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9"/>
  </p:notesMasterIdLst>
  <p:handoutMasterIdLst>
    <p:handoutMasterId r:id="rId240"/>
  </p:handoutMasterIdLst>
  <p:sldIdLst>
    <p:sldId id="1077" r:id="rId2"/>
    <p:sldId id="1383" r:id="rId3"/>
    <p:sldId id="1225" r:id="rId4"/>
    <p:sldId id="1226" r:id="rId5"/>
    <p:sldId id="1227" r:id="rId6"/>
    <p:sldId id="1228" r:id="rId7"/>
    <p:sldId id="1229" r:id="rId8"/>
    <p:sldId id="1384" r:id="rId9"/>
    <p:sldId id="1230" r:id="rId10"/>
    <p:sldId id="1195" r:id="rId11"/>
    <p:sldId id="1198" r:id="rId12"/>
    <p:sldId id="1231" r:id="rId13"/>
    <p:sldId id="1232" r:id="rId14"/>
    <p:sldId id="1235" r:id="rId15"/>
    <p:sldId id="1237" r:id="rId16"/>
    <p:sldId id="1238" r:id="rId17"/>
    <p:sldId id="1239" r:id="rId18"/>
    <p:sldId id="1241" r:id="rId19"/>
    <p:sldId id="1242" r:id="rId20"/>
    <p:sldId id="1271" r:id="rId21"/>
    <p:sldId id="1504" r:id="rId22"/>
    <p:sldId id="1506" r:id="rId23"/>
    <p:sldId id="1507" r:id="rId24"/>
    <p:sldId id="1508" r:id="rId25"/>
    <p:sldId id="1509" r:id="rId26"/>
    <p:sldId id="1510" r:id="rId27"/>
    <p:sldId id="1503" r:id="rId28"/>
    <p:sldId id="1272" r:id="rId29"/>
    <p:sldId id="1273" r:id="rId30"/>
    <p:sldId id="1274" r:id="rId31"/>
    <p:sldId id="1275" r:id="rId32"/>
    <p:sldId id="1277" r:id="rId33"/>
    <p:sldId id="1285" r:id="rId34"/>
    <p:sldId id="1286" r:id="rId35"/>
    <p:sldId id="1287" r:id="rId36"/>
    <p:sldId id="1288" r:id="rId37"/>
    <p:sldId id="1289" r:id="rId38"/>
    <p:sldId id="1290" r:id="rId39"/>
    <p:sldId id="1294" r:id="rId40"/>
    <p:sldId id="1295" r:id="rId41"/>
    <p:sldId id="1296" r:id="rId42"/>
    <p:sldId id="1300" r:id="rId43"/>
    <p:sldId id="1301" r:id="rId44"/>
    <p:sldId id="1302" r:id="rId45"/>
    <p:sldId id="1303" r:id="rId46"/>
    <p:sldId id="1304" r:id="rId47"/>
    <p:sldId id="1305" r:id="rId48"/>
    <p:sldId id="1306" r:id="rId49"/>
    <p:sldId id="1307" r:id="rId50"/>
    <p:sldId id="1308" r:id="rId51"/>
    <p:sldId id="1309" r:id="rId52"/>
    <p:sldId id="1310" r:id="rId53"/>
    <p:sldId id="1311" r:id="rId54"/>
    <p:sldId id="1312" r:id="rId55"/>
    <p:sldId id="1313" r:id="rId56"/>
    <p:sldId id="1314" r:id="rId57"/>
    <p:sldId id="1315" r:id="rId58"/>
    <p:sldId id="1316" r:id="rId59"/>
    <p:sldId id="1317" r:id="rId60"/>
    <p:sldId id="1318" r:id="rId61"/>
    <p:sldId id="1319" r:id="rId62"/>
    <p:sldId id="1320" r:id="rId63"/>
    <p:sldId id="1362" r:id="rId64"/>
    <p:sldId id="1363" r:id="rId65"/>
    <p:sldId id="1364" r:id="rId66"/>
    <p:sldId id="1365" r:id="rId67"/>
    <p:sldId id="1366" r:id="rId68"/>
    <p:sldId id="1367" r:id="rId69"/>
    <p:sldId id="1368" r:id="rId70"/>
    <p:sldId id="1369" r:id="rId71"/>
    <p:sldId id="1370" r:id="rId72"/>
    <p:sldId id="1371" r:id="rId73"/>
    <p:sldId id="1372" r:id="rId74"/>
    <p:sldId id="1321" r:id="rId75"/>
    <p:sldId id="1360" r:id="rId76"/>
    <p:sldId id="1361" r:id="rId77"/>
    <p:sldId id="1385" r:id="rId78"/>
    <p:sldId id="1386" r:id="rId79"/>
    <p:sldId id="1387" r:id="rId80"/>
    <p:sldId id="1388" r:id="rId81"/>
    <p:sldId id="1390" r:id="rId82"/>
    <p:sldId id="1389" r:id="rId83"/>
    <p:sldId id="1391" r:id="rId84"/>
    <p:sldId id="1392" r:id="rId85"/>
    <p:sldId id="1393" r:id="rId86"/>
    <p:sldId id="1394" r:id="rId87"/>
    <p:sldId id="1396" r:id="rId88"/>
    <p:sldId id="1397" r:id="rId89"/>
    <p:sldId id="1398" r:id="rId90"/>
    <p:sldId id="1399" r:id="rId91"/>
    <p:sldId id="1400" r:id="rId92"/>
    <p:sldId id="1401" r:id="rId93"/>
    <p:sldId id="1402" r:id="rId94"/>
    <p:sldId id="1403" r:id="rId95"/>
    <p:sldId id="1404" r:id="rId96"/>
    <p:sldId id="1405" r:id="rId97"/>
    <p:sldId id="1406" r:id="rId98"/>
    <p:sldId id="1407" r:id="rId99"/>
    <p:sldId id="1408" r:id="rId100"/>
    <p:sldId id="1409" r:id="rId101"/>
    <p:sldId id="1410" r:id="rId102"/>
    <p:sldId id="1411" r:id="rId103"/>
    <p:sldId id="1412" r:id="rId104"/>
    <p:sldId id="1413" r:id="rId105"/>
    <p:sldId id="1414" r:id="rId106"/>
    <p:sldId id="1415" r:id="rId107"/>
    <p:sldId id="1243" r:id="rId108"/>
    <p:sldId id="1199" r:id="rId109"/>
    <p:sldId id="1134" r:id="rId110"/>
    <p:sldId id="1137" r:id="rId111"/>
    <p:sldId id="1200" r:id="rId112"/>
    <p:sldId id="1201" r:id="rId113"/>
    <p:sldId id="1142" r:id="rId114"/>
    <p:sldId id="1244" r:id="rId115"/>
    <p:sldId id="1245" r:id="rId116"/>
    <p:sldId id="1203" r:id="rId117"/>
    <p:sldId id="1161" r:id="rId118"/>
    <p:sldId id="1166" r:id="rId119"/>
    <p:sldId id="1246" r:id="rId120"/>
    <p:sldId id="1247" r:id="rId121"/>
    <p:sldId id="1248" r:id="rId122"/>
    <p:sldId id="1249" r:id="rId123"/>
    <p:sldId id="1250" r:id="rId124"/>
    <p:sldId id="1251" r:id="rId125"/>
    <p:sldId id="1252" r:id="rId126"/>
    <p:sldId id="1253" r:id="rId127"/>
    <p:sldId id="1254" r:id="rId128"/>
    <p:sldId id="1255" r:id="rId129"/>
    <p:sldId id="1256" r:id="rId130"/>
    <p:sldId id="1257" r:id="rId131"/>
    <p:sldId id="1258" r:id="rId132"/>
    <p:sldId id="1259" r:id="rId133"/>
    <p:sldId id="1270" r:id="rId134"/>
    <p:sldId id="1191" r:id="rId135"/>
    <p:sldId id="1264" r:id="rId136"/>
    <p:sldId id="1265" r:id="rId137"/>
    <p:sldId id="1373" r:id="rId138"/>
    <p:sldId id="1505" r:id="rId139"/>
    <p:sldId id="1266" r:id="rId140"/>
    <p:sldId id="1268" r:id="rId141"/>
    <p:sldId id="1269" r:id="rId142"/>
    <p:sldId id="1260" r:id="rId143"/>
    <p:sldId id="1374" r:id="rId144"/>
    <p:sldId id="1262" r:id="rId145"/>
    <p:sldId id="1263" r:id="rId146"/>
    <p:sldId id="1375" r:id="rId147"/>
    <p:sldId id="1376" r:id="rId148"/>
    <p:sldId id="1377" r:id="rId149"/>
    <p:sldId id="1378" r:id="rId150"/>
    <p:sldId id="1379" r:id="rId151"/>
    <p:sldId id="1380" r:id="rId152"/>
    <p:sldId id="1481" r:id="rId153"/>
    <p:sldId id="1482" r:id="rId154"/>
    <p:sldId id="1483" r:id="rId155"/>
    <p:sldId id="1484" r:id="rId156"/>
    <p:sldId id="1460" r:id="rId157"/>
    <p:sldId id="1461" r:id="rId158"/>
    <p:sldId id="1462" r:id="rId159"/>
    <p:sldId id="1463" r:id="rId160"/>
    <p:sldId id="1464" r:id="rId161"/>
    <p:sldId id="1465" r:id="rId162"/>
    <p:sldId id="1466" r:id="rId163"/>
    <p:sldId id="1467" r:id="rId164"/>
    <p:sldId id="1468" r:id="rId165"/>
    <p:sldId id="1469" r:id="rId166"/>
    <p:sldId id="1470" r:id="rId167"/>
    <p:sldId id="1471" r:id="rId168"/>
    <p:sldId id="1472" r:id="rId169"/>
    <p:sldId id="1473" r:id="rId170"/>
    <p:sldId id="1474" r:id="rId171"/>
    <p:sldId id="1475" r:id="rId172"/>
    <p:sldId id="1476" r:id="rId173"/>
    <p:sldId id="1477" r:id="rId174"/>
    <p:sldId id="1478" r:id="rId175"/>
    <p:sldId id="1479" r:id="rId176"/>
    <p:sldId id="1480" r:id="rId177"/>
    <p:sldId id="1416" r:id="rId178"/>
    <p:sldId id="1417" r:id="rId179"/>
    <p:sldId id="1418" r:id="rId180"/>
    <p:sldId id="1419" r:id="rId181"/>
    <p:sldId id="1421" r:id="rId182"/>
    <p:sldId id="1422" r:id="rId183"/>
    <p:sldId id="1423" r:id="rId184"/>
    <p:sldId id="1424" r:id="rId185"/>
    <p:sldId id="1425" r:id="rId186"/>
    <p:sldId id="1426" r:id="rId187"/>
    <p:sldId id="1427" r:id="rId188"/>
    <p:sldId id="1428" r:id="rId189"/>
    <p:sldId id="1429" r:id="rId190"/>
    <p:sldId id="1430" r:id="rId191"/>
    <p:sldId id="1432" r:id="rId192"/>
    <p:sldId id="1433" r:id="rId193"/>
    <p:sldId id="1434" r:id="rId194"/>
    <p:sldId id="1435" r:id="rId195"/>
    <p:sldId id="1436" r:id="rId196"/>
    <p:sldId id="1437" r:id="rId197"/>
    <p:sldId id="1438" r:id="rId198"/>
    <p:sldId id="1439" r:id="rId199"/>
    <p:sldId id="1440" r:id="rId200"/>
    <p:sldId id="1441" r:id="rId201"/>
    <p:sldId id="1442" r:id="rId202"/>
    <p:sldId id="1443" r:id="rId203"/>
    <p:sldId id="1444" r:id="rId204"/>
    <p:sldId id="1445" r:id="rId205"/>
    <p:sldId id="1446" r:id="rId206"/>
    <p:sldId id="1447" r:id="rId207"/>
    <p:sldId id="1448" r:id="rId208"/>
    <p:sldId id="1449" r:id="rId209"/>
    <p:sldId id="1450" r:id="rId210"/>
    <p:sldId id="1451" r:id="rId211"/>
    <p:sldId id="1452" r:id="rId212"/>
    <p:sldId id="1453" r:id="rId213"/>
    <p:sldId id="1454" r:id="rId214"/>
    <p:sldId id="1455" r:id="rId215"/>
    <p:sldId id="1456" r:id="rId216"/>
    <p:sldId id="1457" r:id="rId217"/>
    <p:sldId id="1458" r:id="rId218"/>
    <p:sldId id="1459" r:id="rId219"/>
    <p:sldId id="1502" r:id="rId220"/>
    <p:sldId id="1485" r:id="rId221"/>
    <p:sldId id="1486" r:id="rId222"/>
    <p:sldId id="1487" r:id="rId223"/>
    <p:sldId id="1488" r:id="rId224"/>
    <p:sldId id="1489" r:id="rId225"/>
    <p:sldId id="1490" r:id="rId226"/>
    <p:sldId id="1491" r:id="rId227"/>
    <p:sldId id="1492" r:id="rId228"/>
    <p:sldId id="1493" r:id="rId229"/>
    <p:sldId id="1494" r:id="rId230"/>
    <p:sldId id="1495" r:id="rId231"/>
    <p:sldId id="1496" r:id="rId232"/>
    <p:sldId id="1497" r:id="rId233"/>
    <p:sldId id="1498" r:id="rId234"/>
    <p:sldId id="1499" r:id="rId235"/>
    <p:sldId id="1500" r:id="rId236"/>
    <p:sldId id="1501" r:id="rId237"/>
    <p:sldId id="1204" r:id="rId238"/>
  </p:sldIdLst>
  <p:sldSz cx="24387175" cy="13716000"/>
  <p:notesSz cx="6797675" cy="9874250"/>
  <p:defaultTextStyle>
    <a:defPPr>
      <a:defRPr lang="en-US"/>
    </a:defPPr>
    <a:lvl1pPr algn="l" defTabSz="1083527" rtl="0" fontAlgn="base">
      <a:spcBef>
        <a:spcPct val="0"/>
      </a:spcBef>
      <a:spcAft>
        <a:spcPct val="0"/>
      </a:spcAft>
      <a:defRPr sz="5700" kern="1200">
        <a:solidFill>
          <a:schemeClr val="tx1"/>
        </a:solidFill>
        <a:latin typeface="Arial" charset="0"/>
        <a:ea typeface="ＭＳ Ｐゴシック"/>
        <a:cs typeface="ＭＳ Ｐゴシック"/>
      </a:defRPr>
    </a:lvl1pPr>
    <a:lvl2pPr marL="1083527" indent="3781" algn="l" defTabSz="1083527" rtl="0" fontAlgn="base">
      <a:spcBef>
        <a:spcPct val="0"/>
      </a:spcBef>
      <a:spcAft>
        <a:spcPct val="0"/>
      </a:spcAft>
      <a:defRPr sz="5700" kern="1200">
        <a:solidFill>
          <a:schemeClr val="tx1"/>
        </a:solidFill>
        <a:latin typeface="Arial" charset="0"/>
        <a:ea typeface="ＭＳ Ｐゴシック"/>
        <a:cs typeface="ＭＳ Ｐゴシック"/>
      </a:defRPr>
    </a:lvl2pPr>
    <a:lvl3pPr marL="2170823" indent="3781" algn="l" defTabSz="1083527" rtl="0" fontAlgn="base">
      <a:spcBef>
        <a:spcPct val="0"/>
      </a:spcBef>
      <a:spcAft>
        <a:spcPct val="0"/>
      </a:spcAft>
      <a:defRPr sz="5700" kern="1200">
        <a:solidFill>
          <a:schemeClr val="tx1"/>
        </a:solidFill>
        <a:latin typeface="Arial" charset="0"/>
        <a:ea typeface="ＭＳ Ｐゴシック"/>
        <a:cs typeface="ＭＳ Ｐゴシック"/>
      </a:defRPr>
    </a:lvl3pPr>
    <a:lvl4pPr marL="3258121" indent="3781" algn="l" defTabSz="1083527" rtl="0" fontAlgn="base">
      <a:spcBef>
        <a:spcPct val="0"/>
      </a:spcBef>
      <a:spcAft>
        <a:spcPct val="0"/>
      </a:spcAft>
      <a:defRPr sz="5700" kern="1200">
        <a:solidFill>
          <a:schemeClr val="tx1"/>
        </a:solidFill>
        <a:latin typeface="Arial" charset="0"/>
        <a:ea typeface="ＭＳ Ｐゴシック"/>
        <a:cs typeface="ＭＳ Ｐゴシック"/>
      </a:defRPr>
    </a:lvl4pPr>
    <a:lvl5pPr marL="4345412" indent="3781" algn="l" defTabSz="1083527" rtl="0" fontAlgn="base">
      <a:spcBef>
        <a:spcPct val="0"/>
      </a:spcBef>
      <a:spcAft>
        <a:spcPct val="0"/>
      </a:spcAft>
      <a:defRPr sz="5700" kern="1200">
        <a:solidFill>
          <a:schemeClr val="tx1"/>
        </a:solidFill>
        <a:latin typeface="Arial" charset="0"/>
        <a:ea typeface="ＭＳ Ｐゴシック"/>
        <a:cs typeface="ＭＳ Ｐゴシック"/>
      </a:defRPr>
    </a:lvl5pPr>
    <a:lvl6pPr marL="5436492" algn="l" defTabSz="2174594" rtl="0" eaLnBrk="1" latinLnBrk="0" hangingPunct="1">
      <a:defRPr sz="5700" kern="1200">
        <a:solidFill>
          <a:schemeClr val="tx1"/>
        </a:solidFill>
        <a:latin typeface="Arial" charset="0"/>
        <a:ea typeface="ＭＳ Ｐゴシック"/>
        <a:cs typeface="ＭＳ Ｐゴシック"/>
      </a:defRPr>
    </a:lvl6pPr>
    <a:lvl7pPr marL="6523783" algn="l" defTabSz="2174594" rtl="0" eaLnBrk="1" latinLnBrk="0" hangingPunct="1">
      <a:defRPr sz="5700" kern="1200">
        <a:solidFill>
          <a:schemeClr val="tx1"/>
        </a:solidFill>
        <a:latin typeface="Arial" charset="0"/>
        <a:ea typeface="ＭＳ Ｐゴシック"/>
        <a:cs typeface="ＭＳ Ｐゴシック"/>
      </a:defRPr>
    </a:lvl7pPr>
    <a:lvl8pPr marL="7611084" algn="l" defTabSz="2174594" rtl="0" eaLnBrk="1" latinLnBrk="0" hangingPunct="1">
      <a:defRPr sz="5700" kern="1200">
        <a:solidFill>
          <a:schemeClr val="tx1"/>
        </a:solidFill>
        <a:latin typeface="Arial" charset="0"/>
        <a:ea typeface="ＭＳ Ｐゴシック"/>
        <a:cs typeface="ＭＳ Ｐゴシック"/>
      </a:defRPr>
    </a:lvl8pPr>
    <a:lvl9pPr marL="8698380" algn="l" defTabSz="2174594" rtl="0" eaLnBrk="1" latinLnBrk="0" hangingPunct="1">
      <a:defRPr sz="57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4A9"/>
    <a:srgbClr val="85A9D1"/>
    <a:srgbClr val="4677AC"/>
    <a:srgbClr val="335177"/>
    <a:srgbClr val="7298B3"/>
    <a:srgbClr val="779FCB"/>
    <a:srgbClr val="699EC5"/>
    <a:srgbClr val="6995C5"/>
    <a:srgbClr val="F5F0D8"/>
    <a:srgbClr val="D5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237" autoAdjust="0"/>
  </p:normalViewPr>
  <p:slideViewPr>
    <p:cSldViewPr snapToGrid="0" snapToObjects="1">
      <p:cViewPr varScale="1">
        <p:scale>
          <a:sx n="35" d="100"/>
          <a:sy n="35" d="100"/>
        </p:scale>
        <p:origin x="738" y="72"/>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8488"/>
    </p:cViewPr>
  </p:sorterViewPr>
  <p:notesViewPr>
    <p:cSldViewPr snapToGrid="0" snapToObjects="1">
      <p:cViewPr varScale="1">
        <p:scale>
          <a:sx n="52" d="100"/>
          <a:sy n="52" d="100"/>
        </p:scale>
        <p:origin x="2958"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handoutMaster" Target="handoutMasters/handout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9D3D0-02AF-47BA-99D5-A34A229655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BD10D78A-2484-4B12-978D-8AF21819D675}">
      <dgm:prSet custT="1"/>
      <dgm:spPr>
        <a:solidFill>
          <a:schemeClr val="bg2">
            <a:lumMod val="20000"/>
            <a:lumOff val="80000"/>
          </a:schemeClr>
        </a:solidFill>
      </dgm:spPr>
      <dgm:t>
        <a:bodyPr/>
        <a:lstStyle/>
        <a:p>
          <a:pPr algn="just" rtl="0">
            <a:lnSpc>
              <a:spcPct val="100000"/>
            </a:lnSpc>
            <a:spcAft>
              <a:spcPts val="1200"/>
            </a:spcAft>
          </a:pPr>
          <a:r>
            <a:rPr lang="uk-UA" sz="8000" kern="1200" noProof="0" dirty="0" smtClean="0">
              <a:solidFill>
                <a:schemeClr val="tx2"/>
              </a:solidFill>
              <a:latin typeface="Franklin Gothic Medium"/>
              <a:ea typeface="ＭＳ Ｐゴシック" charset="-128"/>
              <a:cs typeface="Franklin Gothic Medium"/>
            </a:rPr>
            <a:t>АДВОКАЦІЯ </a:t>
          </a:r>
          <a:r>
            <a:rPr lang="uk-UA" sz="4400" kern="1200" noProof="0" dirty="0" smtClean="0">
              <a:solidFill>
                <a:schemeClr val="accent6"/>
              </a:solidFill>
            </a:rPr>
            <a:t>(англ. – </a:t>
          </a:r>
          <a:r>
            <a:rPr lang="uk-UA" sz="4400" i="1" kern="1200" noProof="0" dirty="0" err="1" smtClean="0">
              <a:solidFill>
                <a:schemeClr val="accent6"/>
              </a:solidFill>
            </a:rPr>
            <a:t>advocacy</a:t>
          </a:r>
          <a:r>
            <a:rPr lang="uk-UA" sz="4400" kern="1200" noProof="0" dirty="0" smtClean="0">
              <a:solidFill>
                <a:schemeClr val="accent6"/>
              </a:solidFill>
            </a:rPr>
            <a:t> – відстоювання інтересів) – діяльність окремих осіб або організованих груп, яка має на меті </a:t>
          </a:r>
          <a:r>
            <a:rPr lang="uk-UA" sz="4400" b="1" kern="1200" noProof="0" dirty="0" smtClean="0">
              <a:solidFill>
                <a:schemeClr val="tx1"/>
              </a:solidFill>
            </a:rPr>
            <a:t>здійснення впливу</a:t>
          </a:r>
          <a:r>
            <a:rPr lang="uk-UA" sz="4400" kern="1200" noProof="0" dirty="0" smtClean="0">
              <a:solidFill>
                <a:schemeClr val="accent6"/>
              </a:solidFill>
            </a:rPr>
            <a:t> на громадську політику та рішення політичних, економічних та соціальних інституцій для </a:t>
          </a:r>
          <a:r>
            <a:rPr lang="uk-UA" sz="4400" b="1" kern="1200" noProof="0" dirty="0" smtClean="0">
              <a:solidFill>
                <a:schemeClr val="tx1"/>
              </a:solidFill>
            </a:rPr>
            <a:t>представництва і захисту</a:t>
          </a:r>
          <a:r>
            <a:rPr lang="uk-UA" sz="4400" kern="1200" noProof="0" dirty="0" smtClean="0">
              <a:solidFill>
                <a:schemeClr val="accent6"/>
              </a:solidFill>
            </a:rPr>
            <a:t> прав та інтересів цих осіб або груп.</a:t>
          </a:r>
          <a:endParaRPr lang="uk-UA" sz="4400" b="1" kern="1200" noProof="0" dirty="0" smtClean="0">
            <a:solidFill>
              <a:schemeClr val="accent6"/>
            </a:solidFill>
          </a:endParaRPr>
        </a:p>
      </dgm:t>
    </dgm:pt>
    <dgm:pt modelId="{B974E0C3-B8D2-4C7D-9469-4EF8DFC3D98A}" type="parTrans" cxnId="{92893F13-4523-463D-97C1-CEFFF60405FE}">
      <dgm:prSet/>
      <dgm:spPr/>
      <dgm:t>
        <a:bodyPr/>
        <a:lstStyle/>
        <a:p>
          <a:endParaRPr lang="uk-UA"/>
        </a:p>
      </dgm:t>
    </dgm:pt>
    <dgm:pt modelId="{B93EDF08-44AC-4503-8672-C2C14053B76B}" type="sibTrans" cxnId="{92893F13-4523-463D-97C1-CEFFF60405FE}">
      <dgm:prSet/>
      <dgm:spPr/>
      <dgm:t>
        <a:bodyPr/>
        <a:lstStyle/>
        <a:p>
          <a:endParaRPr lang="uk-UA"/>
        </a:p>
      </dgm:t>
    </dgm:pt>
    <dgm:pt modelId="{4897E891-27B0-4130-B734-3382497F37C2}" type="pres">
      <dgm:prSet presAssocID="{A899D3D0-02AF-47BA-99D5-A34A2296556D}" presName="linear" presStyleCnt="0">
        <dgm:presLayoutVars>
          <dgm:animLvl val="lvl"/>
          <dgm:resizeHandles val="exact"/>
        </dgm:presLayoutVars>
      </dgm:prSet>
      <dgm:spPr/>
      <dgm:t>
        <a:bodyPr/>
        <a:lstStyle/>
        <a:p>
          <a:endParaRPr lang="uk-UA"/>
        </a:p>
      </dgm:t>
    </dgm:pt>
    <dgm:pt modelId="{EAFB81CB-E6A7-4D62-BB6B-E8D06D202C08}" type="pres">
      <dgm:prSet presAssocID="{BD10D78A-2484-4B12-978D-8AF21819D675}" presName="parentText" presStyleLbl="node1" presStyleIdx="0" presStyleCnt="1" custLinFactNeighborX="-120">
        <dgm:presLayoutVars>
          <dgm:chMax val="0"/>
          <dgm:bulletEnabled val="1"/>
        </dgm:presLayoutVars>
      </dgm:prSet>
      <dgm:spPr/>
      <dgm:t>
        <a:bodyPr/>
        <a:lstStyle/>
        <a:p>
          <a:endParaRPr lang="uk-UA"/>
        </a:p>
      </dgm:t>
    </dgm:pt>
  </dgm:ptLst>
  <dgm:cxnLst>
    <dgm:cxn modelId="{8A234474-383B-4006-B62A-A38DAC370291}" type="presOf" srcId="{A899D3D0-02AF-47BA-99D5-A34A2296556D}" destId="{4897E891-27B0-4130-B734-3382497F37C2}" srcOrd="0" destOrd="0" presId="urn:microsoft.com/office/officeart/2005/8/layout/vList2"/>
    <dgm:cxn modelId="{46781A49-5756-4694-A00A-C2C81E14F8E8}" type="presOf" srcId="{BD10D78A-2484-4B12-978D-8AF21819D675}" destId="{EAFB81CB-E6A7-4D62-BB6B-E8D06D202C08}" srcOrd="0" destOrd="0" presId="urn:microsoft.com/office/officeart/2005/8/layout/vList2"/>
    <dgm:cxn modelId="{92893F13-4523-463D-97C1-CEFFF60405FE}" srcId="{A899D3D0-02AF-47BA-99D5-A34A2296556D}" destId="{BD10D78A-2484-4B12-978D-8AF21819D675}" srcOrd="0" destOrd="0" parTransId="{B974E0C3-B8D2-4C7D-9469-4EF8DFC3D98A}" sibTransId="{B93EDF08-44AC-4503-8672-C2C14053B76B}"/>
    <dgm:cxn modelId="{50E511C4-1610-471B-9807-04A42211DC34}" type="presParOf" srcId="{4897E891-27B0-4130-B734-3382497F37C2}" destId="{EAFB81CB-E6A7-4D62-BB6B-E8D06D202C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9361CF-6779-402A-A2DC-2246C50291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94247AAA-982D-4B57-A394-1C8D98C3D776}">
      <dgm:prSet custT="1"/>
      <dgm:spPr>
        <a:solidFill>
          <a:schemeClr val="bg2">
            <a:lumMod val="20000"/>
            <a:lumOff val="80000"/>
          </a:schemeClr>
        </a:solidFill>
      </dgm:spPr>
      <dgm:t>
        <a:bodyPr/>
        <a:lstStyle/>
        <a:p>
          <a:pPr rtl="0">
            <a:lnSpc>
              <a:spcPct val="100000"/>
            </a:lnSpc>
            <a:spcBef>
              <a:spcPts val="600"/>
            </a:spcBef>
            <a:spcAft>
              <a:spcPts val="600"/>
            </a:spcAft>
          </a:pPr>
          <a:r>
            <a:rPr lang="ru-RU" sz="2800" b="1" dirty="0" err="1" smtClean="0">
              <a:solidFill>
                <a:schemeClr val="accent6"/>
              </a:solidFill>
            </a:rPr>
            <a:t>законодавча</a:t>
          </a:r>
          <a:r>
            <a:rPr lang="ru-RU" sz="2800" b="1" dirty="0" smtClean="0">
              <a:solidFill>
                <a:schemeClr val="accent6"/>
              </a:solidFill>
            </a:rPr>
            <a:t> (</a:t>
          </a:r>
          <a:r>
            <a:rPr lang="ru-RU" sz="2800" b="1" dirty="0" err="1" smtClean="0">
              <a:solidFill>
                <a:schemeClr val="accent6"/>
              </a:solidFill>
            </a:rPr>
            <a:t>правотворча</a:t>
          </a:r>
          <a:r>
            <a:rPr lang="ru-RU" sz="2800" b="1" dirty="0" smtClean="0">
              <a:solidFill>
                <a:schemeClr val="accent6"/>
              </a:solidFill>
            </a:rPr>
            <a:t>) – </a:t>
          </a:r>
          <a:r>
            <a:rPr lang="ru-RU" sz="2800" dirty="0" err="1" smtClean="0">
              <a:solidFill>
                <a:schemeClr val="accent6"/>
              </a:solidFill>
            </a:rPr>
            <a:t>тобто</a:t>
          </a:r>
          <a:r>
            <a:rPr lang="ru-RU" sz="2800" dirty="0" smtClean="0">
              <a:solidFill>
                <a:schemeClr val="accent6"/>
              </a:solidFill>
            </a:rPr>
            <a:t> </a:t>
          </a:r>
          <a:r>
            <a:rPr lang="ru-RU" sz="2800" dirty="0" err="1" smtClean="0">
              <a:solidFill>
                <a:schemeClr val="accent6"/>
              </a:solidFill>
            </a:rPr>
            <a:t>відстоювання</a:t>
          </a:r>
          <a:r>
            <a:rPr lang="ru-RU" sz="2800" dirty="0" smtClean="0">
              <a:solidFill>
                <a:schemeClr val="accent6"/>
              </a:solidFill>
            </a:rPr>
            <a:t> </a:t>
          </a:r>
          <a:r>
            <a:rPr lang="ru-RU" sz="2800" dirty="0" err="1" smtClean="0">
              <a:solidFill>
                <a:schemeClr val="accent6"/>
              </a:solidFill>
            </a:rPr>
            <a:t>відповідних</a:t>
          </a:r>
          <a:r>
            <a:rPr lang="ru-RU" sz="2800" dirty="0" smtClean="0">
              <a:solidFill>
                <a:schemeClr val="accent6"/>
              </a:solidFill>
            </a:rPr>
            <a:t> </a:t>
          </a:r>
          <a:r>
            <a:rPr lang="ru-RU" sz="2800" dirty="0" err="1" smtClean="0">
              <a:solidFill>
                <a:schemeClr val="accent6"/>
              </a:solidFill>
            </a:rPr>
            <a:t>рішень</a:t>
          </a:r>
          <a:r>
            <a:rPr lang="ru-RU" sz="2800" dirty="0" smtClean="0">
              <a:solidFill>
                <a:schemeClr val="accent6"/>
              </a:solidFill>
            </a:rPr>
            <a:t> </a:t>
          </a:r>
          <a:r>
            <a:rPr lang="ru-RU" sz="2800" dirty="0" err="1" smtClean="0">
              <a:solidFill>
                <a:schemeClr val="accent6"/>
              </a:solidFill>
            </a:rPr>
            <a:t>єдиного</a:t>
          </a:r>
          <a:r>
            <a:rPr lang="ru-RU" sz="2800" dirty="0" smtClean="0">
              <a:solidFill>
                <a:schemeClr val="accent6"/>
              </a:solidFill>
            </a:rPr>
            <a:t> в </a:t>
          </a:r>
          <a:r>
            <a:rPr lang="ru-RU" sz="2800" dirty="0" err="1" smtClean="0">
              <a:solidFill>
                <a:schemeClr val="accent6"/>
              </a:solidFill>
            </a:rPr>
            <a:t>Україні</a:t>
          </a:r>
          <a:r>
            <a:rPr lang="ru-RU" sz="2800" dirty="0" smtClean="0">
              <a:solidFill>
                <a:schemeClr val="accent6"/>
              </a:solidFill>
            </a:rPr>
            <a:t> </a:t>
          </a:r>
          <a:r>
            <a:rPr lang="ru-RU" sz="2800" dirty="0" err="1" smtClean="0">
              <a:solidFill>
                <a:schemeClr val="accent6"/>
              </a:solidFill>
            </a:rPr>
            <a:t>законодавчого</a:t>
          </a:r>
          <a:r>
            <a:rPr lang="ru-RU" sz="2800" dirty="0" smtClean="0">
              <a:solidFill>
                <a:schemeClr val="accent6"/>
              </a:solidFill>
            </a:rPr>
            <a:t> органу, </a:t>
          </a:r>
          <a:r>
            <a:rPr lang="ru-RU" sz="2800" dirty="0" err="1" smtClean="0">
              <a:solidFill>
                <a:schemeClr val="accent6"/>
              </a:solidFill>
            </a:rPr>
            <a:t>Верховної</a:t>
          </a:r>
          <a:r>
            <a:rPr lang="ru-RU" sz="2800" dirty="0" smtClean="0">
              <a:solidFill>
                <a:schemeClr val="accent6"/>
              </a:solidFill>
            </a:rPr>
            <a:t> Ради;</a:t>
          </a:r>
          <a:endParaRPr lang="uk-UA" sz="2800" b="1" dirty="0">
            <a:solidFill>
              <a:schemeClr val="accent6"/>
            </a:solidFill>
          </a:endParaRPr>
        </a:p>
      </dgm:t>
    </dgm:pt>
    <dgm:pt modelId="{54947306-7AEC-4E1A-B550-F3EEE3DD7AD3}" type="parTrans" cxnId="{F9E999B5-5E12-457D-8848-37FF95745B6F}">
      <dgm:prSet/>
      <dgm:spPr/>
      <dgm:t>
        <a:bodyPr/>
        <a:lstStyle/>
        <a:p>
          <a:pPr>
            <a:lnSpc>
              <a:spcPct val="100000"/>
            </a:lnSpc>
            <a:spcBef>
              <a:spcPts val="0"/>
            </a:spcBef>
            <a:spcAft>
              <a:spcPts val="0"/>
            </a:spcAft>
          </a:pPr>
          <a:endParaRPr lang="uk-UA" sz="2600" b="1"/>
        </a:p>
      </dgm:t>
    </dgm:pt>
    <dgm:pt modelId="{A62BC0F8-AEB3-4C68-BA78-7DB99D17FD71}" type="sibTrans" cxnId="{F9E999B5-5E12-457D-8848-37FF95745B6F}">
      <dgm:prSet/>
      <dgm:spPr/>
      <dgm:t>
        <a:bodyPr/>
        <a:lstStyle/>
        <a:p>
          <a:pPr>
            <a:lnSpc>
              <a:spcPct val="100000"/>
            </a:lnSpc>
            <a:spcBef>
              <a:spcPts val="0"/>
            </a:spcBef>
            <a:spcAft>
              <a:spcPts val="0"/>
            </a:spcAft>
          </a:pPr>
          <a:endParaRPr lang="uk-UA" sz="2600" b="1"/>
        </a:p>
      </dgm:t>
    </dgm:pt>
    <dgm:pt modelId="{B2CB16E9-C3A0-42C2-B552-581115927A45}">
      <dgm:prSet custT="1"/>
      <dgm:spPr>
        <a:solidFill>
          <a:schemeClr val="bg2">
            <a:lumMod val="20000"/>
            <a:lumOff val="80000"/>
          </a:schemeClr>
        </a:solidFill>
      </dgm:spPr>
      <dgm:t>
        <a:bodyPr/>
        <a:lstStyle/>
        <a:p>
          <a:pPr rtl="0">
            <a:lnSpc>
              <a:spcPct val="100000"/>
            </a:lnSpc>
            <a:spcBef>
              <a:spcPts val="600"/>
            </a:spcBef>
            <a:spcAft>
              <a:spcPts val="600"/>
            </a:spcAft>
          </a:pPr>
          <a:r>
            <a:rPr lang="ru-RU" sz="2800" b="1" dirty="0" err="1" smtClean="0">
              <a:solidFill>
                <a:schemeClr val="accent6"/>
              </a:solidFill>
            </a:rPr>
            <a:t>виконавча</a:t>
          </a:r>
          <a:r>
            <a:rPr lang="ru-RU" sz="2800" b="1" dirty="0" smtClean="0">
              <a:solidFill>
                <a:schemeClr val="accent6"/>
              </a:solidFill>
            </a:rPr>
            <a:t> (</a:t>
          </a:r>
          <a:r>
            <a:rPr lang="ru-RU" sz="2800" b="1" dirty="0" err="1" smtClean="0">
              <a:solidFill>
                <a:schemeClr val="accent6"/>
              </a:solidFill>
            </a:rPr>
            <a:t>правозастосовча</a:t>
          </a:r>
          <a:r>
            <a:rPr lang="ru-RU" sz="2800" b="1" dirty="0" smtClean="0">
              <a:solidFill>
                <a:schemeClr val="accent6"/>
              </a:solidFill>
            </a:rPr>
            <a:t>) –</a:t>
          </a:r>
          <a:r>
            <a:rPr lang="ru-RU" sz="2800" dirty="0" smtClean="0">
              <a:solidFill>
                <a:schemeClr val="accent6"/>
              </a:solidFill>
            </a:rPr>
            <a:t> </a:t>
          </a:r>
          <a:r>
            <a:rPr lang="ru-RU" sz="2800" dirty="0" err="1" smtClean="0">
              <a:solidFill>
                <a:schemeClr val="accent6"/>
              </a:solidFill>
            </a:rPr>
            <a:t>тобто</a:t>
          </a:r>
          <a:r>
            <a:rPr lang="ru-RU" sz="2800" dirty="0" smtClean="0">
              <a:solidFill>
                <a:schemeClr val="accent6"/>
              </a:solidFill>
            </a:rPr>
            <a:t> </a:t>
          </a:r>
          <a:r>
            <a:rPr lang="ru-RU" sz="2800" dirty="0" err="1" smtClean="0">
              <a:solidFill>
                <a:schemeClr val="accent6"/>
              </a:solidFill>
            </a:rPr>
            <a:t>адвокація</a:t>
          </a:r>
          <a:r>
            <a:rPr lang="ru-RU" sz="2800" dirty="0" smtClean="0">
              <a:solidFill>
                <a:schemeClr val="accent6"/>
              </a:solidFill>
            </a:rPr>
            <a:t> </a:t>
          </a:r>
          <a:r>
            <a:rPr lang="ru-RU" sz="2800" dirty="0" err="1" smtClean="0">
              <a:solidFill>
                <a:schemeClr val="accent6"/>
              </a:solidFill>
            </a:rPr>
            <a:t>рішень</a:t>
          </a:r>
          <a:r>
            <a:rPr lang="ru-RU" sz="2800" dirty="0" smtClean="0">
              <a:solidFill>
                <a:schemeClr val="accent6"/>
              </a:solidFill>
            </a:rPr>
            <a:t> </a:t>
          </a:r>
          <a:r>
            <a:rPr lang="ru-RU" sz="2800" dirty="0" err="1" smtClean="0">
              <a:solidFill>
                <a:schemeClr val="accent6"/>
              </a:solidFill>
            </a:rPr>
            <a:t>виконавчихх</a:t>
          </a:r>
          <a:r>
            <a:rPr lang="ru-RU" sz="2800" dirty="0" smtClean="0">
              <a:solidFill>
                <a:schemeClr val="accent6"/>
              </a:solidFill>
            </a:rPr>
            <a:t> </a:t>
          </a:r>
          <a:r>
            <a:rPr lang="ru-RU" sz="2800" dirty="0" err="1" smtClean="0">
              <a:solidFill>
                <a:schemeClr val="accent6"/>
              </a:solidFill>
            </a:rPr>
            <a:t>органів</a:t>
          </a:r>
          <a:r>
            <a:rPr lang="ru-RU" sz="2800" dirty="0" smtClean="0">
              <a:solidFill>
                <a:schemeClr val="accent6"/>
              </a:solidFill>
            </a:rPr>
            <a:t> </a:t>
          </a:r>
          <a:r>
            <a:rPr lang="ru-RU" sz="2800" dirty="0" err="1" smtClean="0">
              <a:solidFill>
                <a:schemeClr val="accent6"/>
              </a:solidFill>
            </a:rPr>
            <a:t>різних</a:t>
          </a:r>
          <a:r>
            <a:rPr lang="ru-RU" sz="2800" dirty="0" smtClean="0">
              <a:solidFill>
                <a:schemeClr val="accent6"/>
              </a:solidFill>
            </a:rPr>
            <a:t> </a:t>
          </a:r>
          <a:r>
            <a:rPr lang="ru-RU" sz="2800" dirty="0" err="1" smtClean="0">
              <a:solidFill>
                <a:schemeClr val="accent6"/>
              </a:solidFill>
            </a:rPr>
            <a:t>рівнів</a:t>
          </a:r>
          <a:r>
            <a:rPr lang="ru-RU" sz="2800" dirty="0" smtClean="0">
              <a:solidFill>
                <a:schemeClr val="accent6"/>
              </a:solidFill>
            </a:rPr>
            <a:t>;</a:t>
          </a:r>
          <a:endParaRPr lang="uk-UA" sz="2800" b="1" dirty="0">
            <a:solidFill>
              <a:schemeClr val="accent6"/>
            </a:solidFill>
          </a:endParaRPr>
        </a:p>
      </dgm:t>
    </dgm:pt>
    <dgm:pt modelId="{04EBEA85-E191-4350-A550-25ACAA0A91E6}" type="parTrans" cxnId="{919E08E6-4946-4F54-A0AA-A5DE82156196}">
      <dgm:prSet/>
      <dgm:spPr/>
      <dgm:t>
        <a:bodyPr/>
        <a:lstStyle/>
        <a:p>
          <a:pPr>
            <a:lnSpc>
              <a:spcPct val="100000"/>
            </a:lnSpc>
            <a:spcBef>
              <a:spcPts val="0"/>
            </a:spcBef>
            <a:spcAft>
              <a:spcPts val="0"/>
            </a:spcAft>
          </a:pPr>
          <a:endParaRPr lang="uk-UA" sz="2600" b="1"/>
        </a:p>
      </dgm:t>
    </dgm:pt>
    <dgm:pt modelId="{466B8252-E160-453F-8582-C27BFE11CC7B}" type="sibTrans" cxnId="{919E08E6-4946-4F54-A0AA-A5DE82156196}">
      <dgm:prSet/>
      <dgm:spPr/>
      <dgm:t>
        <a:bodyPr/>
        <a:lstStyle/>
        <a:p>
          <a:pPr>
            <a:lnSpc>
              <a:spcPct val="100000"/>
            </a:lnSpc>
            <a:spcBef>
              <a:spcPts val="0"/>
            </a:spcBef>
            <a:spcAft>
              <a:spcPts val="0"/>
            </a:spcAft>
          </a:pPr>
          <a:endParaRPr lang="uk-UA" sz="2600" b="1"/>
        </a:p>
      </dgm:t>
    </dgm:pt>
    <dgm:pt modelId="{B2D1A479-9634-425C-A564-CBF3AFCC71EB}">
      <dgm:prSet custT="1"/>
      <dgm:spPr>
        <a:solidFill>
          <a:schemeClr val="bg2">
            <a:lumMod val="20000"/>
            <a:lumOff val="80000"/>
          </a:schemeClr>
        </a:solidFill>
      </dgm:spPr>
      <dgm:t>
        <a:bodyPr/>
        <a:lstStyle/>
        <a:p>
          <a:pPr rtl="0">
            <a:lnSpc>
              <a:spcPct val="100000"/>
            </a:lnSpc>
            <a:spcBef>
              <a:spcPts val="600"/>
            </a:spcBef>
            <a:spcAft>
              <a:spcPts val="600"/>
            </a:spcAft>
          </a:pPr>
          <a:r>
            <a:rPr lang="ru-RU" sz="2800" b="1" dirty="0" err="1" smtClean="0">
              <a:solidFill>
                <a:schemeClr val="accent6"/>
              </a:solidFill>
            </a:rPr>
            <a:t>адвокація</a:t>
          </a:r>
          <a:r>
            <a:rPr lang="ru-RU" sz="2800" b="1" dirty="0" smtClean="0">
              <a:solidFill>
                <a:schemeClr val="accent6"/>
              </a:solidFill>
            </a:rPr>
            <a:t> </a:t>
          </a:r>
          <a:r>
            <a:rPr lang="ru-RU" sz="2800" b="1" dirty="0" err="1" smtClean="0">
              <a:solidFill>
                <a:schemeClr val="accent6"/>
              </a:solidFill>
            </a:rPr>
            <a:t>рішень</a:t>
          </a:r>
          <a:r>
            <a:rPr lang="ru-RU" sz="2800" b="1" dirty="0" smtClean="0">
              <a:solidFill>
                <a:schemeClr val="accent6"/>
              </a:solidFill>
            </a:rPr>
            <a:t> </a:t>
          </a:r>
          <a:r>
            <a:rPr lang="ru-RU" sz="2800" b="1" dirty="0" err="1" smtClean="0">
              <a:solidFill>
                <a:schemeClr val="accent6"/>
              </a:solidFill>
            </a:rPr>
            <a:t>органів</a:t>
          </a:r>
          <a:r>
            <a:rPr lang="ru-RU" sz="2800" b="1" dirty="0" smtClean="0">
              <a:solidFill>
                <a:schemeClr val="accent6"/>
              </a:solidFill>
            </a:rPr>
            <a:t> </a:t>
          </a:r>
          <a:r>
            <a:rPr lang="ru-RU" sz="2800" b="1" dirty="0" err="1" smtClean="0">
              <a:solidFill>
                <a:schemeClr val="accent6"/>
              </a:solidFill>
            </a:rPr>
            <a:t>місцевого</a:t>
          </a:r>
          <a:r>
            <a:rPr lang="ru-RU" sz="2800" b="1" dirty="0" smtClean="0">
              <a:solidFill>
                <a:schemeClr val="accent6"/>
              </a:solidFill>
            </a:rPr>
            <a:t> </a:t>
          </a:r>
          <a:r>
            <a:rPr lang="ru-RU" sz="2800" b="1" dirty="0" err="1" smtClean="0">
              <a:solidFill>
                <a:schemeClr val="accent6"/>
              </a:solidFill>
            </a:rPr>
            <a:t>самоврядування</a:t>
          </a:r>
          <a:r>
            <a:rPr lang="ru-RU" sz="2800" b="1" dirty="0" smtClean="0">
              <a:solidFill>
                <a:schemeClr val="accent6"/>
              </a:solidFill>
            </a:rPr>
            <a:t>;</a:t>
          </a:r>
          <a:endParaRPr lang="uk-UA" sz="2800" b="1" dirty="0">
            <a:solidFill>
              <a:schemeClr val="accent6"/>
            </a:solidFill>
          </a:endParaRPr>
        </a:p>
      </dgm:t>
    </dgm:pt>
    <dgm:pt modelId="{9BA0B466-5FF1-466B-855F-79021FD78A8B}" type="parTrans" cxnId="{4467589A-B7DF-43D5-AA8A-5B5F9CBE6CD4}">
      <dgm:prSet/>
      <dgm:spPr/>
      <dgm:t>
        <a:bodyPr/>
        <a:lstStyle/>
        <a:p>
          <a:pPr>
            <a:lnSpc>
              <a:spcPct val="100000"/>
            </a:lnSpc>
            <a:spcBef>
              <a:spcPts val="0"/>
            </a:spcBef>
            <a:spcAft>
              <a:spcPts val="0"/>
            </a:spcAft>
          </a:pPr>
          <a:endParaRPr lang="uk-UA" sz="2600" b="1"/>
        </a:p>
      </dgm:t>
    </dgm:pt>
    <dgm:pt modelId="{EC9462F2-5BC5-4F80-8ADF-6E2E8B785264}" type="sibTrans" cxnId="{4467589A-B7DF-43D5-AA8A-5B5F9CBE6CD4}">
      <dgm:prSet/>
      <dgm:spPr/>
      <dgm:t>
        <a:bodyPr/>
        <a:lstStyle/>
        <a:p>
          <a:pPr>
            <a:lnSpc>
              <a:spcPct val="100000"/>
            </a:lnSpc>
            <a:spcBef>
              <a:spcPts val="0"/>
            </a:spcBef>
            <a:spcAft>
              <a:spcPts val="0"/>
            </a:spcAft>
          </a:pPr>
          <a:endParaRPr lang="uk-UA" sz="2600" b="1"/>
        </a:p>
      </dgm:t>
    </dgm:pt>
    <dgm:pt modelId="{147D33B1-9B25-4DD9-9EFB-184EBAD2C8AA}">
      <dgm:prSet custT="1"/>
      <dgm:spPr>
        <a:solidFill>
          <a:schemeClr val="bg2">
            <a:lumMod val="20000"/>
            <a:lumOff val="80000"/>
          </a:schemeClr>
        </a:solidFill>
      </dgm:spPr>
      <dgm:t>
        <a:bodyPr/>
        <a:lstStyle/>
        <a:p>
          <a:pPr rtl="0">
            <a:lnSpc>
              <a:spcPct val="100000"/>
            </a:lnSpc>
            <a:spcBef>
              <a:spcPts val="600"/>
            </a:spcBef>
            <a:spcAft>
              <a:spcPts val="600"/>
            </a:spcAft>
          </a:pPr>
          <a:r>
            <a:rPr lang="ru-RU" sz="2800" b="1" dirty="0" err="1" smtClean="0">
              <a:solidFill>
                <a:schemeClr val="accent6"/>
              </a:solidFill>
            </a:rPr>
            <a:t>бюджетна</a:t>
          </a:r>
          <a:r>
            <a:rPr lang="ru-RU" sz="2800" b="1" dirty="0" smtClean="0">
              <a:solidFill>
                <a:schemeClr val="accent6"/>
              </a:solidFill>
            </a:rPr>
            <a:t> </a:t>
          </a:r>
          <a:r>
            <a:rPr lang="ru-RU" sz="2800" b="1" dirty="0" err="1" smtClean="0">
              <a:solidFill>
                <a:schemeClr val="accent6"/>
              </a:solidFill>
            </a:rPr>
            <a:t>адвокація</a:t>
          </a:r>
          <a:r>
            <a:rPr lang="ru-RU" sz="2800" b="1" dirty="0" smtClean="0">
              <a:solidFill>
                <a:schemeClr val="accent6"/>
              </a:solidFill>
            </a:rPr>
            <a:t>;</a:t>
          </a:r>
          <a:endParaRPr lang="uk-UA" sz="2800" b="1" dirty="0">
            <a:solidFill>
              <a:schemeClr val="accent6"/>
            </a:solidFill>
          </a:endParaRPr>
        </a:p>
      </dgm:t>
    </dgm:pt>
    <dgm:pt modelId="{11385AF1-3E51-4D2A-9D65-4B4D1148FB83}" type="parTrans" cxnId="{F45228B3-87B5-4093-BF68-E552C99BD557}">
      <dgm:prSet/>
      <dgm:spPr/>
      <dgm:t>
        <a:bodyPr/>
        <a:lstStyle/>
        <a:p>
          <a:pPr>
            <a:lnSpc>
              <a:spcPct val="100000"/>
            </a:lnSpc>
            <a:spcBef>
              <a:spcPts val="0"/>
            </a:spcBef>
            <a:spcAft>
              <a:spcPts val="0"/>
            </a:spcAft>
          </a:pPr>
          <a:endParaRPr lang="uk-UA" sz="2600" b="1"/>
        </a:p>
      </dgm:t>
    </dgm:pt>
    <dgm:pt modelId="{01E04A2B-B87E-4D5A-AA7C-1F3C78A41517}" type="sibTrans" cxnId="{F45228B3-87B5-4093-BF68-E552C99BD557}">
      <dgm:prSet/>
      <dgm:spPr/>
      <dgm:t>
        <a:bodyPr/>
        <a:lstStyle/>
        <a:p>
          <a:pPr>
            <a:lnSpc>
              <a:spcPct val="100000"/>
            </a:lnSpc>
            <a:spcBef>
              <a:spcPts val="0"/>
            </a:spcBef>
            <a:spcAft>
              <a:spcPts val="0"/>
            </a:spcAft>
          </a:pPr>
          <a:endParaRPr lang="uk-UA" sz="2600" b="1"/>
        </a:p>
      </dgm:t>
    </dgm:pt>
    <dgm:pt modelId="{5008AA02-69F9-4EC7-A6E3-1BFA56A75050}">
      <dgm:prSet custT="1"/>
      <dgm:spPr>
        <a:solidFill>
          <a:schemeClr val="bg2">
            <a:lumMod val="20000"/>
            <a:lumOff val="80000"/>
          </a:schemeClr>
        </a:solidFill>
      </dgm:spPr>
      <dgm:t>
        <a:bodyPr/>
        <a:lstStyle/>
        <a:p>
          <a:pPr rtl="0">
            <a:lnSpc>
              <a:spcPct val="100000"/>
            </a:lnSpc>
            <a:spcBef>
              <a:spcPts val="600"/>
            </a:spcBef>
            <a:spcAft>
              <a:spcPts val="600"/>
            </a:spcAft>
          </a:pPr>
          <a:r>
            <a:rPr lang="uk-UA" sz="2800" b="1" dirty="0" smtClean="0">
              <a:solidFill>
                <a:schemeClr val="accent6"/>
              </a:solidFill>
            </a:rPr>
            <a:t>кадрова </a:t>
          </a:r>
          <a:r>
            <a:rPr lang="uk-UA" sz="2800" b="1" dirty="0" err="1" smtClean="0">
              <a:solidFill>
                <a:schemeClr val="accent6"/>
              </a:solidFill>
            </a:rPr>
            <a:t>адвокація</a:t>
          </a:r>
          <a:r>
            <a:rPr lang="uk-UA" sz="2800" b="1" dirty="0" smtClean="0">
              <a:solidFill>
                <a:schemeClr val="accent6"/>
              </a:solidFill>
            </a:rPr>
            <a:t>;</a:t>
          </a:r>
        </a:p>
      </dgm:t>
    </dgm:pt>
    <dgm:pt modelId="{E8708777-F9FE-4477-9C0A-1D718915C853}" type="parTrans" cxnId="{2FDC263B-DF9E-4208-ACD9-645B395D7121}">
      <dgm:prSet/>
      <dgm:spPr/>
      <dgm:t>
        <a:bodyPr/>
        <a:lstStyle/>
        <a:p>
          <a:pPr>
            <a:lnSpc>
              <a:spcPct val="100000"/>
            </a:lnSpc>
            <a:spcBef>
              <a:spcPts val="0"/>
            </a:spcBef>
            <a:spcAft>
              <a:spcPts val="0"/>
            </a:spcAft>
          </a:pPr>
          <a:endParaRPr lang="uk-UA" sz="2600" b="1"/>
        </a:p>
      </dgm:t>
    </dgm:pt>
    <dgm:pt modelId="{31B422E0-19E5-4D20-BA0D-238477D21298}" type="sibTrans" cxnId="{2FDC263B-DF9E-4208-ACD9-645B395D7121}">
      <dgm:prSet/>
      <dgm:spPr/>
      <dgm:t>
        <a:bodyPr/>
        <a:lstStyle/>
        <a:p>
          <a:pPr>
            <a:lnSpc>
              <a:spcPct val="100000"/>
            </a:lnSpc>
            <a:spcBef>
              <a:spcPts val="0"/>
            </a:spcBef>
            <a:spcAft>
              <a:spcPts val="0"/>
            </a:spcAft>
          </a:pPr>
          <a:endParaRPr lang="uk-UA" sz="2600" b="1"/>
        </a:p>
      </dgm:t>
    </dgm:pt>
    <dgm:pt modelId="{7528DB8F-2BDA-4E05-B48E-4BA01DAC0820}" type="pres">
      <dgm:prSet presAssocID="{AB9361CF-6779-402A-A2DC-2246C50291B6}" presName="linear" presStyleCnt="0">
        <dgm:presLayoutVars>
          <dgm:animLvl val="lvl"/>
          <dgm:resizeHandles val="exact"/>
        </dgm:presLayoutVars>
      </dgm:prSet>
      <dgm:spPr/>
      <dgm:t>
        <a:bodyPr/>
        <a:lstStyle/>
        <a:p>
          <a:endParaRPr lang="uk-UA"/>
        </a:p>
      </dgm:t>
    </dgm:pt>
    <dgm:pt modelId="{F2F26773-0A43-4C14-9582-C90881B3A420}" type="pres">
      <dgm:prSet presAssocID="{94247AAA-982D-4B57-A394-1C8D98C3D776}" presName="parentText" presStyleLbl="node1" presStyleIdx="0" presStyleCnt="5">
        <dgm:presLayoutVars>
          <dgm:chMax val="0"/>
          <dgm:bulletEnabled val="1"/>
        </dgm:presLayoutVars>
      </dgm:prSet>
      <dgm:spPr/>
      <dgm:t>
        <a:bodyPr/>
        <a:lstStyle/>
        <a:p>
          <a:endParaRPr lang="uk-UA"/>
        </a:p>
      </dgm:t>
    </dgm:pt>
    <dgm:pt modelId="{CC898D11-A222-4DD8-980C-713C411787E0}" type="pres">
      <dgm:prSet presAssocID="{A62BC0F8-AEB3-4C68-BA78-7DB99D17FD71}" presName="spacer" presStyleCnt="0"/>
      <dgm:spPr/>
    </dgm:pt>
    <dgm:pt modelId="{B12F321F-4E4E-4ACC-A3A9-9619D8FC525F}" type="pres">
      <dgm:prSet presAssocID="{B2CB16E9-C3A0-42C2-B552-581115927A45}" presName="parentText" presStyleLbl="node1" presStyleIdx="1" presStyleCnt="5">
        <dgm:presLayoutVars>
          <dgm:chMax val="0"/>
          <dgm:bulletEnabled val="1"/>
        </dgm:presLayoutVars>
      </dgm:prSet>
      <dgm:spPr/>
      <dgm:t>
        <a:bodyPr/>
        <a:lstStyle/>
        <a:p>
          <a:endParaRPr lang="uk-UA"/>
        </a:p>
      </dgm:t>
    </dgm:pt>
    <dgm:pt modelId="{3CA3C93B-D01E-43FF-B250-4E16F6A6A09A}" type="pres">
      <dgm:prSet presAssocID="{466B8252-E160-453F-8582-C27BFE11CC7B}" presName="spacer" presStyleCnt="0"/>
      <dgm:spPr/>
    </dgm:pt>
    <dgm:pt modelId="{DEE4227F-FB3C-4C22-9A14-8DF111AE4D6E}" type="pres">
      <dgm:prSet presAssocID="{B2D1A479-9634-425C-A564-CBF3AFCC71EB}" presName="parentText" presStyleLbl="node1" presStyleIdx="2" presStyleCnt="5">
        <dgm:presLayoutVars>
          <dgm:chMax val="0"/>
          <dgm:bulletEnabled val="1"/>
        </dgm:presLayoutVars>
      </dgm:prSet>
      <dgm:spPr/>
      <dgm:t>
        <a:bodyPr/>
        <a:lstStyle/>
        <a:p>
          <a:endParaRPr lang="uk-UA"/>
        </a:p>
      </dgm:t>
    </dgm:pt>
    <dgm:pt modelId="{042F7D86-64AB-40C9-BC25-967466FF7DB9}" type="pres">
      <dgm:prSet presAssocID="{EC9462F2-5BC5-4F80-8ADF-6E2E8B785264}" presName="spacer" presStyleCnt="0"/>
      <dgm:spPr/>
    </dgm:pt>
    <dgm:pt modelId="{EBC6E182-8655-4524-B98D-9D0860241DC8}" type="pres">
      <dgm:prSet presAssocID="{147D33B1-9B25-4DD9-9EFB-184EBAD2C8AA}" presName="parentText" presStyleLbl="node1" presStyleIdx="3" presStyleCnt="5">
        <dgm:presLayoutVars>
          <dgm:chMax val="0"/>
          <dgm:bulletEnabled val="1"/>
        </dgm:presLayoutVars>
      </dgm:prSet>
      <dgm:spPr/>
      <dgm:t>
        <a:bodyPr/>
        <a:lstStyle/>
        <a:p>
          <a:endParaRPr lang="uk-UA"/>
        </a:p>
      </dgm:t>
    </dgm:pt>
    <dgm:pt modelId="{F5DB9F2B-65AE-4DB9-A656-ED45FB589FFB}" type="pres">
      <dgm:prSet presAssocID="{01E04A2B-B87E-4D5A-AA7C-1F3C78A41517}" presName="spacer" presStyleCnt="0"/>
      <dgm:spPr/>
    </dgm:pt>
    <dgm:pt modelId="{3ED42237-0941-4888-BA61-BF31353F3BA1}" type="pres">
      <dgm:prSet presAssocID="{5008AA02-69F9-4EC7-A6E3-1BFA56A75050}" presName="parentText" presStyleLbl="node1" presStyleIdx="4" presStyleCnt="5">
        <dgm:presLayoutVars>
          <dgm:chMax val="0"/>
          <dgm:bulletEnabled val="1"/>
        </dgm:presLayoutVars>
      </dgm:prSet>
      <dgm:spPr/>
      <dgm:t>
        <a:bodyPr/>
        <a:lstStyle/>
        <a:p>
          <a:endParaRPr lang="uk-UA"/>
        </a:p>
      </dgm:t>
    </dgm:pt>
  </dgm:ptLst>
  <dgm:cxnLst>
    <dgm:cxn modelId="{01687CB9-390B-476C-99B7-797BF7CCE7ED}" type="presOf" srcId="{147D33B1-9B25-4DD9-9EFB-184EBAD2C8AA}" destId="{EBC6E182-8655-4524-B98D-9D0860241DC8}" srcOrd="0" destOrd="0" presId="urn:microsoft.com/office/officeart/2005/8/layout/vList2"/>
    <dgm:cxn modelId="{FAFC2045-0334-4276-B4F9-C5F8A7022B63}" type="presOf" srcId="{94247AAA-982D-4B57-A394-1C8D98C3D776}" destId="{F2F26773-0A43-4C14-9582-C90881B3A420}" srcOrd="0" destOrd="0" presId="urn:microsoft.com/office/officeart/2005/8/layout/vList2"/>
    <dgm:cxn modelId="{2FDC263B-DF9E-4208-ACD9-645B395D7121}" srcId="{AB9361CF-6779-402A-A2DC-2246C50291B6}" destId="{5008AA02-69F9-4EC7-A6E3-1BFA56A75050}" srcOrd="4" destOrd="0" parTransId="{E8708777-F9FE-4477-9C0A-1D718915C853}" sibTransId="{31B422E0-19E5-4D20-BA0D-238477D21298}"/>
    <dgm:cxn modelId="{4467589A-B7DF-43D5-AA8A-5B5F9CBE6CD4}" srcId="{AB9361CF-6779-402A-A2DC-2246C50291B6}" destId="{B2D1A479-9634-425C-A564-CBF3AFCC71EB}" srcOrd="2" destOrd="0" parTransId="{9BA0B466-5FF1-466B-855F-79021FD78A8B}" sibTransId="{EC9462F2-5BC5-4F80-8ADF-6E2E8B785264}"/>
    <dgm:cxn modelId="{F27EFF70-1E11-41E3-8C24-8D7267CCAF53}" type="presOf" srcId="{AB9361CF-6779-402A-A2DC-2246C50291B6}" destId="{7528DB8F-2BDA-4E05-B48E-4BA01DAC0820}" srcOrd="0" destOrd="0" presId="urn:microsoft.com/office/officeart/2005/8/layout/vList2"/>
    <dgm:cxn modelId="{F9E999B5-5E12-457D-8848-37FF95745B6F}" srcId="{AB9361CF-6779-402A-A2DC-2246C50291B6}" destId="{94247AAA-982D-4B57-A394-1C8D98C3D776}" srcOrd="0" destOrd="0" parTransId="{54947306-7AEC-4E1A-B550-F3EEE3DD7AD3}" sibTransId="{A62BC0F8-AEB3-4C68-BA78-7DB99D17FD71}"/>
    <dgm:cxn modelId="{F45228B3-87B5-4093-BF68-E552C99BD557}" srcId="{AB9361CF-6779-402A-A2DC-2246C50291B6}" destId="{147D33B1-9B25-4DD9-9EFB-184EBAD2C8AA}" srcOrd="3" destOrd="0" parTransId="{11385AF1-3E51-4D2A-9D65-4B4D1148FB83}" sibTransId="{01E04A2B-B87E-4D5A-AA7C-1F3C78A41517}"/>
    <dgm:cxn modelId="{BE1EA2C7-269A-4AFB-BE31-D571A36FFB5D}" type="presOf" srcId="{B2D1A479-9634-425C-A564-CBF3AFCC71EB}" destId="{DEE4227F-FB3C-4C22-9A14-8DF111AE4D6E}" srcOrd="0" destOrd="0" presId="urn:microsoft.com/office/officeart/2005/8/layout/vList2"/>
    <dgm:cxn modelId="{9A0866E6-EA85-432E-BDCC-58EA544AF203}" type="presOf" srcId="{B2CB16E9-C3A0-42C2-B552-581115927A45}" destId="{B12F321F-4E4E-4ACC-A3A9-9619D8FC525F}" srcOrd="0" destOrd="0" presId="urn:microsoft.com/office/officeart/2005/8/layout/vList2"/>
    <dgm:cxn modelId="{919E08E6-4946-4F54-A0AA-A5DE82156196}" srcId="{AB9361CF-6779-402A-A2DC-2246C50291B6}" destId="{B2CB16E9-C3A0-42C2-B552-581115927A45}" srcOrd="1" destOrd="0" parTransId="{04EBEA85-E191-4350-A550-25ACAA0A91E6}" sibTransId="{466B8252-E160-453F-8582-C27BFE11CC7B}"/>
    <dgm:cxn modelId="{B429C0C5-6504-426E-A93B-E6EA9F3B7F3A}" type="presOf" srcId="{5008AA02-69F9-4EC7-A6E3-1BFA56A75050}" destId="{3ED42237-0941-4888-BA61-BF31353F3BA1}" srcOrd="0" destOrd="0" presId="urn:microsoft.com/office/officeart/2005/8/layout/vList2"/>
    <dgm:cxn modelId="{33ECC703-BB99-4FAA-B400-675C92BEB75E}" type="presParOf" srcId="{7528DB8F-2BDA-4E05-B48E-4BA01DAC0820}" destId="{F2F26773-0A43-4C14-9582-C90881B3A420}" srcOrd="0" destOrd="0" presId="urn:microsoft.com/office/officeart/2005/8/layout/vList2"/>
    <dgm:cxn modelId="{E7478741-6697-4F24-8639-E27F5C93DACF}" type="presParOf" srcId="{7528DB8F-2BDA-4E05-B48E-4BA01DAC0820}" destId="{CC898D11-A222-4DD8-980C-713C411787E0}" srcOrd="1" destOrd="0" presId="urn:microsoft.com/office/officeart/2005/8/layout/vList2"/>
    <dgm:cxn modelId="{10925AD8-9BC6-4D7D-A5AC-BDAA6FF419C4}" type="presParOf" srcId="{7528DB8F-2BDA-4E05-B48E-4BA01DAC0820}" destId="{B12F321F-4E4E-4ACC-A3A9-9619D8FC525F}" srcOrd="2" destOrd="0" presId="urn:microsoft.com/office/officeart/2005/8/layout/vList2"/>
    <dgm:cxn modelId="{B1103B4C-0E1A-47AD-B39B-8BFB235BA7F0}" type="presParOf" srcId="{7528DB8F-2BDA-4E05-B48E-4BA01DAC0820}" destId="{3CA3C93B-D01E-43FF-B250-4E16F6A6A09A}" srcOrd="3" destOrd="0" presId="urn:microsoft.com/office/officeart/2005/8/layout/vList2"/>
    <dgm:cxn modelId="{E88D5975-233B-4F47-81C9-70F0F777BDDF}" type="presParOf" srcId="{7528DB8F-2BDA-4E05-B48E-4BA01DAC0820}" destId="{DEE4227F-FB3C-4C22-9A14-8DF111AE4D6E}" srcOrd="4" destOrd="0" presId="urn:microsoft.com/office/officeart/2005/8/layout/vList2"/>
    <dgm:cxn modelId="{EFF12C03-5CA8-4A35-AD39-6536017207B9}" type="presParOf" srcId="{7528DB8F-2BDA-4E05-B48E-4BA01DAC0820}" destId="{042F7D86-64AB-40C9-BC25-967466FF7DB9}" srcOrd="5" destOrd="0" presId="urn:microsoft.com/office/officeart/2005/8/layout/vList2"/>
    <dgm:cxn modelId="{14071DFB-D94A-4AFD-A324-D22FFAC02573}" type="presParOf" srcId="{7528DB8F-2BDA-4E05-B48E-4BA01DAC0820}" destId="{EBC6E182-8655-4524-B98D-9D0860241DC8}" srcOrd="6" destOrd="0" presId="urn:microsoft.com/office/officeart/2005/8/layout/vList2"/>
    <dgm:cxn modelId="{36D7020C-6886-43B6-9663-F97775964FC0}" type="presParOf" srcId="{7528DB8F-2BDA-4E05-B48E-4BA01DAC0820}" destId="{F5DB9F2B-65AE-4DB9-A656-ED45FB589FFB}" srcOrd="7" destOrd="0" presId="urn:microsoft.com/office/officeart/2005/8/layout/vList2"/>
    <dgm:cxn modelId="{5E782D4B-22CC-4757-8112-E32F406821AD}" type="presParOf" srcId="{7528DB8F-2BDA-4E05-B48E-4BA01DAC0820}" destId="{3ED42237-0941-4888-BA61-BF31353F3B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992AFD-6299-44CB-91CB-9094351632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397BDF85-6DDB-4A47-911E-23A378585308}">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підтримувати постійний контакт з виборцями;</a:t>
          </a:r>
          <a:endParaRPr lang="uk-UA" sz="2600" b="1" noProof="0" dirty="0">
            <a:solidFill>
              <a:schemeClr val="accent6"/>
            </a:solidFill>
          </a:endParaRPr>
        </a:p>
      </dgm:t>
    </dgm:pt>
    <dgm:pt modelId="{07591F60-1CC4-4C5F-BC42-A3392B5F27BD}" type="parTrans" cxnId="{07AA11C3-15A4-4724-B6AE-A988F9BE3455}">
      <dgm:prSet/>
      <dgm:spPr/>
      <dgm:t>
        <a:bodyPr/>
        <a:lstStyle/>
        <a:p>
          <a:pPr>
            <a:spcBef>
              <a:spcPts val="0"/>
            </a:spcBef>
          </a:pPr>
          <a:endParaRPr lang="uk-UA" sz="2600" noProof="0"/>
        </a:p>
      </dgm:t>
    </dgm:pt>
    <dgm:pt modelId="{D5FB9ED7-1D86-40AD-91D4-05B8295539C5}" type="sibTrans" cxnId="{07AA11C3-15A4-4724-B6AE-A988F9BE3455}">
      <dgm:prSet/>
      <dgm:spPr/>
      <dgm:t>
        <a:bodyPr/>
        <a:lstStyle/>
        <a:p>
          <a:pPr>
            <a:spcBef>
              <a:spcPts val="0"/>
            </a:spcBef>
          </a:pPr>
          <a:endParaRPr lang="uk-UA" sz="2600" noProof="0"/>
        </a:p>
      </dgm:t>
    </dgm:pt>
    <dgm:pt modelId="{39E98E50-D7AE-403C-BB38-9B11429F5465}">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інформувати їх про свою діяльність;</a:t>
          </a:r>
          <a:endParaRPr lang="uk-UA" sz="2600" b="1" noProof="0" dirty="0">
            <a:solidFill>
              <a:schemeClr val="accent6"/>
            </a:solidFill>
          </a:endParaRPr>
        </a:p>
      </dgm:t>
    </dgm:pt>
    <dgm:pt modelId="{91A70133-9853-4D35-A888-EF2085F5DA0C}" type="parTrans" cxnId="{08E5F030-EE49-41EC-B710-C826A9FA71DB}">
      <dgm:prSet/>
      <dgm:spPr/>
      <dgm:t>
        <a:bodyPr/>
        <a:lstStyle/>
        <a:p>
          <a:pPr>
            <a:spcBef>
              <a:spcPts val="0"/>
            </a:spcBef>
          </a:pPr>
          <a:endParaRPr lang="uk-UA" sz="2600" noProof="0"/>
        </a:p>
      </dgm:t>
    </dgm:pt>
    <dgm:pt modelId="{9B29C85C-5571-414A-BF94-903FC0A2FEEF}" type="sibTrans" cxnId="{08E5F030-EE49-41EC-B710-C826A9FA71DB}">
      <dgm:prSet/>
      <dgm:spPr/>
      <dgm:t>
        <a:bodyPr/>
        <a:lstStyle/>
        <a:p>
          <a:pPr>
            <a:spcBef>
              <a:spcPts val="0"/>
            </a:spcBef>
          </a:pPr>
          <a:endParaRPr lang="uk-UA" sz="2600" noProof="0"/>
        </a:p>
      </dgm:t>
    </dgm:pt>
    <dgm:pt modelId="{39E41654-3531-41D3-BC51-0388B2C9B25F}">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вивчати громадську думку, потреби і запити населення</a:t>
          </a:r>
        </a:p>
        <a:p>
          <a:r>
            <a:rPr lang="uk-UA" sz="2600" b="1" noProof="0" dirty="0" smtClean="0">
              <a:solidFill>
                <a:schemeClr val="accent6"/>
              </a:solidFill>
            </a:rPr>
            <a:t>та інформувати про них парламент;</a:t>
          </a:r>
          <a:endParaRPr lang="uk-UA" sz="2600" b="1" noProof="0" dirty="0">
            <a:solidFill>
              <a:schemeClr val="accent6"/>
            </a:solidFill>
          </a:endParaRPr>
        </a:p>
      </dgm:t>
    </dgm:pt>
    <dgm:pt modelId="{FF411994-A4F5-411B-A565-29C1D7CCF81A}" type="parTrans" cxnId="{265E76C7-FDCF-4029-83E2-D214E84F2C38}">
      <dgm:prSet/>
      <dgm:spPr/>
      <dgm:t>
        <a:bodyPr/>
        <a:lstStyle/>
        <a:p>
          <a:pPr>
            <a:spcBef>
              <a:spcPts val="0"/>
            </a:spcBef>
          </a:pPr>
          <a:endParaRPr lang="uk-UA" sz="2600" noProof="0"/>
        </a:p>
      </dgm:t>
    </dgm:pt>
    <dgm:pt modelId="{6870A408-9A99-491F-86A4-E004FE1D505B}" type="sibTrans" cxnId="{265E76C7-FDCF-4029-83E2-D214E84F2C38}">
      <dgm:prSet/>
      <dgm:spPr/>
      <dgm:t>
        <a:bodyPr/>
        <a:lstStyle/>
        <a:p>
          <a:pPr>
            <a:spcBef>
              <a:spcPts val="0"/>
            </a:spcBef>
          </a:pPr>
          <a:endParaRPr lang="uk-UA" sz="2600" noProof="0"/>
        </a:p>
      </dgm:t>
    </dgm:pt>
    <dgm:pt modelId="{1B2B5163-DA3C-4A05-9857-A8F334619748}">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вживати заходів для того, щоб ці потреби були враховані; </a:t>
          </a:r>
          <a:endParaRPr lang="uk-UA" sz="2600" b="1" noProof="0" dirty="0">
            <a:solidFill>
              <a:schemeClr val="accent6"/>
            </a:solidFill>
          </a:endParaRPr>
        </a:p>
      </dgm:t>
    </dgm:pt>
    <dgm:pt modelId="{A5C398A9-1513-4A01-AAA1-EEDF3F31D734}" type="parTrans" cxnId="{CCA12AE8-5F21-4206-A859-09A55A5DD785}">
      <dgm:prSet/>
      <dgm:spPr/>
      <dgm:t>
        <a:bodyPr/>
        <a:lstStyle/>
        <a:p>
          <a:pPr>
            <a:spcBef>
              <a:spcPts val="0"/>
            </a:spcBef>
          </a:pPr>
          <a:endParaRPr lang="uk-UA" sz="2600" noProof="0"/>
        </a:p>
      </dgm:t>
    </dgm:pt>
    <dgm:pt modelId="{7EE28038-0E5E-4D72-92DB-4A8343751DCA}" type="sibTrans" cxnId="{CCA12AE8-5F21-4206-A859-09A55A5DD785}">
      <dgm:prSet/>
      <dgm:spPr/>
      <dgm:t>
        <a:bodyPr/>
        <a:lstStyle/>
        <a:p>
          <a:pPr>
            <a:spcBef>
              <a:spcPts val="0"/>
            </a:spcBef>
          </a:pPr>
          <a:endParaRPr lang="uk-UA" sz="2600" noProof="0"/>
        </a:p>
      </dgm:t>
    </dgm:pt>
    <dgm:pt modelId="{4F9C26E6-5CA4-4F19-A031-EF879BF85D13}">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розглядати звернення громадян;</a:t>
          </a:r>
          <a:endParaRPr lang="uk-UA" sz="2600" b="1" noProof="0" dirty="0">
            <a:solidFill>
              <a:schemeClr val="accent6"/>
            </a:solidFill>
          </a:endParaRPr>
        </a:p>
      </dgm:t>
    </dgm:pt>
    <dgm:pt modelId="{36E73900-2634-479F-8848-3AE46D50813B}" type="parTrans" cxnId="{0EDFF36C-8A53-4D0C-88C0-35388B739F06}">
      <dgm:prSet/>
      <dgm:spPr/>
      <dgm:t>
        <a:bodyPr/>
        <a:lstStyle/>
        <a:p>
          <a:pPr>
            <a:spcBef>
              <a:spcPts val="0"/>
            </a:spcBef>
          </a:pPr>
          <a:endParaRPr lang="uk-UA" sz="2600" noProof="0"/>
        </a:p>
      </dgm:t>
    </dgm:pt>
    <dgm:pt modelId="{A91D26AC-BDCF-490F-8D56-0CA38FF8AC7C}" type="sibTrans" cxnId="{0EDFF36C-8A53-4D0C-88C0-35388B739F06}">
      <dgm:prSet/>
      <dgm:spPr/>
      <dgm:t>
        <a:bodyPr/>
        <a:lstStyle/>
        <a:p>
          <a:pPr>
            <a:spcBef>
              <a:spcPts val="0"/>
            </a:spcBef>
          </a:pPr>
          <a:endParaRPr lang="uk-UA" sz="2600" noProof="0"/>
        </a:p>
      </dgm:t>
    </dgm:pt>
    <dgm:pt modelId="{2BF5501B-976A-4F19-AD3F-BF0D4D48C1FC}">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надсилати від імені громадян депутатські запити і депутатські звернення</a:t>
          </a:r>
        </a:p>
        <a:p>
          <a:r>
            <a:rPr lang="uk-UA" sz="2600" b="1" noProof="0" dirty="0" smtClean="0">
              <a:solidFill>
                <a:schemeClr val="accent6"/>
              </a:solidFill>
            </a:rPr>
            <a:t>до інших органів влади;</a:t>
          </a:r>
          <a:endParaRPr lang="uk-UA" sz="2600" b="1" noProof="0" dirty="0">
            <a:solidFill>
              <a:schemeClr val="accent6"/>
            </a:solidFill>
          </a:endParaRPr>
        </a:p>
      </dgm:t>
    </dgm:pt>
    <dgm:pt modelId="{7B0C2C9A-EF93-4900-AF6C-190E89ADAFA1}" type="parTrans" cxnId="{BC5888F2-C925-4E87-9788-1FF6E6BE27CD}">
      <dgm:prSet/>
      <dgm:spPr/>
      <dgm:t>
        <a:bodyPr/>
        <a:lstStyle/>
        <a:p>
          <a:pPr>
            <a:spcBef>
              <a:spcPts val="0"/>
            </a:spcBef>
          </a:pPr>
          <a:endParaRPr lang="uk-UA" sz="2600" noProof="0"/>
        </a:p>
      </dgm:t>
    </dgm:pt>
    <dgm:pt modelId="{86AEEA50-0E8C-4716-A5F3-349BF58B8797}" type="sibTrans" cxnId="{BC5888F2-C925-4E87-9788-1FF6E6BE27CD}">
      <dgm:prSet/>
      <dgm:spPr/>
      <dgm:t>
        <a:bodyPr/>
        <a:lstStyle/>
        <a:p>
          <a:pPr>
            <a:spcBef>
              <a:spcPts val="0"/>
            </a:spcBef>
          </a:pPr>
          <a:endParaRPr lang="uk-UA" sz="2600" noProof="0"/>
        </a:p>
      </dgm:t>
    </dgm:pt>
    <dgm:pt modelId="{0C08F4F2-DAF8-4B57-8198-405EB8B5CB14}">
      <dgm:prSet custT="1"/>
      <dgm:spPr>
        <a:solidFill>
          <a:schemeClr val="bg2">
            <a:lumMod val="20000"/>
            <a:lumOff val="80000"/>
          </a:schemeClr>
        </a:solidFill>
      </dgm:spPr>
      <dgm:t>
        <a:bodyPr/>
        <a:lstStyle/>
        <a:p>
          <a:pPr rtl="0">
            <a:lnSpc>
              <a:spcPct val="100000"/>
            </a:lnSpc>
            <a:spcBef>
              <a:spcPts val="0"/>
            </a:spcBef>
            <a:spcAft>
              <a:spcPts val="0"/>
            </a:spcAft>
          </a:pPr>
          <a:r>
            <a:rPr lang="uk-UA" sz="2600" b="1" noProof="0" dirty="0" smtClean="0">
              <a:solidFill>
                <a:schemeClr val="accent6"/>
              </a:solidFill>
            </a:rPr>
            <a:t>вести особистий прийом громадян.</a:t>
          </a:r>
          <a:endParaRPr lang="uk-UA" sz="2600" b="1" noProof="0" dirty="0">
            <a:solidFill>
              <a:schemeClr val="accent6"/>
            </a:solidFill>
          </a:endParaRPr>
        </a:p>
      </dgm:t>
    </dgm:pt>
    <dgm:pt modelId="{CC601891-E00F-4FCA-9C9A-D27713F29295}" type="parTrans" cxnId="{1D713891-A334-41EB-8AAF-39A0132E2B73}">
      <dgm:prSet/>
      <dgm:spPr/>
      <dgm:t>
        <a:bodyPr/>
        <a:lstStyle/>
        <a:p>
          <a:pPr>
            <a:spcBef>
              <a:spcPts val="0"/>
            </a:spcBef>
          </a:pPr>
          <a:endParaRPr lang="uk-UA" sz="2600" noProof="0"/>
        </a:p>
      </dgm:t>
    </dgm:pt>
    <dgm:pt modelId="{2F5E1077-43BE-41DB-BDDE-9F532C26CAB7}" type="sibTrans" cxnId="{1D713891-A334-41EB-8AAF-39A0132E2B73}">
      <dgm:prSet/>
      <dgm:spPr/>
      <dgm:t>
        <a:bodyPr/>
        <a:lstStyle/>
        <a:p>
          <a:pPr>
            <a:spcBef>
              <a:spcPts val="0"/>
            </a:spcBef>
          </a:pPr>
          <a:endParaRPr lang="uk-UA" sz="2600" noProof="0"/>
        </a:p>
      </dgm:t>
    </dgm:pt>
    <dgm:pt modelId="{20976DD8-861F-4BB1-BE05-5E3602350BF2}" type="pres">
      <dgm:prSet presAssocID="{74992AFD-6299-44CB-91CB-9094351632B5}" presName="linear" presStyleCnt="0">
        <dgm:presLayoutVars>
          <dgm:animLvl val="lvl"/>
          <dgm:resizeHandles val="exact"/>
        </dgm:presLayoutVars>
      </dgm:prSet>
      <dgm:spPr/>
      <dgm:t>
        <a:bodyPr/>
        <a:lstStyle/>
        <a:p>
          <a:endParaRPr lang="uk-UA"/>
        </a:p>
      </dgm:t>
    </dgm:pt>
    <dgm:pt modelId="{A138311D-9F38-47E5-AE18-EDB8C9BCAFDD}" type="pres">
      <dgm:prSet presAssocID="{397BDF85-6DDB-4A47-911E-23A378585308}" presName="parentText" presStyleLbl="node1" presStyleIdx="0" presStyleCnt="7">
        <dgm:presLayoutVars>
          <dgm:chMax val="0"/>
          <dgm:bulletEnabled val="1"/>
        </dgm:presLayoutVars>
      </dgm:prSet>
      <dgm:spPr/>
      <dgm:t>
        <a:bodyPr/>
        <a:lstStyle/>
        <a:p>
          <a:endParaRPr lang="uk-UA"/>
        </a:p>
      </dgm:t>
    </dgm:pt>
    <dgm:pt modelId="{08D100E1-341C-4B2D-9195-2ECC13BF4888}" type="pres">
      <dgm:prSet presAssocID="{D5FB9ED7-1D86-40AD-91D4-05B8295539C5}" presName="spacer" presStyleCnt="0"/>
      <dgm:spPr/>
    </dgm:pt>
    <dgm:pt modelId="{EA5FB1DA-6174-4249-9834-156AAEBFBC20}" type="pres">
      <dgm:prSet presAssocID="{39E98E50-D7AE-403C-BB38-9B11429F5465}" presName="parentText" presStyleLbl="node1" presStyleIdx="1" presStyleCnt="7">
        <dgm:presLayoutVars>
          <dgm:chMax val="0"/>
          <dgm:bulletEnabled val="1"/>
        </dgm:presLayoutVars>
      </dgm:prSet>
      <dgm:spPr/>
      <dgm:t>
        <a:bodyPr/>
        <a:lstStyle/>
        <a:p>
          <a:endParaRPr lang="uk-UA"/>
        </a:p>
      </dgm:t>
    </dgm:pt>
    <dgm:pt modelId="{8D00A8AB-22DD-4EB6-B21B-52C55CC33EFD}" type="pres">
      <dgm:prSet presAssocID="{9B29C85C-5571-414A-BF94-903FC0A2FEEF}" presName="spacer" presStyleCnt="0"/>
      <dgm:spPr/>
    </dgm:pt>
    <dgm:pt modelId="{B7DF1E7E-EA7E-48B0-A52C-BC656F672B00}" type="pres">
      <dgm:prSet presAssocID="{39E41654-3531-41D3-BC51-0388B2C9B25F}" presName="parentText" presStyleLbl="node1" presStyleIdx="2" presStyleCnt="7">
        <dgm:presLayoutVars>
          <dgm:chMax val="0"/>
          <dgm:bulletEnabled val="1"/>
        </dgm:presLayoutVars>
      </dgm:prSet>
      <dgm:spPr/>
      <dgm:t>
        <a:bodyPr/>
        <a:lstStyle/>
        <a:p>
          <a:endParaRPr lang="uk-UA"/>
        </a:p>
      </dgm:t>
    </dgm:pt>
    <dgm:pt modelId="{6B4B77EF-C636-439A-8171-35DBD7EDC345}" type="pres">
      <dgm:prSet presAssocID="{6870A408-9A99-491F-86A4-E004FE1D505B}" presName="spacer" presStyleCnt="0"/>
      <dgm:spPr/>
    </dgm:pt>
    <dgm:pt modelId="{E6D21BC0-D479-4625-9BF9-873231D68500}" type="pres">
      <dgm:prSet presAssocID="{1B2B5163-DA3C-4A05-9857-A8F334619748}" presName="parentText" presStyleLbl="node1" presStyleIdx="3" presStyleCnt="7">
        <dgm:presLayoutVars>
          <dgm:chMax val="0"/>
          <dgm:bulletEnabled val="1"/>
        </dgm:presLayoutVars>
      </dgm:prSet>
      <dgm:spPr/>
      <dgm:t>
        <a:bodyPr/>
        <a:lstStyle/>
        <a:p>
          <a:endParaRPr lang="uk-UA"/>
        </a:p>
      </dgm:t>
    </dgm:pt>
    <dgm:pt modelId="{4C4A00DD-02AB-4E2C-9CA7-3A05B7D4C78B}" type="pres">
      <dgm:prSet presAssocID="{7EE28038-0E5E-4D72-92DB-4A8343751DCA}" presName="spacer" presStyleCnt="0"/>
      <dgm:spPr/>
    </dgm:pt>
    <dgm:pt modelId="{0BD6C833-FFB4-4B60-B1E3-361AC09C9782}" type="pres">
      <dgm:prSet presAssocID="{4F9C26E6-5CA4-4F19-A031-EF879BF85D13}" presName="parentText" presStyleLbl="node1" presStyleIdx="4" presStyleCnt="7">
        <dgm:presLayoutVars>
          <dgm:chMax val="0"/>
          <dgm:bulletEnabled val="1"/>
        </dgm:presLayoutVars>
      </dgm:prSet>
      <dgm:spPr/>
      <dgm:t>
        <a:bodyPr/>
        <a:lstStyle/>
        <a:p>
          <a:endParaRPr lang="uk-UA"/>
        </a:p>
      </dgm:t>
    </dgm:pt>
    <dgm:pt modelId="{5F90D4E7-825F-484B-AB40-E61CFCDED08B}" type="pres">
      <dgm:prSet presAssocID="{A91D26AC-BDCF-490F-8D56-0CA38FF8AC7C}" presName="spacer" presStyleCnt="0"/>
      <dgm:spPr/>
    </dgm:pt>
    <dgm:pt modelId="{0CE80BE0-2D5F-478D-9592-3E929E860E0B}" type="pres">
      <dgm:prSet presAssocID="{2BF5501B-976A-4F19-AD3F-BF0D4D48C1FC}" presName="parentText" presStyleLbl="node1" presStyleIdx="5" presStyleCnt="7">
        <dgm:presLayoutVars>
          <dgm:chMax val="0"/>
          <dgm:bulletEnabled val="1"/>
        </dgm:presLayoutVars>
      </dgm:prSet>
      <dgm:spPr/>
      <dgm:t>
        <a:bodyPr/>
        <a:lstStyle/>
        <a:p>
          <a:endParaRPr lang="uk-UA"/>
        </a:p>
      </dgm:t>
    </dgm:pt>
    <dgm:pt modelId="{3FF43E69-E6B5-4408-8EC7-3F829A908F38}" type="pres">
      <dgm:prSet presAssocID="{86AEEA50-0E8C-4716-A5F3-349BF58B8797}" presName="spacer" presStyleCnt="0"/>
      <dgm:spPr/>
    </dgm:pt>
    <dgm:pt modelId="{37812BA9-B9C0-49AF-AA5B-A5AADF5CC5B0}" type="pres">
      <dgm:prSet presAssocID="{0C08F4F2-DAF8-4B57-8198-405EB8B5CB14}" presName="parentText" presStyleLbl="node1" presStyleIdx="6" presStyleCnt="7">
        <dgm:presLayoutVars>
          <dgm:chMax val="0"/>
          <dgm:bulletEnabled val="1"/>
        </dgm:presLayoutVars>
      </dgm:prSet>
      <dgm:spPr/>
      <dgm:t>
        <a:bodyPr/>
        <a:lstStyle/>
        <a:p>
          <a:endParaRPr lang="uk-UA"/>
        </a:p>
      </dgm:t>
    </dgm:pt>
  </dgm:ptLst>
  <dgm:cxnLst>
    <dgm:cxn modelId="{0EDFF36C-8A53-4D0C-88C0-35388B739F06}" srcId="{74992AFD-6299-44CB-91CB-9094351632B5}" destId="{4F9C26E6-5CA4-4F19-A031-EF879BF85D13}" srcOrd="4" destOrd="0" parTransId="{36E73900-2634-479F-8848-3AE46D50813B}" sibTransId="{A91D26AC-BDCF-490F-8D56-0CA38FF8AC7C}"/>
    <dgm:cxn modelId="{1D713891-A334-41EB-8AAF-39A0132E2B73}" srcId="{74992AFD-6299-44CB-91CB-9094351632B5}" destId="{0C08F4F2-DAF8-4B57-8198-405EB8B5CB14}" srcOrd="6" destOrd="0" parTransId="{CC601891-E00F-4FCA-9C9A-D27713F29295}" sibTransId="{2F5E1077-43BE-41DB-BDDE-9F532C26CAB7}"/>
    <dgm:cxn modelId="{BC5888F2-C925-4E87-9788-1FF6E6BE27CD}" srcId="{74992AFD-6299-44CB-91CB-9094351632B5}" destId="{2BF5501B-976A-4F19-AD3F-BF0D4D48C1FC}" srcOrd="5" destOrd="0" parTransId="{7B0C2C9A-EF93-4900-AF6C-190E89ADAFA1}" sibTransId="{86AEEA50-0E8C-4716-A5F3-349BF58B8797}"/>
    <dgm:cxn modelId="{08E5F030-EE49-41EC-B710-C826A9FA71DB}" srcId="{74992AFD-6299-44CB-91CB-9094351632B5}" destId="{39E98E50-D7AE-403C-BB38-9B11429F5465}" srcOrd="1" destOrd="0" parTransId="{91A70133-9853-4D35-A888-EF2085F5DA0C}" sibTransId="{9B29C85C-5571-414A-BF94-903FC0A2FEEF}"/>
    <dgm:cxn modelId="{12251314-0EEE-41BA-B114-E43D90C9DC58}" type="presOf" srcId="{397BDF85-6DDB-4A47-911E-23A378585308}" destId="{A138311D-9F38-47E5-AE18-EDB8C9BCAFDD}" srcOrd="0" destOrd="0" presId="urn:microsoft.com/office/officeart/2005/8/layout/vList2"/>
    <dgm:cxn modelId="{07AA11C3-15A4-4724-B6AE-A988F9BE3455}" srcId="{74992AFD-6299-44CB-91CB-9094351632B5}" destId="{397BDF85-6DDB-4A47-911E-23A378585308}" srcOrd="0" destOrd="0" parTransId="{07591F60-1CC4-4C5F-BC42-A3392B5F27BD}" sibTransId="{D5FB9ED7-1D86-40AD-91D4-05B8295539C5}"/>
    <dgm:cxn modelId="{CCA12AE8-5F21-4206-A859-09A55A5DD785}" srcId="{74992AFD-6299-44CB-91CB-9094351632B5}" destId="{1B2B5163-DA3C-4A05-9857-A8F334619748}" srcOrd="3" destOrd="0" parTransId="{A5C398A9-1513-4A01-AAA1-EEDF3F31D734}" sibTransId="{7EE28038-0E5E-4D72-92DB-4A8343751DCA}"/>
    <dgm:cxn modelId="{FFFF116D-78CC-41B5-8B9E-BEAB7343237F}" type="presOf" srcId="{2BF5501B-976A-4F19-AD3F-BF0D4D48C1FC}" destId="{0CE80BE0-2D5F-478D-9592-3E929E860E0B}" srcOrd="0" destOrd="0" presId="urn:microsoft.com/office/officeart/2005/8/layout/vList2"/>
    <dgm:cxn modelId="{F4E9B7BE-746D-45F3-B3DB-2131BE22486C}" type="presOf" srcId="{0C08F4F2-DAF8-4B57-8198-405EB8B5CB14}" destId="{37812BA9-B9C0-49AF-AA5B-A5AADF5CC5B0}" srcOrd="0" destOrd="0" presId="urn:microsoft.com/office/officeart/2005/8/layout/vList2"/>
    <dgm:cxn modelId="{9F1B82E2-5BBA-486E-B50C-A90F89EF6DF6}" type="presOf" srcId="{4F9C26E6-5CA4-4F19-A031-EF879BF85D13}" destId="{0BD6C833-FFB4-4B60-B1E3-361AC09C9782}" srcOrd="0" destOrd="0" presId="urn:microsoft.com/office/officeart/2005/8/layout/vList2"/>
    <dgm:cxn modelId="{7CABC932-4C25-4283-83DE-BB12ED56BC0E}" type="presOf" srcId="{1B2B5163-DA3C-4A05-9857-A8F334619748}" destId="{E6D21BC0-D479-4625-9BF9-873231D68500}" srcOrd="0" destOrd="0" presId="urn:microsoft.com/office/officeart/2005/8/layout/vList2"/>
    <dgm:cxn modelId="{265E76C7-FDCF-4029-83E2-D214E84F2C38}" srcId="{74992AFD-6299-44CB-91CB-9094351632B5}" destId="{39E41654-3531-41D3-BC51-0388B2C9B25F}" srcOrd="2" destOrd="0" parTransId="{FF411994-A4F5-411B-A565-29C1D7CCF81A}" sibTransId="{6870A408-9A99-491F-86A4-E004FE1D505B}"/>
    <dgm:cxn modelId="{A7BF9BB2-1413-4769-9525-73422A463468}" type="presOf" srcId="{39E98E50-D7AE-403C-BB38-9B11429F5465}" destId="{EA5FB1DA-6174-4249-9834-156AAEBFBC20}" srcOrd="0" destOrd="0" presId="urn:microsoft.com/office/officeart/2005/8/layout/vList2"/>
    <dgm:cxn modelId="{6B8FDF6B-E53D-47F7-BC1C-00A72E835A46}" type="presOf" srcId="{39E41654-3531-41D3-BC51-0388B2C9B25F}" destId="{B7DF1E7E-EA7E-48B0-A52C-BC656F672B00}" srcOrd="0" destOrd="0" presId="urn:microsoft.com/office/officeart/2005/8/layout/vList2"/>
    <dgm:cxn modelId="{D3B35A9A-27EA-42A3-BD3E-DA2FC5D28AC4}" type="presOf" srcId="{74992AFD-6299-44CB-91CB-9094351632B5}" destId="{20976DD8-861F-4BB1-BE05-5E3602350BF2}" srcOrd="0" destOrd="0" presId="urn:microsoft.com/office/officeart/2005/8/layout/vList2"/>
    <dgm:cxn modelId="{F12369FD-A1AF-41C2-B869-449679FB9AAD}" type="presParOf" srcId="{20976DD8-861F-4BB1-BE05-5E3602350BF2}" destId="{A138311D-9F38-47E5-AE18-EDB8C9BCAFDD}" srcOrd="0" destOrd="0" presId="urn:microsoft.com/office/officeart/2005/8/layout/vList2"/>
    <dgm:cxn modelId="{946FD19B-88A8-49AF-8F80-96B92E1C6D3A}" type="presParOf" srcId="{20976DD8-861F-4BB1-BE05-5E3602350BF2}" destId="{08D100E1-341C-4B2D-9195-2ECC13BF4888}" srcOrd="1" destOrd="0" presId="urn:microsoft.com/office/officeart/2005/8/layout/vList2"/>
    <dgm:cxn modelId="{EF5E9DAD-C29A-4CD2-8F42-42CBCC65C05F}" type="presParOf" srcId="{20976DD8-861F-4BB1-BE05-5E3602350BF2}" destId="{EA5FB1DA-6174-4249-9834-156AAEBFBC20}" srcOrd="2" destOrd="0" presId="urn:microsoft.com/office/officeart/2005/8/layout/vList2"/>
    <dgm:cxn modelId="{D8389447-0B79-45B9-931C-C68ED8D9E937}" type="presParOf" srcId="{20976DD8-861F-4BB1-BE05-5E3602350BF2}" destId="{8D00A8AB-22DD-4EB6-B21B-52C55CC33EFD}" srcOrd="3" destOrd="0" presId="urn:microsoft.com/office/officeart/2005/8/layout/vList2"/>
    <dgm:cxn modelId="{C8146002-E3AD-46AE-9A25-755ED4F47557}" type="presParOf" srcId="{20976DD8-861F-4BB1-BE05-5E3602350BF2}" destId="{B7DF1E7E-EA7E-48B0-A52C-BC656F672B00}" srcOrd="4" destOrd="0" presId="urn:microsoft.com/office/officeart/2005/8/layout/vList2"/>
    <dgm:cxn modelId="{BB7EA5FB-DD95-405F-AC5F-1662F6747A0A}" type="presParOf" srcId="{20976DD8-861F-4BB1-BE05-5E3602350BF2}" destId="{6B4B77EF-C636-439A-8171-35DBD7EDC345}" srcOrd="5" destOrd="0" presId="urn:microsoft.com/office/officeart/2005/8/layout/vList2"/>
    <dgm:cxn modelId="{6E0E703C-0A5B-4272-98F2-86BC15748D8A}" type="presParOf" srcId="{20976DD8-861F-4BB1-BE05-5E3602350BF2}" destId="{E6D21BC0-D479-4625-9BF9-873231D68500}" srcOrd="6" destOrd="0" presId="urn:microsoft.com/office/officeart/2005/8/layout/vList2"/>
    <dgm:cxn modelId="{6D444DD9-8C61-43F4-93EC-0CB88EFA7711}" type="presParOf" srcId="{20976DD8-861F-4BB1-BE05-5E3602350BF2}" destId="{4C4A00DD-02AB-4E2C-9CA7-3A05B7D4C78B}" srcOrd="7" destOrd="0" presId="urn:microsoft.com/office/officeart/2005/8/layout/vList2"/>
    <dgm:cxn modelId="{2EBA455E-2B7E-4511-8F99-FC76B4856828}" type="presParOf" srcId="{20976DD8-861F-4BB1-BE05-5E3602350BF2}" destId="{0BD6C833-FFB4-4B60-B1E3-361AC09C9782}" srcOrd="8" destOrd="0" presId="urn:microsoft.com/office/officeart/2005/8/layout/vList2"/>
    <dgm:cxn modelId="{32F840F5-9E2F-4CA0-A095-2E62949A7CB9}" type="presParOf" srcId="{20976DD8-861F-4BB1-BE05-5E3602350BF2}" destId="{5F90D4E7-825F-484B-AB40-E61CFCDED08B}" srcOrd="9" destOrd="0" presId="urn:microsoft.com/office/officeart/2005/8/layout/vList2"/>
    <dgm:cxn modelId="{F06C7936-7E08-40CD-B2A9-0251F0376533}" type="presParOf" srcId="{20976DD8-861F-4BB1-BE05-5E3602350BF2}" destId="{0CE80BE0-2D5F-478D-9592-3E929E860E0B}" srcOrd="10" destOrd="0" presId="urn:microsoft.com/office/officeart/2005/8/layout/vList2"/>
    <dgm:cxn modelId="{D9351F38-A4E8-4925-995F-6AC2ABCF2BD2}" type="presParOf" srcId="{20976DD8-861F-4BB1-BE05-5E3602350BF2}" destId="{3FF43E69-E6B5-4408-8EC7-3F829A908F38}" srcOrd="11" destOrd="0" presId="urn:microsoft.com/office/officeart/2005/8/layout/vList2"/>
    <dgm:cxn modelId="{4C4FE8C4-AAC2-4611-872B-DD1275D7512A}" type="presParOf" srcId="{20976DD8-861F-4BB1-BE05-5E3602350BF2}" destId="{37812BA9-B9C0-49AF-AA5B-A5AADF5CC5B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9361CF-6779-402A-A2DC-2246C50291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94247AAA-982D-4B57-A394-1C8D98C3D776}">
      <dgm:prSet custT="1"/>
      <dgm:spPr>
        <a:solidFill>
          <a:schemeClr val="bg2">
            <a:lumMod val="20000"/>
            <a:lumOff val="80000"/>
          </a:schemeClr>
        </a:solidFill>
      </dgm:spPr>
      <dgm:t>
        <a:bodyPr/>
        <a:lstStyle/>
        <a:p>
          <a:pPr rtl="0">
            <a:lnSpc>
              <a:spcPct val="100000"/>
            </a:lnSpc>
            <a:spcBef>
              <a:spcPts val="0"/>
            </a:spcBef>
            <a:spcAft>
              <a:spcPts val="0"/>
            </a:spcAft>
          </a:pPr>
          <a:r>
            <a:rPr lang="ru-RU" sz="2600" b="1" dirty="0" err="1" smtClean="0">
              <a:solidFill>
                <a:schemeClr val="accent6"/>
              </a:solidFill>
            </a:rPr>
            <a:t>отримати</a:t>
          </a:r>
          <a:r>
            <a:rPr lang="ru-RU" sz="2600" b="1" dirty="0" smtClean="0">
              <a:solidFill>
                <a:schemeClr val="accent6"/>
              </a:solidFill>
            </a:rPr>
            <a:t> </a:t>
          </a:r>
          <a:r>
            <a:rPr lang="ru-RU" sz="2600" b="1" dirty="0" err="1" smtClean="0">
              <a:solidFill>
                <a:schemeClr val="accent6"/>
              </a:solidFill>
            </a:rPr>
            <a:t>позитивний</a:t>
          </a:r>
          <a:r>
            <a:rPr lang="ru-RU" sz="2600" b="1" dirty="0" smtClean="0">
              <a:solidFill>
                <a:schemeClr val="accent6"/>
              </a:solidFill>
            </a:rPr>
            <a:t> </a:t>
          </a:r>
          <a:r>
            <a:rPr lang="ru-RU" sz="2600" b="1" dirty="0" err="1" smtClean="0">
              <a:solidFill>
                <a:schemeClr val="accent6"/>
              </a:solidFill>
            </a:rPr>
            <a:t>розголос</a:t>
          </a:r>
          <a:r>
            <a:rPr lang="ru-RU" sz="2600" b="1" dirty="0" smtClean="0">
              <a:solidFill>
                <a:schemeClr val="accent6"/>
              </a:solidFill>
            </a:rPr>
            <a:t> </a:t>
          </a:r>
          <a:r>
            <a:rPr lang="ru-RU" sz="2600" b="1" dirty="0" smtClean="0">
              <a:solidFill>
                <a:schemeClr val="tx1"/>
              </a:solidFill>
            </a:rPr>
            <a:t>у </a:t>
          </a:r>
          <a:r>
            <a:rPr lang="ru-RU" sz="2600" b="1" dirty="0" err="1" smtClean="0">
              <a:solidFill>
                <a:schemeClr val="tx1"/>
              </a:solidFill>
            </a:rPr>
            <a:t>медіа</a:t>
          </a:r>
          <a:r>
            <a:rPr lang="ru-RU" sz="2600" b="1" dirty="0" smtClean="0">
              <a:solidFill>
                <a:schemeClr val="accent6"/>
              </a:solidFill>
            </a:rPr>
            <a:t>;</a:t>
          </a:r>
          <a:endParaRPr lang="uk-UA" sz="2600" b="1" dirty="0">
            <a:solidFill>
              <a:schemeClr val="accent6"/>
            </a:solidFill>
          </a:endParaRPr>
        </a:p>
      </dgm:t>
    </dgm:pt>
    <dgm:pt modelId="{54947306-7AEC-4E1A-B550-F3EEE3DD7AD3}" type="parTrans" cxnId="{F9E999B5-5E12-457D-8848-37FF95745B6F}">
      <dgm:prSet/>
      <dgm:spPr/>
      <dgm:t>
        <a:bodyPr/>
        <a:lstStyle/>
        <a:p>
          <a:pPr>
            <a:lnSpc>
              <a:spcPct val="100000"/>
            </a:lnSpc>
            <a:spcBef>
              <a:spcPts val="0"/>
            </a:spcBef>
            <a:spcAft>
              <a:spcPts val="0"/>
            </a:spcAft>
          </a:pPr>
          <a:endParaRPr lang="uk-UA" sz="2600" b="1"/>
        </a:p>
      </dgm:t>
    </dgm:pt>
    <dgm:pt modelId="{A62BC0F8-AEB3-4C68-BA78-7DB99D17FD71}" type="sibTrans" cxnId="{F9E999B5-5E12-457D-8848-37FF95745B6F}">
      <dgm:prSet/>
      <dgm:spPr/>
      <dgm:t>
        <a:bodyPr/>
        <a:lstStyle/>
        <a:p>
          <a:pPr>
            <a:lnSpc>
              <a:spcPct val="100000"/>
            </a:lnSpc>
            <a:spcBef>
              <a:spcPts val="0"/>
            </a:spcBef>
            <a:spcAft>
              <a:spcPts val="0"/>
            </a:spcAft>
          </a:pPr>
          <a:endParaRPr lang="uk-UA" sz="2600" b="1"/>
        </a:p>
      </dgm:t>
    </dgm:pt>
    <dgm:pt modelId="{B2CB16E9-C3A0-42C2-B552-581115927A45}">
      <dgm:prSet custT="1"/>
      <dgm:spPr>
        <a:solidFill>
          <a:schemeClr val="bg2">
            <a:lumMod val="20000"/>
            <a:lumOff val="80000"/>
          </a:schemeClr>
        </a:solidFill>
      </dgm:spPr>
      <dgm:t>
        <a:bodyPr/>
        <a:lstStyle/>
        <a:p>
          <a:pPr rtl="0">
            <a:lnSpc>
              <a:spcPct val="100000"/>
            </a:lnSpc>
            <a:spcBef>
              <a:spcPts val="0"/>
            </a:spcBef>
            <a:spcAft>
              <a:spcPts val="0"/>
            </a:spcAft>
          </a:pPr>
          <a:r>
            <a:rPr lang="ru-RU" sz="2600" b="1" dirty="0" err="1" smtClean="0">
              <a:solidFill>
                <a:schemeClr val="accent6"/>
              </a:solidFill>
            </a:rPr>
            <a:t>зробити</a:t>
          </a:r>
          <a:r>
            <a:rPr lang="ru-RU" sz="2600" b="1" dirty="0" smtClean="0">
              <a:solidFill>
                <a:schemeClr val="accent6"/>
              </a:solidFill>
            </a:rPr>
            <a:t> </a:t>
          </a:r>
          <a:r>
            <a:rPr lang="ru-RU" sz="2600" b="1" dirty="0" err="1" smtClean="0">
              <a:solidFill>
                <a:schemeClr val="accent6"/>
              </a:solidFill>
            </a:rPr>
            <a:t>собі</a:t>
          </a:r>
          <a:r>
            <a:rPr lang="ru-RU" sz="2600" b="1" dirty="0" smtClean="0">
              <a:solidFill>
                <a:schemeClr val="accent6"/>
              </a:solidFill>
            </a:rPr>
            <a:t> </a:t>
          </a:r>
          <a:r>
            <a:rPr lang="uk-UA" sz="2600" b="1" dirty="0" smtClean="0">
              <a:solidFill>
                <a:schemeClr val="accent6"/>
              </a:solidFill>
            </a:rPr>
            <a:t>ім'я</a:t>
          </a:r>
          <a:r>
            <a:rPr lang="ru-RU" sz="2600" b="1" dirty="0" smtClean="0">
              <a:solidFill>
                <a:schemeClr val="accent6"/>
              </a:solidFill>
            </a:rPr>
            <a:t> на </a:t>
          </a:r>
          <a:r>
            <a:rPr lang="ru-RU" sz="2600" b="1" dirty="0" err="1" smtClean="0">
              <a:solidFill>
                <a:schemeClr val="accent6"/>
              </a:solidFill>
            </a:rPr>
            <a:t>певній</a:t>
          </a:r>
          <a:r>
            <a:rPr lang="ru-RU" sz="2600" b="1" dirty="0" smtClean="0">
              <a:solidFill>
                <a:schemeClr val="accent6"/>
              </a:solidFill>
            </a:rPr>
            <a:t> </a:t>
          </a:r>
          <a:r>
            <a:rPr lang="ru-RU" sz="2600" b="1" dirty="0" err="1" smtClean="0">
              <a:solidFill>
                <a:schemeClr val="accent6"/>
              </a:solidFill>
            </a:rPr>
            <a:t>соціальній</a:t>
          </a:r>
          <a:r>
            <a:rPr lang="ru-RU" sz="2600" b="1" dirty="0" smtClean="0">
              <a:solidFill>
                <a:schemeClr val="accent6"/>
              </a:solidFill>
            </a:rPr>
            <a:t> </a:t>
          </a:r>
          <a:r>
            <a:rPr lang="ru-RU" sz="2600" b="1" dirty="0" err="1" smtClean="0">
              <a:solidFill>
                <a:schemeClr val="accent6"/>
              </a:solidFill>
            </a:rPr>
            <a:t>темі</a:t>
          </a:r>
          <a:r>
            <a:rPr lang="ru-RU" sz="2600" b="1" dirty="0" smtClean="0">
              <a:solidFill>
                <a:schemeClr val="accent6"/>
              </a:solidFill>
            </a:rPr>
            <a:t> </a:t>
          </a:r>
        </a:p>
        <a:p>
          <a:pPr rtl="0">
            <a:lnSpc>
              <a:spcPct val="100000"/>
            </a:lnSpc>
            <a:spcBef>
              <a:spcPts val="0"/>
            </a:spcBef>
            <a:spcAft>
              <a:spcPts val="0"/>
            </a:spcAft>
          </a:pPr>
          <a:r>
            <a:rPr lang="ru-RU" sz="2600" b="1" dirty="0" smtClean="0">
              <a:solidFill>
                <a:schemeClr val="accent6"/>
              </a:solidFill>
            </a:rPr>
            <a:t>та </a:t>
          </a:r>
          <a:r>
            <a:rPr lang="ru-RU" sz="2600" b="1" dirty="0" err="1" smtClean="0">
              <a:solidFill>
                <a:schemeClr val="accent6"/>
              </a:solidFill>
            </a:rPr>
            <a:t>збільшити</a:t>
          </a:r>
          <a:r>
            <a:rPr lang="ru-RU" sz="2600" b="1" dirty="0" smtClean="0">
              <a:solidFill>
                <a:schemeClr val="accent6"/>
              </a:solidFill>
            </a:rPr>
            <a:t> </a:t>
          </a:r>
          <a:r>
            <a:rPr lang="ru-RU" sz="2600" b="1" dirty="0" err="1" smtClean="0">
              <a:solidFill>
                <a:schemeClr val="accent6"/>
              </a:solidFill>
            </a:rPr>
            <a:t>власні</a:t>
          </a:r>
          <a:r>
            <a:rPr lang="ru-RU" sz="2600" b="1" dirty="0" smtClean="0">
              <a:solidFill>
                <a:schemeClr val="accent6"/>
              </a:solidFill>
            </a:rPr>
            <a:t> </a:t>
          </a:r>
          <a:r>
            <a:rPr lang="ru-RU" sz="2600" b="1" dirty="0" err="1" smtClean="0">
              <a:solidFill>
                <a:schemeClr val="tx1"/>
              </a:solidFill>
            </a:rPr>
            <a:t>шанси</a:t>
          </a:r>
          <a:r>
            <a:rPr lang="ru-RU" sz="2600" b="1" dirty="0" smtClean="0">
              <a:solidFill>
                <a:schemeClr val="tx1"/>
              </a:solidFill>
            </a:rPr>
            <a:t> на </a:t>
          </a:r>
          <a:r>
            <a:rPr lang="ru-RU" sz="2600" b="1" dirty="0" err="1" smtClean="0">
              <a:solidFill>
                <a:schemeClr val="tx1"/>
              </a:solidFill>
            </a:rPr>
            <a:t>переобрання</a:t>
          </a:r>
          <a:r>
            <a:rPr lang="ru-RU" sz="2600" b="1" dirty="0" smtClean="0">
              <a:solidFill>
                <a:schemeClr val="accent6"/>
              </a:solidFill>
            </a:rPr>
            <a:t>;</a:t>
          </a:r>
          <a:endParaRPr lang="uk-UA" sz="2600" b="1" dirty="0">
            <a:solidFill>
              <a:schemeClr val="accent6"/>
            </a:solidFill>
          </a:endParaRPr>
        </a:p>
      </dgm:t>
    </dgm:pt>
    <dgm:pt modelId="{04EBEA85-E191-4350-A550-25ACAA0A91E6}" type="parTrans" cxnId="{919E08E6-4946-4F54-A0AA-A5DE82156196}">
      <dgm:prSet/>
      <dgm:spPr/>
      <dgm:t>
        <a:bodyPr/>
        <a:lstStyle/>
        <a:p>
          <a:pPr>
            <a:lnSpc>
              <a:spcPct val="100000"/>
            </a:lnSpc>
            <a:spcBef>
              <a:spcPts val="0"/>
            </a:spcBef>
            <a:spcAft>
              <a:spcPts val="0"/>
            </a:spcAft>
          </a:pPr>
          <a:endParaRPr lang="uk-UA" sz="2600" b="1"/>
        </a:p>
      </dgm:t>
    </dgm:pt>
    <dgm:pt modelId="{466B8252-E160-453F-8582-C27BFE11CC7B}" type="sibTrans" cxnId="{919E08E6-4946-4F54-A0AA-A5DE82156196}">
      <dgm:prSet/>
      <dgm:spPr/>
      <dgm:t>
        <a:bodyPr/>
        <a:lstStyle/>
        <a:p>
          <a:pPr>
            <a:lnSpc>
              <a:spcPct val="100000"/>
            </a:lnSpc>
            <a:spcBef>
              <a:spcPts val="0"/>
            </a:spcBef>
            <a:spcAft>
              <a:spcPts val="0"/>
            </a:spcAft>
          </a:pPr>
          <a:endParaRPr lang="uk-UA" sz="2600" b="1"/>
        </a:p>
      </dgm:t>
    </dgm:pt>
    <dgm:pt modelId="{B2D1A479-9634-425C-A564-CBF3AFCC71EB}">
      <dgm:prSet custT="1"/>
      <dgm:spPr>
        <a:solidFill>
          <a:schemeClr val="bg2">
            <a:lumMod val="20000"/>
            <a:lumOff val="80000"/>
          </a:schemeClr>
        </a:solidFill>
      </dgm:spPr>
      <dgm:t>
        <a:bodyPr/>
        <a:lstStyle/>
        <a:p>
          <a:pPr rtl="0">
            <a:lnSpc>
              <a:spcPct val="100000"/>
            </a:lnSpc>
            <a:spcBef>
              <a:spcPts val="0"/>
            </a:spcBef>
            <a:spcAft>
              <a:spcPts val="0"/>
            </a:spcAft>
          </a:pPr>
          <a:r>
            <a:rPr lang="ru-RU" sz="2600" b="1" dirty="0" err="1" smtClean="0">
              <a:solidFill>
                <a:schemeClr val="accent6"/>
              </a:solidFill>
            </a:rPr>
            <a:t>підвищити</a:t>
          </a:r>
          <a:r>
            <a:rPr lang="ru-RU" sz="2600" b="1" dirty="0" smtClean="0">
              <a:solidFill>
                <a:schemeClr val="accent6"/>
              </a:solidFill>
            </a:rPr>
            <a:t> свою </a:t>
          </a:r>
          <a:r>
            <a:rPr lang="ru-RU" sz="2600" b="1" dirty="0" err="1" smtClean="0">
              <a:solidFill>
                <a:schemeClr val="accent6"/>
              </a:solidFill>
            </a:rPr>
            <a:t>законотворчу</a:t>
          </a:r>
          <a:r>
            <a:rPr lang="ru-RU" sz="2600" b="1" dirty="0" smtClean="0">
              <a:solidFill>
                <a:schemeClr val="accent6"/>
              </a:solidFill>
            </a:rPr>
            <a:t> </a:t>
          </a:r>
          <a:r>
            <a:rPr lang="ru-RU" sz="2600" b="1" dirty="0" err="1" smtClean="0">
              <a:solidFill>
                <a:schemeClr val="tx1"/>
              </a:solidFill>
            </a:rPr>
            <a:t>активність</a:t>
          </a:r>
          <a:r>
            <a:rPr lang="ru-RU" sz="2600" b="1" dirty="0" smtClean="0">
              <a:solidFill>
                <a:schemeClr val="accent6"/>
              </a:solidFill>
            </a:rPr>
            <a:t>;</a:t>
          </a:r>
          <a:endParaRPr lang="uk-UA" sz="2600" b="1" dirty="0">
            <a:solidFill>
              <a:schemeClr val="accent6"/>
            </a:solidFill>
          </a:endParaRPr>
        </a:p>
      </dgm:t>
    </dgm:pt>
    <dgm:pt modelId="{9BA0B466-5FF1-466B-855F-79021FD78A8B}" type="parTrans" cxnId="{4467589A-B7DF-43D5-AA8A-5B5F9CBE6CD4}">
      <dgm:prSet/>
      <dgm:spPr/>
      <dgm:t>
        <a:bodyPr/>
        <a:lstStyle/>
        <a:p>
          <a:pPr>
            <a:lnSpc>
              <a:spcPct val="100000"/>
            </a:lnSpc>
            <a:spcBef>
              <a:spcPts val="0"/>
            </a:spcBef>
            <a:spcAft>
              <a:spcPts val="0"/>
            </a:spcAft>
          </a:pPr>
          <a:endParaRPr lang="uk-UA" sz="2600" b="1"/>
        </a:p>
      </dgm:t>
    </dgm:pt>
    <dgm:pt modelId="{EC9462F2-5BC5-4F80-8ADF-6E2E8B785264}" type="sibTrans" cxnId="{4467589A-B7DF-43D5-AA8A-5B5F9CBE6CD4}">
      <dgm:prSet/>
      <dgm:spPr/>
      <dgm:t>
        <a:bodyPr/>
        <a:lstStyle/>
        <a:p>
          <a:pPr>
            <a:lnSpc>
              <a:spcPct val="100000"/>
            </a:lnSpc>
            <a:spcBef>
              <a:spcPts val="0"/>
            </a:spcBef>
            <a:spcAft>
              <a:spcPts val="0"/>
            </a:spcAft>
          </a:pPr>
          <a:endParaRPr lang="uk-UA" sz="2600" b="1"/>
        </a:p>
      </dgm:t>
    </dgm:pt>
    <dgm:pt modelId="{147D33B1-9B25-4DD9-9EFB-184EBAD2C8AA}">
      <dgm:prSet custT="1"/>
      <dgm:spPr>
        <a:solidFill>
          <a:schemeClr val="bg2">
            <a:lumMod val="20000"/>
            <a:lumOff val="80000"/>
          </a:schemeClr>
        </a:solidFill>
      </dgm:spPr>
      <dgm:t>
        <a:bodyPr/>
        <a:lstStyle/>
        <a:p>
          <a:pPr rtl="0">
            <a:lnSpc>
              <a:spcPct val="100000"/>
            </a:lnSpc>
            <a:spcBef>
              <a:spcPts val="0"/>
            </a:spcBef>
            <a:spcAft>
              <a:spcPts val="0"/>
            </a:spcAft>
          </a:pPr>
          <a:r>
            <a:rPr lang="ru-RU" sz="2600" b="1" dirty="0" err="1" smtClean="0">
              <a:solidFill>
                <a:schemeClr val="accent6"/>
              </a:solidFill>
            </a:rPr>
            <a:t>забезпечити</a:t>
          </a:r>
          <a:r>
            <a:rPr lang="ru-RU" sz="2600" b="1" dirty="0" smtClean="0">
              <a:solidFill>
                <a:schemeClr val="accent6"/>
              </a:solidFill>
            </a:rPr>
            <a:t> </a:t>
          </a:r>
          <a:r>
            <a:rPr lang="ru-RU" sz="2600" b="1" dirty="0" err="1" smtClean="0">
              <a:solidFill>
                <a:schemeClr val="accent6"/>
              </a:solidFill>
            </a:rPr>
            <a:t>собі</a:t>
          </a:r>
          <a:r>
            <a:rPr lang="ru-RU" sz="2600" b="1" dirty="0" smtClean="0">
              <a:solidFill>
                <a:schemeClr val="accent6"/>
              </a:solidFill>
            </a:rPr>
            <a:t> </a:t>
          </a:r>
          <a:r>
            <a:rPr lang="ru-RU" sz="2600" b="1" dirty="0" smtClean="0">
              <a:solidFill>
                <a:schemeClr val="tx1"/>
              </a:solidFill>
            </a:rPr>
            <a:t>авторитет </a:t>
          </a:r>
          <a:r>
            <a:rPr lang="ru-RU" sz="2600" b="1" dirty="0" err="1" smtClean="0">
              <a:solidFill>
                <a:schemeClr val="accent6"/>
              </a:solidFill>
            </a:rPr>
            <a:t>серед</a:t>
          </a:r>
          <a:r>
            <a:rPr lang="ru-RU" sz="2600" b="1" dirty="0" smtClean="0">
              <a:solidFill>
                <a:schemeClr val="accent6"/>
              </a:solidFill>
            </a:rPr>
            <a:t> </a:t>
          </a:r>
          <a:r>
            <a:rPr lang="ru-RU" sz="2600" b="1" dirty="0" err="1" smtClean="0">
              <a:solidFill>
                <a:schemeClr val="accent6"/>
              </a:solidFill>
            </a:rPr>
            <a:t>колег</a:t>
          </a:r>
          <a:r>
            <a:rPr lang="ru-RU" sz="2600" b="1" dirty="0" smtClean="0">
              <a:solidFill>
                <a:schemeClr val="accent6"/>
              </a:solidFill>
            </a:rPr>
            <a:t> у </a:t>
          </a:r>
          <a:r>
            <a:rPr lang="ru-RU" sz="2600" b="1" dirty="0" err="1" smtClean="0">
              <a:solidFill>
                <a:schemeClr val="accent6"/>
              </a:solidFill>
            </a:rPr>
            <a:t>парламенті</a:t>
          </a:r>
          <a:r>
            <a:rPr lang="ru-RU" sz="2600" b="1" dirty="0" smtClean="0">
              <a:solidFill>
                <a:schemeClr val="accent6"/>
              </a:solidFill>
            </a:rPr>
            <a:t>;</a:t>
          </a:r>
          <a:endParaRPr lang="uk-UA" sz="2600" b="1" dirty="0">
            <a:solidFill>
              <a:schemeClr val="accent6"/>
            </a:solidFill>
          </a:endParaRPr>
        </a:p>
      </dgm:t>
    </dgm:pt>
    <dgm:pt modelId="{11385AF1-3E51-4D2A-9D65-4B4D1148FB83}" type="parTrans" cxnId="{F45228B3-87B5-4093-BF68-E552C99BD557}">
      <dgm:prSet/>
      <dgm:spPr/>
      <dgm:t>
        <a:bodyPr/>
        <a:lstStyle/>
        <a:p>
          <a:pPr>
            <a:lnSpc>
              <a:spcPct val="100000"/>
            </a:lnSpc>
            <a:spcBef>
              <a:spcPts val="0"/>
            </a:spcBef>
            <a:spcAft>
              <a:spcPts val="0"/>
            </a:spcAft>
          </a:pPr>
          <a:endParaRPr lang="uk-UA" sz="2600" b="1"/>
        </a:p>
      </dgm:t>
    </dgm:pt>
    <dgm:pt modelId="{01E04A2B-B87E-4D5A-AA7C-1F3C78A41517}" type="sibTrans" cxnId="{F45228B3-87B5-4093-BF68-E552C99BD557}">
      <dgm:prSet/>
      <dgm:spPr/>
      <dgm:t>
        <a:bodyPr/>
        <a:lstStyle/>
        <a:p>
          <a:pPr>
            <a:lnSpc>
              <a:spcPct val="100000"/>
            </a:lnSpc>
            <a:spcBef>
              <a:spcPts val="0"/>
            </a:spcBef>
            <a:spcAft>
              <a:spcPts val="0"/>
            </a:spcAft>
          </a:pPr>
          <a:endParaRPr lang="uk-UA" sz="2600" b="1"/>
        </a:p>
      </dgm:t>
    </dgm:pt>
    <dgm:pt modelId="{5008AA02-69F9-4EC7-A6E3-1BFA56A75050}">
      <dgm:prSet custT="1"/>
      <dgm:spPr>
        <a:solidFill>
          <a:schemeClr val="bg2">
            <a:lumMod val="20000"/>
            <a:lumOff val="80000"/>
          </a:schemeClr>
        </a:solidFill>
      </dgm:spPr>
      <dgm:t>
        <a:bodyPr/>
        <a:lstStyle/>
        <a:p>
          <a:pPr rtl="0">
            <a:lnSpc>
              <a:spcPct val="100000"/>
            </a:lnSpc>
            <a:spcBef>
              <a:spcPts val="0"/>
            </a:spcBef>
            <a:spcAft>
              <a:spcPts val="0"/>
            </a:spcAft>
          </a:pPr>
          <a:r>
            <a:rPr lang="ru-RU" sz="2600" b="1" smtClean="0">
              <a:solidFill>
                <a:schemeClr val="tx1"/>
              </a:solidFill>
            </a:rPr>
            <a:t>затримати розгляд  </a:t>
          </a:r>
          <a:r>
            <a:rPr lang="ru-RU" sz="2600" b="1" smtClean="0">
              <a:solidFill>
                <a:schemeClr val="accent6"/>
              </a:solidFill>
            </a:rPr>
            <a:t>певного питання парламентом (наприклад, шляхом подання альтернативного законопроекту).</a:t>
          </a:r>
          <a:endParaRPr lang="uk-UA" sz="2600" b="1" dirty="0">
            <a:solidFill>
              <a:schemeClr val="accent6"/>
            </a:solidFill>
          </a:endParaRPr>
        </a:p>
      </dgm:t>
    </dgm:pt>
    <dgm:pt modelId="{E8708777-F9FE-4477-9C0A-1D718915C853}" type="parTrans" cxnId="{2FDC263B-DF9E-4208-ACD9-645B395D7121}">
      <dgm:prSet/>
      <dgm:spPr/>
      <dgm:t>
        <a:bodyPr/>
        <a:lstStyle/>
        <a:p>
          <a:pPr>
            <a:lnSpc>
              <a:spcPct val="100000"/>
            </a:lnSpc>
            <a:spcBef>
              <a:spcPts val="0"/>
            </a:spcBef>
            <a:spcAft>
              <a:spcPts val="0"/>
            </a:spcAft>
          </a:pPr>
          <a:endParaRPr lang="uk-UA" sz="2600" b="1"/>
        </a:p>
      </dgm:t>
    </dgm:pt>
    <dgm:pt modelId="{31B422E0-19E5-4D20-BA0D-238477D21298}" type="sibTrans" cxnId="{2FDC263B-DF9E-4208-ACD9-645B395D7121}">
      <dgm:prSet/>
      <dgm:spPr/>
      <dgm:t>
        <a:bodyPr/>
        <a:lstStyle/>
        <a:p>
          <a:pPr>
            <a:lnSpc>
              <a:spcPct val="100000"/>
            </a:lnSpc>
            <a:spcBef>
              <a:spcPts val="0"/>
            </a:spcBef>
            <a:spcAft>
              <a:spcPts val="0"/>
            </a:spcAft>
          </a:pPr>
          <a:endParaRPr lang="uk-UA" sz="2600" b="1"/>
        </a:p>
      </dgm:t>
    </dgm:pt>
    <dgm:pt modelId="{7528DB8F-2BDA-4E05-B48E-4BA01DAC0820}" type="pres">
      <dgm:prSet presAssocID="{AB9361CF-6779-402A-A2DC-2246C50291B6}" presName="linear" presStyleCnt="0">
        <dgm:presLayoutVars>
          <dgm:animLvl val="lvl"/>
          <dgm:resizeHandles val="exact"/>
        </dgm:presLayoutVars>
      </dgm:prSet>
      <dgm:spPr/>
      <dgm:t>
        <a:bodyPr/>
        <a:lstStyle/>
        <a:p>
          <a:endParaRPr lang="uk-UA"/>
        </a:p>
      </dgm:t>
    </dgm:pt>
    <dgm:pt modelId="{F2F26773-0A43-4C14-9582-C90881B3A420}" type="pres">
      <dgm:prSet presAssocID="{94247AAA-982D-4B57-A394-1C8D98C3D776}" presName="parentText" presStyleLbl="node1" presStyleIdx="0" presStyleCnt="5">
        <dgm:presLayoutVars>
          <dgm:chMax val="0"/>
          <dgm:bulletEnabled val="1"/>
        </dgm:presLayoutVars>
      </dgm:prSet>
      <dgm:spPr/>
      <dgm:t>
        <a:bodyPr/>
        <a:lstStyle/>
        <a:p>
          <a:endParaRPr lang="uk-UA"/>
        </a:p>
      </dgm:t>
    </dgm:pt>
    <dgm:pt modelId="{CC898D11-A222-4DD8-980C-713C411787E0}" type="pres">
      <dgm:prSet presAssocID="{A62BC0F8-AEB3-4C68-BA78-7DB99D17FD71}" presName="spacer" presStyleCnt="0"/>
      <dgm:spPr/>
    </dgm:pt>
    <dgm:pt modelId="{B12F321F-4E4E-4ACC-A3A9-9619D8FC525F}" type="pres">
      <dgm:prSet presAssocID="{B2CB16E9-C3A0-42C2-B552-581115927A45}" presName="parentText" presStyleLbl="node1" presStyleIdx="1" presStyleCnt="5">
        <dgm:presLayoutVars>
          <dgm:chMax val="0"/>
          <dgm:bulletEnabled val="1"/>
        </dgm:presLayoutVars>
      </dgm:prSet>
      <dgm:spPr/>
      <dgm:t>
        <a:bodyPr/>
        <a:lstStyle/>
        <a:p>
          <a:endParaRPr lang="uk-UA"/>
        </a:p>
      </dgm:t>
    </dgm:pt>
    <dgm:pt modelId="{3CA3C93B-D01E-43FF-B250-4E16F6A6A09A}" type="pres">
      <dgm:prSet presAssocID="{466B8252-E160-453F-8582-C27BFE11CC7B}" presName="spacer" presStyleCnt="0"/>
      <dgm:spPr/>
    </dgm:pt>
    <dgm:pt modelId="{DEE4227F-FB3C-4C22-9A14-8DF111AE4D6E}" type="pres">
      <dgm:prSet presAssocID="{B2D1A479-9634-425C-A564-CBF3AFCC71EB}" presName="parentText" presStyleLbl="node1" presStyleIdx="2" presStyleCnt="5">
        <dgm:presLayoutVars>
          <dgm:chMax val="0"/>
          <dgm:bulletEnabled val="1"/>
        </dgm:presLayoutVars>
      </dgm:prSet>
      <dgm:spPr/>
      <dgm:t>
        <a:bodyPr/>
        <a:lstStyle/>
        <a:p>
          <a:endParaRPr lang="uk-UA"/>
        </a:p>
      </dgm:t>
    </dgm:pt>
    <dgm:pt modelId="{042F7D86-64AB-40C9-BC25-967466FF7DB9}" type="pres">
      <dgm:prSet presAssocID="{EC9462F2-5BC5-4F80-8ADF-6E2E8B785264}" presName="spacer" presStyleCnt="0"/>
      <dgm:spPr/>
    </dgm:pt>
    <dgm:pt modelId="{EBC6E182-8655-4524-B98D-9D0860241DC8}" type="pres">
      <dgm:prSet presAssocID="{147D33B1-9B25-4DD9-9EFB-184EBAD2C8AA}" presName="parentText" presStyleLbl="node1" presStyleIdx="3" presStyleCnt="5">
        <dgm:presLayoutVars>
          <dgm:chMax val="0"/>
          <dgm:bulletEnabled val="1"/>
        </dgm:presLayoutVars>
      </dgm:prSet>
      <dgm:spPr/>
      <dgm:t>
        <a:bodyPr/>
        <a:lstStyle/>
        <a:p>
          <a:endParaRPr lang="uk-UA"/>
        </a:p>
      </dgm:t>
    </dgm:pt>
    <dgm:pt modelId="{F5DB9F2B-65AE-4DB9-A656-ED45FB589FFB}" type="pres">
      <dgm:prSet presAssocID="{01E04A2B-B87E-4D5A-AA7C-1F3C78A41517}" presName="spacer" presStyleCnt="0"/>
      <dgm:spPr/>
    </dgm:pt>
    <dgm:pt modelId="{3ED42237-0941-4888-BA61-BF31353F3BA1}" type="pres">
      <dgm:prSet presAssocID="{5008AA02-69F9-4EC7-A6E3-1BFA56A75050}" presName="parentText" presStyleLbl="node1" presStyleIdx="4" presStyleCnt="5">
        <dgm:presLayoutVars>
          <dgm:chMax val="0"/>
          <dgm:bulletEnabled val="1"/>
        </dgm:presLayoutVars>
      </dgm:prSet>
      <dgm:spPr/>
      <dgm:t>
        <a:bodyPr/>
        <a:lstStyle/>
        <a:p>
          <a:endParaRPr lang="uk-UA"/>
        </a:p>
      </dgm:t>
    </dgm:pt>
  </dgm:ptLst>
  <dgm:cxnLst>
    <dgm:cxn modelId="{5E7C7899-B2A9-4D0C-B55C-4DAD3D0EAA73}" type="presOf" srcId="{B2D1A479-9634-425C-A564-CBF3AFCC71EB}" destId="{DEE4227F-FB3C-4C22-9A14-8DF111AE4D6E}" srcOrd="0" destOrd="0" presId="urn:microsoft.com/office/officeart/2005/8/layout/vList2"/>
    <dgm:cxn modelId="{910B9C91-FA4A-4289-8939-319B766CC24C}" type="presOf" srcId="{B2CB16E9-C3A0-42C2-B552-581115927A45}" destId="{B12F321F-4E4E-4ACC-A3A9-9619D8FC525F}" srcOrd="0" destOrd="0" presId="urn:microsoft.com/office/officeart/2005/8/layout/vList2"/>
    <dgm:cxn modelId="{9B61575A-A407-45C1-B95D-89AA8FFD7B05}" type="presOf" srcId="{5008AA02-69F9-4EC7-A6E3-1BFA56A75050}" destId="{3ED42237-0941-4888-BA61-BF31353F3BA1}" srcOrd="0" destOrd="0" presId="urn:microsoft.com/office/officeart/2005/8/layout/vList2"/>
    <dgm:cxn modelId="{2FDC263B-DF9E-4208-ACD9-645B395D7121}" srcId="{AB9361CF-6779-402A-A2DC-2246C50291B6}" destId="{5008AA02-69F9-4EC7-A6E3-1BFA56A75050}" srcOrd="4" destOrd="0" parTransId="{E8708777-F9FE-4477-9C0A-1D718915C853}" sibTransId="{31B422E0-19E5-4D20-BA0D-238477D21298}"/>
    <dgm:cxn modelId="{1000BDDE-C356-4BE4-910E-123C97FF8029}" type="presOf" srcId="{94247AAA-982D-4B57-A394-1C8D98C3D776}" destId="{F2F26773-0A43-4C14-9582-C90881B3A420}" srcOrd="0" destOrd="0" presId="urn:microsoft.com/office/officeart/2005/8/layout/vList2"/>
    <dgm:cxn modelId="{4467589A-B7DF-43D5-AA8A-5B5F9CBE6CD4}" srcId="{AB9361CF-6779-402A-A2DC-2246C50291B6}" destId="{B2D1A479-9634-425C-A564-CBF3AFCC71EB}" srcOrd="2" destOrd="0" parTransId="{9BA0B466-5FF1-466B-855F-79021FD78A8B}" sibTransId="{EC9462F2-5BC5-4F80-8ADF-6E2E8B785264}"/>
    <dgm:cxn modelId="{F9E999B5-5E12-457D-8848-37FF95745B6F}" srcId="{AB9361CF-6779-402A-A2DC-2246C50291B6}" destId="{94247AAA-982D-4B57-A394-1C8D98C3D776}" srcOrd="0" destOrd="0" parTransId="{54947306-7AEC-4E1A-B550-F3EEE3DD7AD3}" sibTransId="{A62BC0F8-AEB3-4C68-BA78-7DB99D17FD71}"/>
    <dgm:cxn modelId="{F45228B3-87B5-4093-BF68-E552C99BD557}" srcId="{AB9361CF-6779-402A-A2DC-2246C50291B6}" destId="{147D33B1-9B25-4DD9-9EFB-184EBAD2C8AA}" srcOrd="3" destOrd="0" parTransId="{11385AF1-3E51-4D2A-9D65-4B4D1148FB83}" sibTransId="{01E04A2B-B87E-4D5A-AA7C-1F3C78A41517}"/>
    <dgm:cxn modelId="{A3DC2BC1-5A87-42E7-8838-8226FCA64312}" type="presOf" srcId="{147D33B1-9B25-4DD9-9EFB-184EBAD2C8AA}" destId="{EBC6E182-8655-4524-B98D-9D0860241DC8}" srcOrd="0" destOrd="0" presId="urn:microsoft.com/office/officeart/2005/8/layout/vList2"/>
    <dgm:cxn modelId="{919E08E6-4946-4F54-A0AA-A5DE82156196}" srcId="{AB9361CF-6779-402A-A2DC-2246C50291B6}" destId="{B2CB16E9-C3A0-42C2-B552-581115927A45}" srcOrd="1" destOrd="0" parTransId="{04EBEA85-E191-4350-A550-25ACAA0A91E6}" sibTransId="{466B8252-E160-453F-8582-C27BFE11CC7B}"/>
    <dgm:cxn modelId="{2FA36329-1B94-4F18-9356-4326B587A868}" type="presOf" srcId="{AB9361CF-6779-402A-A2DC-2246C50291B6}" destId="{7528DB8F-2BDA-4E05-B48E-4BA01DAC0820}" srcOrd="0" destOrd="0" presId="urn:microsoft.com/office/officeart/2005/8/layout/vList2"/>
    <dgm:cxn modelId="{39BD333E-2130-479D-A3C5-99354F5983A6}" type="presParOf" srcId="{7528DB8F-2BDA-4E05-B48E-4BA01DAC0820}" destId="{F2F26773-0A43-4C14-9582-C90881B3A420}" srcOrd="0" destOrd="0" presId="urn:microsoft.com/office/officeart/2005/8/layout/vList2"/>
    <dgm:cxn modelId="{F6A73353-F299-454A-9E90-82EDE4AF36B4}" type="presParOf" srcId="{7528DB8F-2BDA-4E05-B48E-4BA01DAC0820}" destId="{CC898D11-A222-4DD8-980C-713C411787E0}" srcOrd="1" destOrd="0" presId="urn:microsoft.com/office/officeart/2005/8/layout/vList2"/>
    <dgm:cxn modelId="{8AFC6A4D-03DA-48B7-9BE8-7443AB552CED}" type="presParOf" srcId="{7528DB8F-2BDA-4E05-B48E-4BA01DAC0820}" destId="{B12F321F-4E4E-4ACC-A3A9-9619D8FC525F}" srcOrd="2" destOrd="0" presId="urn:microsoft.com/office/officeart/2005/8/layout/vList2"/>
    <dgm:cxn modelId="{30AB8C33-5687-4DC5-8D06-05CD82EFA28F}" type="presParOf" srcId="{7528DB8F-2BDA-4E05-B48E-4BA01DAC0820}" destId="{3CA3C93B-D01E-43FF-B250-4E16F6A6A09A}" srcOrd="3" destOrd="0" presId="urn:microsoft.com/office/officeart/2005/8/layout/vList2"/>
    <dgm:cxn modelId="{A25B20C0-355B-41D1-88C1-3EF1C28D8E8E}" type="presParOf" srcId="{7528DB8F-2BDA-4E05-B48E-4BA01DAC0820}" destId="{DEE4227F-FB3C-4C22-9A14-8DF111AE4D6E}" srcOrd="4" destOrd="0" presId="urn:microsoft.com/office/officeart/2005/8/layout/vList2"/>
    <dgm:cxn modelId="{D256638C-B44D-402C-B495-205D9C1618E5}" type="presParOf" srcId="{7528DB8F-2BDA-4E05-B48E-4BA01DAC0820}" destId="{042F7D86-64AB-40C9-BC25-967466FF7DB9}" srcOrd="5" destOrd="0" presId="urn:microsoft.com/office/officeart/2005/8/layout/vList2"/>
    <dgm:cxn modelId="{7B4DD629-DC83-43E9-9538-E53EF3D0CC0F}" type="presParOf" srcId="{7528DB8F-2BDA-4E05-B48E-4BA01DAC0820}" destId="{EBC6E182-8655-4524-B98D-9D0860241DC8}" srcOrd="6" destOrd="0" presId="urn:microsoft.com/office/officeart/2005/8/layout/vList2"/>
    <dgm:cxn modelId="{2BFF6CD5-0AD8-480A-A451-2C8250F8FEAF}" type="presParOf" srcId="{7528DB8F-2BDA-4E05-B48E-4BA01DAC0820}" destId="{F5DB9F2B-65AE-4DB9-A656-ED45FB589FFB}" srcOrd="7" destOrd="0" presId="urn:microsoft.com/office/officeart/2005/8/layout/vList2"/>
    <dgm:cxn modelId="{849F8ED9-94BB-4C15-9290-66B8E002922A}" type="presParOf" srcId="{7528DB8F-2BDA-4E05-B48E-4BA01DAC0820}" destId="{3ED42237-0941-4888-BA61-BF31353F3BA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DE1E44-C4BB-4EA5-964A-9B9F582C49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23D93078-8670-465F-A021-4DE7BD85397E}">
      <dgm:prSet custT="1"/>
      <dgm:spPr>
        <a:solidFill>
          <a:schemeClr val="bg2">
            <a:lumMod val="20000"/>
            <a:lumOff val="80000"/>
          </a:schemeClr>
        </a:solidFill>
      </dgm:spPr>
      <dgm:t>
        <a:bodyPr/>
        <a:lstStyle/>
        <a:p>
          <a:pPr marL="900000" rtl="0">
            <a:lnSpc>
              <a:spcPct val="100000"/>
            </a:lnSpc>
            <a:spcBef>
              <a:spcPts val="1200"/>
            </a:spcBef>
            <a:spcAft>
              <a:spcPts val="1200"/>
            </a:spcAft>
          </a:pPr>
          <a:r>
            <a:rPr lang="uk-UA" sz="4400" dirty="0" smtClean="0">
              <a:solidFill>
                <a:schemeClr val="accent6"/>
              </a:solidFill>
            </a:rPr>
            <a:t>22.12.2014 р. Кабінет Міністрів подав до ВРУ законопроект № 1562</a:t>
          </a:r>
          <a:r>
            <a:rPr lang="en-US" sz="4400" dirty="0" smtClean="0">
              <a:solidFill>
                <a:schemeClr val="accent6"/>
              </a:solidFill>
            </a:rPr>
            <a:t>          “</a:t>
          </a:r>
          <a:r>
            <a:rPr lang="uk-UA" sz="4400" dirty="0" smtClean="0">
              <a:solidFill>
                <a:schemeClr val="accent6"/>
              </a:solidFill>
            </a:rPr>
            <a:t>Про заходи щодо стабілізації платіжного балансу України відповідно </a:t>
          </a:r>
          <a:r>
            <a:rPr lang="en-US" sz="4400" dirty="0" smtClean="0">
              <a:solidFill>
                <a:schemeClr val="accent6"/>
              </a:solidFill>
            </a:rPr>
            <a:t>            </a:t>
          </a:r>
          <a:r>
            <a:rPr lang="uk-UA" sz="4400" dirty="0" smtClean="0">
              <a:solidFill>
                <a:schemeClr val="accent6"/>
              </a:solidFill>
            </a:rPr>
            <a:t>до статті ХІІ Генеральної угоди про тарифи й торгівлю 1994 року</a:t>
          </a:r>
          <a:r>
            <a:rPr lang="en-US" sz="4400" dirty="0" smtClean="0">
              <a:solidFill>
                <a:schemeClr val="accent6"/>
              </a:solidFill>
            </a:rPr>
            <a:t>”</a:t>
          </a:r>
          <a:r>
            <a:rPr lang="uk-UA" sz="4400" dirty="0" smtClean="0">
              <a:solidFill>
                <a:schemeClr val="accent6"/>
              </a:solidFill>
            </a:rPr>
            <a:t>.</a:t>
          </a:r>
          <a:endParaRPr lang="uk-UA" sz="4400" b="1" noProof="0" dirty="0" smtClean="0">
            <a:solidFill>
              <a:schemeClr val="tx1"/>
            </a:solidFill>
          </a:endParaRPr>
        </a:p>
      </dgm:t>
    </dgm:pt>
    <dgm:pt modelId="{BF4656A0-9BD8-4E36-9179-FEC77CAFC8A4}" type="sibTrans" cxnId="{985812DC-60A1-4853-B7AD-2FDBCD327C8B}">
      <dgm:prSet/>
      <dgm:spPr/>
      <dgm:t>
        <a:bodyPr/>
        <a:lstStyle/>
        <a:p>
          <a:endParaRPr lang="uk-UA"/>
        </a:p>
      </dgm:t>
    </dgm:pt>
    <dgm:pt modelId="{C8D5C2B9-4944-44B5-8C25-57A463127BB2}" type="parTrans" cxnId="{985812DC-60A1-4853-B7AD-2FDBCD327C8B}">
      <dgm:prSet/>
      <dgm:spPr/>
      <dgm:t>
        <a:bodyPr/>
        <a:lstStyle/>
        <a:p>
          <a:endParaRPr lang="uk-UA"/>
        </a:p>
      </dgm:t>
    </dgm:pt>
    <dgm:pt modelId="{C0A75ACE-A060-4A96-8164-8ED238851529}" type="pres">
      <dgm:prSet presAssocID="{7BDE1E44-C4BB-4EA5-964A-9B9F582C4976}" presName="linear" presStyleCnt="0">
        <dgm:presLayoutVars>
          <dgm:animLvl val="lvl"/>
          <dgm:resizeHandles val="exact"/>
        </dgm:presLayoutVars>
      </dgm:prSet>
      <dgm:spPr/>
      <dgm:t>
        <a:bodyPr/>
        <a:lstStyle/>
        <a:p>
          <a:endParaRPr lang="uk-UA"/>
        </a:p>
      </dgm:t>
    </dgm:pt>
    <dgm:pt modelId="{BA242BFE-3B6C-407F-A2F5-0B19E299D9DE}" type="pres">
      <dgm:prSet presAssocID="{23D93078-8670-465F-A021-4DE7BD85397E}" presName="parentText" presStyleLbl="node1" presStyleIdx="0" presStyleCnt="1" custScaleX="105167" custScaleY="723957" custLinFactNeighborX="482" custLinFactNeighborY="5980">
        <dgm:presLayoutVars>
          <dgm:chMax val="0"/>
          <dgm:bulletEnabled val="1"/>
        </dgm:presLayoutVars>
      </dgm:prSet>
      <dgm:spPr/>
      <dgm:t>
        <a:bodyPr/>
        <a:lstStyle/>
        <a:p>
          <a:endParaRPr lang="uk-UA"/>
        </a:p>
      </dgm:t>
    </dgm:pt>
  </dgm:ptLst>
  <dgm:cxnLst>
    <dgm:cxn modelId="{49C64A78-1039-4F76-983A-44DBE5A60B1F}" type="presOf" srcId="{7BDE1E44-C4BB-4EA5-964A-9B9F582C4976}" destId="{C0A75ACE-A060-4A96-8164-8ED238851529}" srcOrd="0" destOrd="0" presId="urn:microsoft.com/office/officeart/2005/8/layout/vList2"/>
    <dgm:cxn modelId="{985812DC-60A1-4853-B7AD-2FDBCD327C8B}" srcId="{7BDE1E44-C4BB-4EA5-964A-9B9F582C4976}" destId="{23D93078-8670-465F-A021-4DE7BD85397E}" srcOrd="0" destOrd="0" parTransId="{C8D5C2B9-4944-44B5-8C25-57A463127BB2}" sibTransId="{BF4656A0-9BD8-4E36-9179-FEC77CAFC8A4}"/>
    <dgm:cxn modelId="{84C6F1C7-2B07-4AFA-A6CE-77E77284CB3F}" type="presOf" srcId="{23D93078-8670-465F-A021-4DE7BD85397E}" destId="{BA242BFE-3B6C-407F-A2F5-0B19E299D9DE}" srcOrd="0" destOrd="0" presId="urn:microsoft.com/office/officeart/2005/8/layout/vList2"/>
    <dgm:cxn modelId="{E5D1BF1A-3BD0-4E65-8EB1-CB13C28C3131}" type="presParOf" srcId="{C0A75ACE-A060-4A96-8164-8ED238851529}" destId="{BA242BFE-3B6C-407F-A2F5-0B19E299D9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BDE1E44-C4BB-4EA5-964A-9B9F582C49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23D93078-8670-465F-A021-4DE7BD85397E}">
      <dgm:prSet custT="1"/>
      <dgm:spPr>
        <a:solidFill>
          <a:schemeClr val="bg2">
            <a:lumMod val="20000"/>
            <a:lumOff val="80000"/>
          </a:schemeClr>
        </a:solidFill>
      </dgm:spPr>
      <dgm:t>
        <a:bodyPr/>
        <a:lstStyle/>
        <a:p>
          <a:pPr marL="900000" algn="just" rtl="0">
            <a:lnSpc>
              <a:spcPct val="100000"/>
            </a:lnSpc>
            <a:spcBef>
              <a:spcPts val="1200"/>
            </a:spcBef>
            <a:spcAft>
              <a:spcPts val="1200"/>
            </a:spcAft>
          </a:pPr>
          <a:r>
            <a:rPr lang="uk-UA" sz="4400" dirty="0" smtClean="0">
              <a:solidFill>
                <a:srgbClr val="494F50"/>
              </a:solidFill>
            </a:rPr>
            <a:t>З 1 січня 2016 року відповідний митний збір </a:t>
          </a:r>
          <a:r>
            <a:rPr lang="uk-UA" sz="4400" b="1" dirty="0" smtClean="0">
              <a:solidFill>
                <a:srgbClr val="494F50"/>
              </a:solidFill>
            </a:rPr>
            <a:t>було скасовано Законом України № 912-VIII від 24 грудня 2015 року </a:t>
          </a:r>
          <a:r>
            <a:rPr lang="uk-UA" sz="4400" b="1" dirty="0" err="1" smtClean="0">
              <a:solidFill>
                <a:srgbClr val="494F50"/>
              </a:solidFill>
            </a:rPr>
            <a:t>“Про</a:t>
          </a:r>
          <a:r>
            <a:rPr lang="uk-UA" sz="4400" b="1" dirty="0" smtClean="0">
              <a:solidFill>
                <a:srgbClr val="494F50"/>
              </a:solidFill>
            </a:rPr>
            <a:t> заходи щодо стимулювання зовнішньоекономічної </a:t>
          </a:r>
          <a:r>
            <a:rPr lang="uk-UA" sz="4400" b="1" dirty="0" err="1" smtClean="0">
              <a:solidFill>
                <a:srgbClr val="494F50"/>
              </a:solidFill>
            </a:rPr>
            <a:t>діяльності”</a:t>
          </a:r>
          <a:r>
            <a:rPr lang="uk-UA" sz="4400" dirty="0" smtClean="0">
              <a:solidFill>
                <a:srgbClr val="494F50"/>
              </a:solidFill>
            </a:rPr>
            <a:t> (урядовий законопроект №3533).</a:t>
          </a:r>
          <a:endParaRPr lang="uk-UA" sz="4400" b="1" noProof="0" dirty="0" smtClean="0">
            <a:solidFill>
              <a:schemeClr val="tx1"/>
            </a:solidFill>
          </a:endParaRPr>
        </a:p>
      </dgm:t>
    </dgm:pt>
    <dgm:pt modelId="{BF4656A0-9BD8-4E36-9179-FEC77CAFC8A4}" type="sibTrans" cxnId="{985812DC-60A1-4853-B7AD-2FDBCD327C8B}">
      <dgm:prSet/>
      <dgm:spPr/>
      <dgm:t>
        <a:bodyPr/>
        <a:lstStyle/>
        <a:p>
          <a:endParaRPr lang="uk-UA"/>
        </a:p>
      </dgm:t>
    </dgm:pt>
    <dgm:pt modelId="{C8D5C2B9-4944-44B5-8C25-57A463127BB2}" type="parTrans" cxnId="{985812DC-60A1-4853-B7AD-2FDBCD327C8B}">
      <dgm:prSet/>
      <dgm:spPr/>
      <dgm:t>
        <a:bodyPr/>
        <a:lstStyle/>
        <a:p>
          <a:endParaRPr lang="uk-UA"/>
        </a:p>
      </dgm:t>
    </dgm:pt>
    <dgm:pt modelId="{C0A75ACE-A060-4A96-8164-8ED238851529}" type="pres">
      <dgm:prSet presAssocID="{7BDE1E44-C4BB-4EA5-964A-9B9F582C4976}" presName="linear" presStyleCnt="0">
        <dgm:presLayoutVars>
          <dgm:animLvl val="lvl"/>
          <dgm:resizeHandles val="exact"/>
        </dgm:presLayoutVars>
      </dgm:prSet>
      <dgm:spPr/>
      <dgm:t>
        <a:bodyPr/>
        <a:lstStyle/>
        <a:p>
          <a:endParaRPr lang="uk-UA"/>
        </a:p>
      </dgm:t>
    </dgm:pt>
    <dgm:pt modelId="{BA242BFE-3B6C-407F-A2F5-0B19E299D9DE}" type="pres">
      <dgm:prSet presAssocID="{23D93078-8670-465F-A021-4DE7BD85397E}" presName="parentText" presStyleLbl="node1" presStyleIdx="0" presStyleCnt="1" custScaleX="105167" custScaleY="723957" custLinFactNeighborX="482" custLinFactNeighborY="5980">
        <dgm:presLayoutVars>
          <dgm:chMax val="0"/>
          <dgm:bulletEnabled val="1"/>
        </dgm:presLayoutVars>
      </dgm:prSet>
      <dgm:spPr/>
      <dgm:t>
        <a:bodyPr/>
        <a:lstStyle/>
        <a:p>
          <a:endParaRPr lang="uk-UA"/>
        </a:p>
      </dgm:t>
    </dgm:pt>
  </dgm:ptLst>
  <dgm:cxnLst>
    <dgm:cxn modelId="{8B32099F-105D-4595-9096-4B517B612CBF}" type="presOf" srcId="{23D93078-8670-465F-A021-4DE7BD85397E}" destId="{BA242BFE-3B6C-407F-A2F5-0B19E299D9DE}" srcOrd="0" destOrd="0" presId="urn:microsoft.com/office/officeart/2005/8/layout/vList2"/>
    <dgm:cxn modelId="{32081EED-1BB9-4619-B13F-EF1856044A73}" type="presOf" srcId="{7BDE1E44-C4BB-4EA5-964A-9B9F582C4976}" destId="{C0A75ACE-A060-4A96-8164-8ED238851529}" srcOrd="0" destOrd="0" presId="urn:microsoft.com/office/officeart/2005/8/layout/vList2"/>
    <dgm:cxn modelId="{985812DC-60A1-4853-B7AD-2FDBCD327C8B}" srcId="{7BDE1E44-C4BB-4EA5-964A-9B9F582C4976}" destId="{23D93078-8670-465F-A021-4DE7BD85397E}" srcOrd="0" destOrd="0" parTransId="{C8D5C2B9-4944-44B5-8C25-57A463127BB2}" sibTransId="{BF4656A0-9BD8-4E36-9179-FEC77CAFC8A4}"/>
    <dgm:cxn modelId="{B038D4D8-EA9E-4DBE-8D34-14E59FC08D27}" type="presParOf" srcId="{C0A75ACE-A060-4A96-8164-8ED238851529}" destId="{BA242BFE-3B6C-407F-A2F5-0B19E299D9D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9D3D0-02AF-47BA-99D5-A34A229655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BD10D78A-2484-4B12-978D-8AF21819D675}">
      <dgm:prSet custT="1"/>
      <dgm:spPr>
        <a:solidFill>
          <a:schemeClr val="bg2">
            <a:lumMod val="20000"/>
            <a:lumOff val="80000"/>
          </a:schemeClr>
        </a:solidFill>
      </dgm:spPr>
      <dgm:t>
        <a:bodyPr/>
        <a:lstStyle/>
        <a:p>
          <a:pPr algn="just" rtl="0">
            <a:lnSpc>
              <a:spcPct val="100000"/>
            </a:lnSpc>
            <a:spcAft>
              <a:spcPts val="1200"/>
            </a:spcAft>
          </a:pPr>
          <a:r>
            <a:rPr lang="uk-UA" sz="6000" b="1" kern="1200" noProof="0" dirty="0" smtClean="0">
              <a:solidFill>
                <a:schemeClr val="tx2"/>
              </a:solidFill>
              <a:latin typeface="Franklin Gothic Medium"/>
              <a:ea typeface="ＭＳ Ｐゴシック" charset="-128"/>
              <a:cs typeface="Franklin Gothic Medium"/>
            </a:rPr>
            <a:t>ЛОБІЮВАННЯ–</a:t>
          </a:r>
          <a:r>
            <a:rPr lang="uk-UA" sz="4000" b="1" kern="1200" noProof="0" dirty="0" smtClean="0">
              <a:solidFill>
                <a:schemeClr val="accent6"/>
              </a:solidFill>
            </a:rPr>
            <a:t> </a:t>
          </a:r>
          <a:r>
            <a:rPr lang="uk-UA" sz="4400" b="1" kern="1200" noProof="0" dirty="0" smtClean="0">
              <a:solidFill>
                <a:schemeClr val="accent6"/>
              </a:solidFill>
            </a:rPr>
            <a:t>це один із методів </a:t>
          </a:r>
          <a:r>
            <a:rPr lang="uk-UA" sz="4400" b="1" kern="1200" noProof="0" dirty="0" err="1" smtClean="0">
              <a:solidFill>
                <a:schemeClr val="accent6"/>
              </a:solidFill>
            </a:rPr>
            <a:t>адвокації</a:t>
          </a:r>
          <a:r>
            <a:rPr lang="uk-UA" sz="4400" b="1" kern="1200" noProof="0" dirty="0" smtClean="0">
              <a:solidFill>
                <a:schemeClr val="accent6"/>
              </a:solidFill>
            </a:rPr>
            <a:t>, що полягає у </a:t>
          </a:r>
          <a:r>
            <a:rPr lang="uk-UA" sz="4400" b="1" kern="1200" noProof="0" dirty="0" smtClean="0">
              <a:solidFill>
                <a:schemeClr val="tx1"/>
              </a:solidFill>
            </a:rPr>
            <a:t>цілеспрямованому впливі</a:t>
          </a:r>
          <a:r>
            <a:rPr lang="uk-UA" sz="4400" kern="1200" noProof="0" dirty="0" smtClean="0">
              <a:solidFill>
                <a:schemeClr val="accent6"/>
              </a:solidFill>
            </a:rPr>
            <a:t> на громадську політику шляхом </a:t>
          </a:r>
          <a:r>
            <a:rPr lang="uk-UA" sz="4400" b="1" kern="1200" noProof="0" dirty="0" smtClean="0">
              <a:solidFill>
                <a:schemeClr val="tx1"/>
              </a:solidFill>
            </a:rPr>
            <a:t>прямої взаємодії</a:t>
          </a:r>
          <a:r>
            <a:rPr lang="uk-UA" sz="4400" kern="1200" noProof="0" dirty="0" smtClean="0">
              <a:solidFill>
                <a:schemeClr val="tx1"/>
              </a:solidFill>
            </a:rPr>
            <a:t> </a:t>
          </a:r>
          <a:r>
            <a:rPr lang="uk-UA" sz="4400" kern="1200" noProof="0" dirty="0" smtClean="0">
              <a:solidFill>
                <a:schemeClr val="accent6"/>
              </a:solidFill>
            </a:rPr>
            <a:t>з органами державної влади та місцевого самоврядування.</a:t>
          </a:r>
        </a:p>
        <a:p>
          <a:pPr algn="just" rtl="0">
            <a:lnSpc>
              <a:spcPct val="100000"/>
            </a:lnSpc>
            <a:spcAft>
              <a:spcPts val="1200"/>
            </a:spcAft>
          </a:pPr>
          <a:endParaRPr lang="uk-UA" sz="2500" kern="1200" noProof="0" dirty="0" smtClean="0">
            <a:solidFill>
              <a:schemeClr val="accent6"/>
            </a:solidFill>
          </a:endParaRPr>
        </a:p>
        <a:p>
          <a:pPr algn="just" rtl="0">
            <a:lnSpc>
              <a:spcPct val="100000"/>
            </a:lnSpc>
            <a:spcAft>
              <a:spcPts val="2400"/>
            </a:spcAft>
          </a:pPr>
          <a:r>
            <a:rPr lang="uk-UA" sz="4400" kern="1200" noProof="0" dirty="0" smtClean="0">
              <a:solidFill>
                <a:schemeClr val="accent6"/>
              </a:solidFill>
            </a:rPr>
            <a:t>Лобіювання – це також </a:t>
          </a:r>
          <a:r>
            <a:rPr lang="uk-UA" sz="4400" b="1" kern="1200" noProof="0" dirty="0" smtClean="0">
              <a:solidFill>
                <a:schemeClr val="tx1"/>
              </a:solidFill>
            </a:rPr>
            <a:t>просування </a:t>
          </a:r>
          <a:r>
            <a:rPr lang="uk-UA" sz="4400" kern="1200" noProof="0" dirty="0" smtClean="0">
              <a:solidFill>
                <a:schemeClr val="accent6"/>
              </a:solidFill>
            </a:rPr>
            <a:t>певної точки зору, </a:t>
          </a:r>
          <a:r>
            <a:rPr lang="uk-UA" sz="4400" b="1" kern="1200" noProof="0" dirty="0" smtClean="0">
              <a:solidFill>
                <a:schemeClr val="tx1"/>
              </a:solidFill>
            </a:rPr>
            <a:t>вираження </a:t>
          </a:r>
          <a:r>
            <a:rPr lang="uk-UA" sz="4400" kern="1200" noProof="0" dirty="0" smtClean="0">
              <a:solidFill>
                <a:schemeClr val="accent6"/>
              </a:solidFill>
            </a:rPr>
            <a:t>окремого інтересу, порушеного політикою уряду, </a:t>
          </a:r>
          <a:r>
            <a:rPr lang="uk-UA" sz="4400" b="1" kern="1200" noProof="0" dirty="0" smtClean="0">
              <a:solidFill>
                <a:schemeClr val="tx1"/>
              </a:solidFill>
            </a:rPr>
            <a:t>протиборство</a:t>
          </a:r>
          <a:r>
            <a:rPr lang="uk-UA" sz="4400" kern="1200" noProof="0" dirty="0" smtClean="0">
              <a:solidFill>
                <a:schemeClr val="accent6">
                  <a:lumMod val="50000"/>
                </a:schemeClr>
              </a:solidFill>
            </a:rPr>
            <a:t> і </a:t>
          </a:r>
          <a:r>
            <a:rPr lang="uk-UA" sz="4400" kern="1200" noProof="0" dirty="0" smtClean="0">
              <a:solidFill>
                <a:schemeClr val="accent6"/>
              </a:solidFill>
            </a:rPr>
            <a:t>конкуренція між різноманітними інтересами, процес особистого </a:t>
          </a:r>
          <a:r>
            <a:rPr lang="uk-UA" sz="4400" b="1" kern="1200" noProof="0" dirty="0" smtClean="0">
              <a:solidFill>
                <a:schemeClr val="tx1"/>
              </a:solidFill>
            </a:rPr>
            <a:t>переконання</a:t>
          </a:r>
          <a:r>
            <a:rPr lang="uk-UA" sz="4400" kern="1200" noProof="0" dirty="0" smtClean="0">
              <a:solidFill>
                <a:schemeClr val="accent6"/>
              </a:solidFill>
            </a:rPr>
            <a:t>, тип стратегічних</a:t>
          </a:r>
          <a:r>
            <a:rPr lang="uk-UA" sz="4400" b="1" kern="1200" noProof="0" dirty="0" smtClean="0">
              <a:solidFill>
                <a:schemeClr val="accent6"/>
              </a:solidFill>
            </a:rPr>
            <a:t> </a:t>
          </a:r>
          <a:r>
            <a:rPr lang="uk-UA" sz="4400" b="1" kern="1200" noProof="0" dirty="0" smtClean="0">
              <a:solidFill>
                <a:schemeClr val="tx1"/>
              </a:solidFill>
            </a:rPr>
            <a:t>комунікацій</a:t>
          </a:r>
          <a:r>
            <a:rPr lang="uk-UA" sz="4400" b="1" kern="1200" noProof="0" dirty="0" smtClean="0">
              <a:solidFill>
                <a:schemeClr val="accent6"/>
              </a:solidFill>
            </a:rPr>
            <a:t>, </a:t>
          </a:r>
          <a:r>
            <a:rPr lang="uk-UA" sz="4400" kern="1200" noProof="0" dirty="0" smtClean="0">
              <a:solidFill>
                <a:schemeClr val="accent6"/>
              </a:solidFill>
            </a:rPr>
            <a:t>вміння співвіднести свої інтереси з пріоритетами уряду та </a:t>
          </a:r>
          <a:r>
            <a:rPr lang="uk-UA" sz="4400" b="1" kern="1200" noProof="0" dirty="0" err="1" smtClean="0">
              <a:solidFill>
                <a:schemeClr val="tx1"/>
              </a:solidFill>
            </a:rPr>
            <a:t>“вписати”</a:t>
          </a:r>
          <a:r>
            <a:rPr lang="uk-UA" sz="4400" kern="1200" noProof="0" dirty="0" smtClean="0">
              <a:solidFill>
                <a:schemeClr val="tx1"/>
              </a:solidFill>
            </a:rPr>
            <a:t> </a:t>
          </a:r>
          <a:r>
            <a:rPr lang="uk-UA" sz="4400" kern="1200" noProof="0" dirty="0" smtClean="0">
              <a:solidFill>
                <a:schemeClr val="accent6"/>
              </a:solidFill>
            </a:rPr>
            <a:t>проблем та цілі своєї організації в порядок денний влади.</a:t>
          </a:r>
          <a:endParaRPr lang="uk-UA" sz="4400" kern="1200" noProof="0" dirty="0" smtClean="0">
            <a:solidFill>
              <a:schemeClr val="tx2"/>
            </a:solidFill>
            <a:latin typeface="Franklin Gothic Medium"/>
            <a:ea typeface="ＭＳ Ｐゴシック" charset="-128"/>
            <a:cs typeface="Franklin Gothic Medium"/>
          </a:endParaRPr>
        </a:p>
      </dgm:t>
    </dgm:pt>
    <dgm:pt modelId="{B974E0C3-B8D2-4C7D-9469-4EF8DFC3D98A}" type="parTrans" cxnId="{92893F13-4523-463D-97C1-CEFFF60405FE}">
      <dgm:prSet/>
      <dgm:spPr/>
      <dgm:t>
        <a:bodyPr/>
        <a:lstStyle/>
        <a:p>
          <a:endParaRPr lang="uk-UA"/>
        </a:p>
      </dgm:t>
    </dgm:pt>
    <dgm:pt modelId="{B93EDF08-44AC-4503-8672-C2C14053B76B}" type="sibTrans" cxnId="{92893F13-4523-463D-97C1-CEFFF60405FE}">
      <dgm:prSet/>
      <dgm:spPr/>
      <dgm:t>
        <a:bodyPr/>
        <a:lstStyle/>
        <a:p>
          <a:endParaRPr lang="uk-UA"/>
        </a:p>
      </dgm:t>
    </dgm:pt>
    <dgm:pt modelId="{4897E891-27B0-4130-B734-3382497F37C2}" type="pres">
      <dgm:prSet presAssocID="{A899D3D0-02AF-47BA-99D5-A34A2296556D}" presName="linear" presStyleCnt="0">
        <dgm:presLayoutVars>
          <dgm:animLvl val="lvl"/>
          <dgm:resizeHandles val="exact"/>
        </dgm:presLayoutVars>
      </dgm:prSet>
      <dgm:spPr/>
      <dgm:t>
        <a:bodyPr/>
        <a:lstStyle/>
        <a:p>
          <a:endParaRPr lang="uk-UA"/>
        </a:p>
      </dgm:t>
    </dgm:pt>
    <dgm:pt modelId="{EAFB81CB-E6A7-4D62-BB6B-E8D06D202C08}" type="pres">
      <dgm:prSet presAssocID="{BD10D78A-2484-4B12-978D-8AF21819D675}" presName="parentText" presStyleLbl="node1" presStyleIdx="0" presStyleCnt="1">
        <dgm:presLayoutVars>
          <dgm:chMax val="0"/>
          <dgm:bulletEnabled val="1"/>
        </dgm:presLayoutVars>
      </dgm:prSet>
      <dgm:spPr/>
      <dgm:t>
        <a:bodyPr/>
        <a:lstStyle/>
        <a:p>
          <a:endParaRPr lang="uk-UA"/>
        </a:p>
      </dgm:t>
    </dgm:pt>
  </dgm:ptLst>
  <dgm:cxnLst>
    <dgm:cxn modelId="{7658D5F1-4943-4ED9-8D8A-01D09891A9C8}" type="presOf" srcId="{BD10D78A-2484-4B12-978D-8AF21819D675}" destId="{EAFB81CB-E6A7-4D62-BB6B-E8D06D202C08}" srcOrd="0" destOrd="0" presId="urn:microsoft.com/office/officeart/2005/8/layout/vList2"/>
    <dgm:cxn modelId="{392B5BE7-55ED-41F8-B88D-4682F00D7FAA}" type="presOf" srcId="{A899D3D0-02AF-47BA-99D5-A34A2296556D}" destId="{4897E891-27B0-4130-B734-3382497F37C2}" srcOrd="0" destOrd="0" presId="urn:microsoft.com/office/officeart/2005/8/layout/vList2"/>
    <dgm:cxn modelId="{92893F13-4523-463D-97C1-CEFFF60405FE}" srcId="{A899D3D0-02AF-47BA-99D5-A34A2296556D}" destId="{BD10D78A-2484-4B12-978D-8AF21819D675}" srcOrd="0" destOrd="0" parTransId="{B974E0C3-B8D2-4C7D-9469-4EF8DFC3D98A}" sibTransId="{B93EDF08-44AC-4503-8672-C2C14053B76B}"/>
    <dgm:cxn modelId="{C7868943-9C0C-4D3F-B54D-D6BE1481BBCA}" type="presParOf" srcId="{4897E891-27B0-4130-B734-3382497F37C2}" destId="{EAFB81CB-E6A7-4D62-BB6B-E8D06D202C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153401-D82B-4DC7-8D4F-DE21939C91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84E437F4-315D-4E76-85F4-306A9FB0581D}">
      <dgm:prSet custT="1"/>
      <dgm:spPr>
        <a:solidFill>
          <a:schemeClr val="bg2">
            <a:lumMod val="20000"/>
            <a:lumOff val="80000"/>
          </a:schemeClr>
        </a:solidFill>
      </dgm:spPr>
      <dgm:t>
        <a:bodyPr/>
        <a:lstStyle/>
        <a:p>
          <a:pPr algn="just" rtl="0">
            <a:lnSpc>
              <a:spcPct val="100000"/>
            </a:lnSpc>
            <a:spcBef>
              <a:spcPts val="600"/>
            </a:spcBef>
            <a:spcAft>
              <a:spcPts val="600"/>
            </a:spcAft>
          </a:pPr>
          <a:r>
            <a:rPr lang="uk-UA" sz="8000" kern="1200" noProof="0" dirty="0" smtClean="0">
              <a:solidFill>
                <a:schemeClr val="tx2"/>
              </a:solidFill>
              <a:latin typeface="Franklin Gothic Medium"/>
              <a:ea typeface="ＭＳ Ｐゴシック" charset="-128"/>
              <a:cs typeface="Franklin Gothic Medium"/>
            </a:rPr>
            <a:t>УРЯДОВІ ВІДНОСИНИ </a:t>
          </a:r>
          <a:r>
            <a:rPr lang="uk-UA" sz="4200" kern="1200" noProof="0" dirty="0" smtClean="0">
              <a:solidFill>
                <a:schemeClr val="accent6"/>
              </a:solidFill>
            </a:rPr>
            <a:t>(від англ.</a:t>
          </a:r>
          <a:r>
            <a:rPr lang="uk-UA" sz="4200" i="1" kern="1200" noProof="0" dirty="0" smtClean="0">
              <a:solidFill>
                <a:schemeClr val="accent6"/>
              </a:solidFill>
            </a:rPr>
            <a:t> </a:t>
          </a:r>
          <a:r>
            <a:rPr lang="uk-UA" sz="4200" i="1" kern="1200" noProof="0" dirty="0" err="1" smtClean="0">
              <a:solidFill>
                <a:schemeClr val="accent6"/>
              </a:solidFill>
            </a:rPr>
            <a:t>Government</a:t>
          </a:r>
          <a:r>
            <a:rPr lang="uk-UA" sz="4200" i="1" kern="1200" noProof="0" dirty="0" smtClean="0">
              <a:solidFill>
                <a:schemeClr val="accent6"/>
              </a:solidFill>
            </a:rPr>
            <a:t> </a:t>
          </a:r>
          <a:r>
            <a:rPr lang="uk-UA" sz="4200" i="1" kern="1200" noProof="0" dirty="0" err="1" smtClean="0">
              <a:solidFill>
                <a:schemeClr val="accent6"/>
              </a:solidFill>
            </a:rPr>
            <a:t>Relations</a:t>
          </a:r>
          <a:r>
            <a:rPr lang="uk-UA" sz="4200" i="1" kern="1200" noProof="0" dirty="0" smtClean="0">
              <a:solidFill>
                <a:schemeClr val="accent6"/>
              </a:solidFill>
            </a:rPr>
            <a:t>/GR</a:t>
          </a:r>
          <a:r>
            <a:rPr lang="uk-UA" sz="4200" kern="1200" noProof="0" dirty="0" smtClean="0">
              <a:solidFill>
                <a:schemeClr val="accent6"/>
              </a:solidFill>
            </a:rPr>
            <a:t>) – це процес побудови </a:t>
          </a:r>
          <a:r>
            <a:rPr lang="uk-UA" sz="4200" b="1" kern="1200" noProof="0" dirty="0" smtClean="0">
              <a:solidFill>
                <a:schemeClr val="tx1"/>
              </a:solidFill>
            </a:rPr>
            <a:t>довгострокових</a:t>
          </a:r>
          <a:r>
            <a:rPr lang="uk-UA" sz="4200" b="1" kern="1200" noProof="0" dirty="0" smtClean="0">
              <a:solidFill>
                <a:srgbClr val="FF0000"/>
              </a:solidFill>
            </a:rPr>
            <a:t> </a:t>
          </a:r>
          <a:r>
            <a:rPr lang="uk-UA" sz="4200" b="1" kern="1200" noProof="0" dirty="0" smtClean="0">
              <a:solidFill>
                <a:schemeClr val="tx1"/>
              </a:solidFill>
            </a:rPr>
            <a:t>відносин</a:t>
          </a:r>
          <a:r>
            <a:rPr lang="uk-UA" sz="4200" b="1" kern="1200" noProof="0" dirty="0" smtClean="0">
              <a:solidFill>
                <a:srgbClr val="FF0000"/>
              </a:solidFill>
            </a:rPr>
            <a:t> </a:t>
          </a:r>
          <a:r>
            <a:rPr lang="uk-UA" sz="4200" kern="1200" noProof="0" dirty="0" smtClean="0">
              <a:solidFill>
                <a:schemeClr val="accent6"/>
              </a:solidFill>
            </a:rPr>
            <a:t>між різними суспільними групами та урядом для </a:t>
          </a:r>
          <a:r>
            <a:rPr lang="uk-UA" sz="4200" b="1" kern="1200" noProof="0" dirty="0" smtClean="0">
              <a:solidFill>
                <a:schemeClr val="tx1"/>
              </a:solidFill>
            </a:rPr>
            <a:t>досягнення</a:t>
          </a:r>
          <a:r>
            <a:rPr lang="uk-UA" sz="4200" kern="1200" noProof="0" dirty="0" smtClean="0">
              <a:solidFill>
                <a:srgbClr val="FF0000"/>
              </a:solidFill>
            </a:rPr>
            <a:t> </a:t>
          </a:r>
          <a:r>
            <a:rPr lang="uk-UA" sz="4200" b="1" kern="1200" noProof="0" dirty="0" smtClean="0">
              <a:solidFill>
                <a:schemeClr val="tx1"/>
              </a:solidFill>
            </a:rPr>
            <a:t>балансу</a:t>
          </a:r>
          <a:r>
            <a:rPr lang="uk-UA" sz="4200" kern="1200" noProof="0" dirty="0" smtClean="0">
              <a:solidFill>
                <a:srgbClr val="FF0000"/>
              </a:solidFill>
            </a:rPr>
            <a:t> </a:t>
          </a:r>
          <a:r>
            <a:rPr lang="uk-UA" sz="4200" b="1" kern="1200" noProof="0" dirty="0" smtClean="0">
              <a:solidFill>
                <a:schemeClr val="tx1"/>
              </a:solidFill>
            </a:rPr>
            <a:t>інтересів</a:t>
          </a:r>
          <a:r>
            <a:rPr lang="uk-UA" sz="4200" b="1" kern="1200" noProof="0" dirty="0" smtClean="0">
              <a:solidFill>
                <a:srgbClr val="FF0000"/>
              </a:solidFill>
            </a:rPr>
            <a:t> </a:t>
          </a:r>
          <a:r>
            <a:rPr lang="uk-UA" sz="4200" b="0" kern="1200" noProof="0" dirty="0" smtClean="0">
              <a:solidFill>
                <a:schemeClr val="accent6">
                  <a:lumMod val="75000"/>
                </a:schemeClr>
              </a:solidFill>
            </a:rPr>
            <a:t>і впливу на рішення органів влади та місцевого самоврядування шляхом застосування однієї або більше комунікаційних технік.</a:t>
          </a:r>
        </a:p>
        <a:p>
          <a:pPr algn="just" rtl="0">
            <a:lnSpc>
              <a:spcPct val="100000"/>
            </a:lnSpc>
            <a:spcBef>
              <a:spcPts val="600"/>
            </a:spcBef>
            <a:spcAft>
              <a:spcPts val="600"/>
            </a:spcAft>
          </a:pPr>
          <a:endParaRPr lang="uk-UA" sz="4200" b="0" kern="1200" noProof="0" dirty="0" smtClean="0">
            <a:solidFill>
              <a:schemeClr val="accent6">
                <a:lumMod val="75000"/>
              </a:schemeClr>
            </a:solidFill>
          </a:endParaRPr>
        </a:p>
        <a:p>
          <a:pPr algn="just" rtl="0">
            <a:lnSpc>
              <a:spcPct val="100000"/>
            </a:lnSpc>
            <a:spcBef>
              <a:spcPts val="600"/>
            </a:spcBef>
            <a:spcAft>
              <a:spcPts val="600"/>
            </a:spcAft>
          </a:pPr>
          <a:r>
            <a:rPr lang="uk-UA" sz="4200" b="0" kern="1200" noProof="0" dirty="0" smtClean="0">
              <a:solidFill>
                <a:schemeClr val="accent6">
                  <a:lumMod val="75000"/>
                </a:schemeClr>
              </a:solidFill>
            </a:rPr>
            <a:t>Це </a:t>
          </a:r>
          <a:r>
            <a:rPr lang="uk-UA" sz="4200" b="1" kern="1200" noProof="0" dirty="0" smtClean="0">
              <a:solidFill>
                <a:schemeClr val="tx1"/>
              </a:solidFill>
            </a:rPr>
            <a:t>системна робота</a:t>
          </a:r>
          <a:r>
            <a:rPr lang="uk-UA" sz="4200" b="0" kern="1200" noProof="0" dirty="0" smtClean="0">
              <a:solidFill>
                <a:schemeClr val="accent6">
                  <a:lumMod val="75000"/>
                </a:schemeClr>
              </a:solidFill>
            </a:rPr>
            <a:t> зі збору та обробки інформації про діяльність владних структур</a:t>
          </a:r>
          <a:r>
            <a:rPr lang="uk-UA" sz="4200" kern="1200" noProof="0" dirty="0" smtClean="0">
              <a:solidFill>
                <a:schemeClr val="accent6"/>
              </a:solidFill>
            </a:rPr>
            <a:t>, </a:t>
          </a:r>
          <a:r>
            <a:rPr lang="uk-UA" sz="4200" b="0" kern="1200" noProof="0" dirty="0" smtClean="0">
              <a:solidFill>
                <a:schemeClr val="accent6">
                  <a:lumMod val="75000"/>
                </a:schemeClr>
              </a:solidFill>
            </a:rPr>
            <a:t>підготовка</a:t>
          </a:r>
          <a:r>
            <a:rPr lang="uk-UA" sz="4200" b="1" kern="1200" noProof="0" dirty="0" smtClean="0">
              <a:solidFill>
                <a:schemeClr val="tx1"/>
              </a:solidFill>
            </a:rPr>
            <a:t> </a:t>
          </a:r>
          <a:r>
            <a:rPr lang="uk-UA" sz="4200" b="0" kern="1200" noProof="0" dirty="0" smtClean="0">
              <a:solidFill>
                <a:schemeClr val="accent6">
                  <a:lumMod val="75000"/>
                </a:schemeClr>
              </a:solidFill>
            </a:rPr>
            <a:t>та</a:t>
          </a:r>
          <a:r>
            <a:rPr lang="uk-UA" sz="4200" b="1" kern="1200" noProof="0" dirty="0" smtClean="0">
              <a:solidFill>
                <a:schemeClr val="tx1"/>
              </a:solidFill>
            </a:rPr>
            <a:t> </a:t>
          </a:r>
          <a:r>
            <a:rPr lang="uk-UA" sz="4200" b="0" kern="1200" noProof="0" dirty="0" smtClean="0">
              <a:solidFill>
                <a:schemeClr val="accent6">
                  <a:lumMod val="75000"/>
                </a:schemeClr>
              </a:solidFill>
            </a:rPr>
            <a:t>донесення</a:t>
          </a:r>
          <a:r>
            <a:rPr lang="uk-UA" sz="4200" b="1" kern="1200" noProof="0" dirty="0" smtClean="0">
              <a:solidFill>
                <a:schemeClr val="tx1"/>
              </a:solidFill>
            </a:rPr>
            <a:t> </a:t>
          </a:r>
          <a:r>
            <a:rPr lang="uk-UA" sz="4200" b="0" kern="1200" noProof="0" dirty="0" smtClean="0">
              <a:solidFill>
                <a:schemeClr val="accent6">
                  <a:lumMod val="75000"/>
                </a:schemeClr>
              </a:solidFill>
            </a:rPr>
            <a:t>позиції відповідних груп та безпосередньо </a:t>
          </a:r>
          <a:r>
            <a:rPr lang="uk-UA" sz="4200" b="0" kern="1200" noProof="0" dirty="0" err="1" smtClean="0">
              <a:solidFill>
                <a:schemeClr val="accent6">
                  <a:lumMod val="75000"/>
                </a:schemeClr>
              </a:solidFill>
            </a:rPr>
            <a:t>адвокація</a:t>
          </a:r>
          <a:r>
            <a:rPr lang="uk-UA" sz="4200" b="0" kern="1200" noProof="0" dirty="0" smtClean="0">
              <a:solidFill>
                <a:schemeClr val="accent6">
                  <a:lumMod val="75000"/>
                </a:schemeClr>
              </a:solidFill>
            </a:rPr>
            <a:t>, тобто цілеспрямований вплив на процес прийняття політичних і адміністративних рішень.</a:t>
          </a:r>
          <a:endParaRPr lang="uk-UA" sz="4200" b="0" kern="1200" noProof="0" dirty="0">
            <a:solidFill>
              <a:schemeClr val="accent6">
                <a:lumMod val="75000"/>
              </a:schemeClr>
            </a:solidFill>
          </a:endParaRPr>
        </a:p>
      </dgm:t>
    </dgm:pt>
    <dgm:pt modelId="{5C5DD01E-BCC5-47BB-9D29-4B202C1CE5FD}" type="parTrans" cxnId="{9820D722-87DB-48C1-BA70-9B43272D1B62}">
      <dgm:prSet/>
      <dgm:spPr/>
      <dgm:t>
        <a:bodyPr/>
        <a:lstStyle/>
        <a:p>
          <a:endParaRPr lang="uk-UA"/>
        </a:p>
      </dgm:t>
    </dgm:pt>
    <dgm:pt modelId="{45E45E75-03DF-48DB-8EBD-3816BC0E9F9B}" type="sibTrans" cxnId="{9820D722-87DB-48C1-BA70-9B43272D1B62}">
      <dgm:prSet/>
      <dgm:spPr/>
      <dgm:t>
        <a:bodyPr/>
        <a:lstStyle/>
        <a:p>
          <a:endParaRPr lang="uk-UA"/>
        </a:p>
      </dgm:t>
    </dgm:pt>
    <dgm:pt modelId="{800D1FD9-34DA-4D07-9DAB-7E95088718AC}" type="pres">
      <dgm:prSet presAssocID="{94153401-D82B-4DC7-8D4F-DE21939C91E1}" presName="linear" presStyleCnt="0">
        <dgm:presLayoutVars>
          <dgm:animLvl val="lvl"/>
          <dgm:resizeHandles val="exact"/>
        </dgm:presLayoutVars>
      </dgm:prSet>
      <dgm:spPr/>
      <dgm:t>
        <a:bodyPr/>
        <a:lstStyle/>
        <a:p>
          <a:endParaRPr lang="uk-UA"/>
        </a:p>
      </dgm:t>
    </dgm:pt>
    <dgm:pt modelId="{E2D43F7E-A436-44A3-9082-C2E3DF6DAADC}" type="pres">
      <dgm:prSet presAssocID="{84E437F4-315D-4E76-85F4-306A9FB0581D}" presName="parentText" presStyleLbl="node1" presStyleIdx="0" presStyleCnt="1" custScaleY="920173">
        <dgm:presLayoutVars>
          <dgm:chMax val="0"/>
          <dgm:bulletEnabled val="1"/>
        </dgm:presLayoutVars>
      </dgm:prSet>
      <dgm:spPr/>
      <dgm:t>
        <a:bodyPr/>
        <a:lstStyle/>
        <a:p>
          <a:endParaRPr lang="uk-UA"/>
        </a:p>
      </dgm:t>
    </dgm:pt>
  </dgm:ptLst>
  <dgm:cxnLst>
    <dgm:cxn modelId="{9820D722-87DB-48C1-BA70-9B43272D1B62}" srcId="{94153401-D82B-4DC7-8D4F-DE21939C91E1}" destId="{84E437F4-315D-4E76-85F4-306A9FB0581D}" srcOrd="0" destOrd="0" parTransId="{5C5DD01E-BCC5-47BB-9D29-4B202C1CE5FD}" sibTransId="{45E45E75-03DF-48DB-8EBD-3816BC0E9F9B}"/>
    <dgm:cxn modelId="{00222CFA-E20C-4347-87F9-1F474CC87195}" type="presOf" srcId="{84E437F4-315D-4E76-85F4-306A9FB0581D}" destId="{E2D43F7E-A436-44A3-9082-C2E3DF6DAADC}" srcOrd="0" destOrd="0" presId="urn:microsoft.com/office/officeart/2005/8/layout/vList2"/>
    <dgm:cxn modelId="{A0C51162-007B-480F-923A-BCC01F25197A}" type="presOf" srcId="{94153401-D82B-4DC7-8D4F-DE21939C91E1}" destId="{800D1FD9-34DA-4D07-9DAB-7E95088718AC}" srcOrd="0" destOrd="0" presId="urn:microsoft.com/office/officeart/2005/8/layout/vList2"/>
    <dgm:cxn modelId="{41ACFF66-4FEC-4691-9E87-0098017FE4D6}" type="presParOf" srcId="{800D1FD9-34DA-4D07-9DAB-7E95088718AC}" destId="{E2D43F7E-A436-44A3-9082-C2E3DF6DAAD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DE1E44-C4BB-4EA5-964A-9B9F582C49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29326C90-55CA-4350-934C-982D7B4858C5}">
      <dgm:prSet custT="1"/>
      <dgm:spPr>
        <a:solidFill>
          <a:schemeClr val="bg2">
            <a:lumMod val="20000"/>
            <a:lumOff val="80000"/>
          </a:schemeClr>
        </a:solidFill>
      </dgm:spPr>
      <dgm:t>
        <a:bodyPr/>
        <a:lstStyle/>
        <a:p>
          <a:pPr rtl="0">
            <a:lnSpc>
              <a:spcPct val="100000"/>
            </a:lnSpc>
            <a:spcBef>
              <a:spcPts val="1200"/>
            </a:spcBef>
            <a:spcAft>
              <a:spcPts val="1200"/>
            </a:spcAft>
          </a:pPr>
          <a:r>
            <a:rPr lang="uk-UA" sz="4200" b="1" noProof="0" dirty="0" smtClean="0">
              <a:solidFill>
                <a:schemeClr val="tx1"/>
              </a:solidFill>
            </a:rPr>
            <a:t>Лобіювання</a:t>
          </a:r>
          <a:r>
            <a:rPr lang="uk-UA" sz="4200" noProof="0" dirty="0" smtClean="0">
              <a:solidFill>
                <a:schemeClr val="accent6"/>
              </a:solidFill>
            </a:rPr>
            <a:t> як метод </a:t>
          </a:r>
          <a:r>
            <a:rPr lang="uk-UA" sz="4200" noProof="0" dirty="0" err="1" smtClean="0">
              <a:solidFill>
                <a:schemeClr val="accent6"/>
              </a:solidFill>
            </a:rPr>
            <a:t>адвокації</a:t>
          </a:r>
          <a:r>
            <a:rPr lang="uk-UA" sz="4200" noProof="0" dirty="0" smtClean="0">
              <a:solidFill>
                <a:schemeClr val="accent6"/>
              </a:solidFill>
            </a:rPr>
            <a:t> має більш ситуативний, проектний характер і фазовість (є більш активні періоди і менш активні); може бути одним з етапів </a:t>
          </a:r>
          <a:r>
            <a:rPr lang="uk-UA" sz="4200" noProof="0" dirty="0" err="1" smtClean="0">
              <a:solidFill>
                <a:schemeClr val="accent6"/>
              </a:solidFill>
            </a:rPr>
            <a:t>адвокаційної</a:t>
          </a:r>
          <a:r>
            <a:rPr lang="uk-UA" sz="4200" noProof="0" dirty="0" smtClean="0">
              <a:solidFill>
                <a:schemeClr val="accent6"/>
              </a:solidFill>
            </a:rPr>
            <a:t> кампанії.</a:t>
          </a:r>
          <a:endParaRPr lang="uk-UA" sz="4200" noProof="0" dirty="0">
            <a:solidFill>
              <a:schemeClr val="accent6"/>
            </a:solidFill>
          </a:endParaRPr>
        </a:p>
      </dgm:t>
    </dgm:pt>
    <dgm:pt modelId="{EF7B9E44-18E6-476B-BD08-CF8C595942D8}" type="parTrans" cxnId="{5A5CF7A9-068A-4500-BAC5-2AC59E674DA3}">
      <dgm:prSet/>
      <dgm:spPr/>
      <dgm:t>
        <a:bodyPr/>
        <a:lstStyle/>
        <a:p>
          <a:endParaRPr lang="uk-UA"/>
        </a:p>
      </dgm:t>
    </dgm:pt>
    <dgm:pt modelId="{94601936-D9BE-48DB-8BC3-EC1770BFC0EA}" type="sibTrans" cxnId="{5A5CF7A9-068A-4500-BAC5-2AC59E674DA3}">
      <dgm:prSet/>
      <dgm:spPr/>
      <dgm:t>
        <a:bodyPr/>
        <a:lstStyle/>
        <a:p>
          <a:endParaRPr lang="uk-UA"/>
        </a:p>
      </dgm:t>
    </dgm:pt>
    <dgm:pt modelId="{23D93078-8670-465F-A021-4DE7BD85397E}">
      <dgm:prSet custT="1"/>
      <dgm:spPr>
        <a:solidFill>
          <a:schemeClr val="bg2">
            <a:lumMod val="20000"/>
            <a:lumOff val="80000"/>
          </a:schemeClr>
        </a:solidFill>
      </dgm:spPr>
      <dgm:t>
        <a:bodyPr/>
        <a:lstStyle/>
        <a:p>
          <a:pPr rtl="0">
            <a:lnSpc>
              <a:spcPct val="100000"/>
            </a:lnSpc>
            <a:spcBef>
              <a:spcPts val="1200"/>
            </a:spcBef>
            <a:spcAft>
              <a:spcPts val="1200"/>
            </a:spcAft>
          </a:pPr>
          <a:r>
            <a:rPr lang="ru-RU" sz="4200" b="1" dirty="0" err="1" smtClean="0">
              <a:solidFill>
                <a:schemeClr val="tx1"/>
              </a:solidFill>
            </a:rPr>
            <a:t>Адвокація</a:t>
          </a:r>
          <a:r>
            <a:rPr lang="ru-RU" sz="4200" dirty="0" smtClean="0">
              <a:solidFill>
                <a:schemeClr val="accent6"/>
              </a:solidFill>
            </a:rPr>
            <a:t> </a:t>
          </a:r>
          <a:r>
            <a:rPr lang="uk-UA" sz="4200" dirty="0" smtClean="0">
              <a:solidFill>
                <a:schemeClr val="accent6"/>
              </a:solidFill>
            </a:rPr>
            <a:t>має більш цілеспрямований характер і ставить на меті вирішення конкретного питання суспільної політики.</a:t>
          </a:r>
          <a:endParaRPr lang="ru-RU" sz="4200" b="1" dirty="0" smtClean="0">
            <a:solidFill>
              <a:schemeClr val="tx1"/>
            </a:solidFill>
          </a:endParaRPr>
        </a:p>
      </dgm:t>
    </dgm:pt>
    <dgm:pt modelId="{BF4656A0-9BD8-4E36-9179-FEC77CAFC8A4}" type="sibTrans" cxnId="{985812DC-60A1-4853-B7AD-2FDBCD327C8B}">
      <dgm:prSet/>
      <dgm:spPr/>
      <dgm:t>
        <a:bodyPr/>
        <a:lstStyle/>
        <a:p>
          <a:endParaRPr lang="uk-UA"/>
        </a:p>
      </dgm:t>
    </dgm:pt>
    <dgm:pt modelId="{C8D5C2B9-4944-44B5-8C25-57A463127BB2}" type="parTrans" cxnId="{985812DC-60A1-4853-B7AD-2FDBCD327C8B}">
      <dgm:prSet/>
      <dgm:spPr/>
      <dgm:t>
        <a:bodyPr/>
        <a:lstStyle/>
        <a:p>
          <a:endParaRPr lang="uk-UA"/>
        </a:p>
      </dgm:t>
    </dgm:pt>
    <dgm:pt modelId="{C0A75ACE-A060-4A96-8164-8ED238851529}" type="pres">
      <dgm:prSet presAssocID="{7BDE1E44-C4BB-4EA5-964A-9B9F582C4976}" presName="linear" presStyleCnt="0">
        <dgm:presLayoutVars>
          <dgm:animLvl val="lvl"/>
          <dgm:resizeHandles val="exact"/>
        </dgm:presLayoutVars>
      </dgm:prSet>
      <dgm:spPr/>
      <dgm:t>
        <a:bodyPr/>
        <a:lstStyle/>
        <a:p>
          <a:endParaRPr lang="uk-UA"/>
        </a:p>
      </dgm:t>
    </dgm:pt>
    <dgm:pt modelId="{BA242BFE-3B6C-407F-A2F5-0B19E299D9DE}" type="pres">
      <dgm:prSet presAssocID="{23D93078-8670-465F-A021-4DE7BD85397E}" presName="parentText" presStyleLbl="node1" presStyleIdx="0" presStyleCnt="2" custScaleX="94705" custScaleY="77413" custLinFactNeighborX="723" custLinFactNeighborY="-58815">
        <dgm:presLayoutVars>
          <dgm:chMax val="0"/>
          <dgm:bulletEnabled val="1"/>
        </dgm:presLayoutVars>
      </dgm:prSet>
      <dgm:spPr/>
      <dgm:t>
        <a:bodyPr/>
        <a:lstStyle/>
        <a:p>
          <a:endParaRPr lang="uk-UA"/>
        </a:p>
      </dgm:t>
    </dgm:pt>
    <dgm:pt modelId="{6EB9745E-F067-4CEA-A515-6CCBE6D9F34D}" type="pres">
      <dgm:prSet presAssocID="{BF4656A0-9BD8-4E36-9179-FEC77CAFC8A4}" presName="spacer" presStyleCnt="0"/>
      <dgm:spPr/>
    </dgm:pt>
    <dgm:pt modelId="{DAF0BF7E-2B97-43BC-8E04-0CBF6ACAD197}" type="pres">
      <dgm:prSet presAssocID="{29326C90-55CA-4350-934C-982D7B4858C5}" presName="parentText" presStyleLbl="node1" presStyleIdx="1" presStyleCnt="2" custScaleX="94946" custScaleY="103632" custLinFactY="8225" custLinFactNeighborX="360" custLinFactNeighborY="100000">
        <dgm:presLayoutVars>
          <dgm:chMax val="0"/>
          <dgm:bulletEnabled val="1"/>
        </dgm:presLayoutVars>
      </dgm:prSet>
      <dgm:spPr/>
      <dgm:t>
        <a:bodyPr/>
        <a:lstStyle/>
        <a:p>
          <a:endParaRPr lang="uk-UA"/>
        </a:p>
      </dgm:t>
    </dgm:pt>
  </dgm:ptLst>
  <dgm:cxnLst>
    <dgm:cxn modelId="{C7D8E86B-18E8-43E8-8985-FD9937D73F8B}" type="presOf" srcId="{29326C90-55CA-4350-934C-982D7B4858C5}" destId="{DAF0BF7E-2B97-43BC-8E04-0CBF6ACAD197}" srcOrd="0" destOrd="0" presId="urn:microsoft.com/office/officeart/2005/8/layout/vList2"/>
    <dgm:cxn modelId="{5A5CF7A9-068A-4500-BAC5-2AC59E674DA3}" srcId="{7BDE1E44-C4BB-4EA5-964A-9B9F582C4976}" destId="{29326C90-55CA-4350-934C-982D7B4858C5}" srcOrd="1" destOrd="0" parTransId="{EF7B9E44-18E6-476B-BD08-CF8C595942D8}" sibTransId="{94601936-D9BE-48DB-8BC3-EC1770BFC0EA}"/>
    <dgm:cxn modelId="{985812DC-60A1-4853-B7AD-2FDBCD327C8B}" srcId="{7BDE1E44-C4BB-4EA5-964A-9B9F582C4976}" destId="{23D93078-8670-465F-A021-4DE7BD85397E}" srcOrd="0" destOrd="0" parTransId="{C8D5C2B9-4944-44B5-8C25-57A463127BB2}" sibTransId="{BF4656A0-9BD8-4E36-9179-FEC77CAFC8A4}"/>
    <dgm:cxn modelId="{17D75174-594C-4BC6-8DA6-31B34DAA6B85}" type="presOf" srcId="{7BDE1E44-C4BB-4EA5-964A-9B9F582C4976}" destId="{C0A75ACE-A060-4A96-8164-8ED238851529}" srcOrd="0" destOrd="0" presId="urn:microsoft.com/office/officeart/2005/8/layout/vList2"/>
    <dgm:cxn modelId="{C066A01A-0042-43FC-AA80-FE15BB0285A2}" type="presOf" srcId="{23D93078-8670-465F-A021-4DE7BD85397E}" destId="{BA242BFE-3B6C-407F-A2F5-0B19E299D9DE}" srcOrd="0" destOrd="0" presId="urn:microsoft.com/office/officeart/2005/8/layout/vList2"/>
    <dgm:cxn modelId="{405B2904-0ACA-48A0-8BE1-FD5F6F25C343}" type="presParOf" srcId="{C0A75ACE-A060-4A96-8164-8ED238851529}" destId="{BA242BFE-3B6C-407F-A2F5-0B19E299D9DE}" srcOrd="0" destOrd="0" presId="urn:microsoft.com/office/officeart/2005/8/layout/vList2"/>
    <dgm:cxn modelId="{8AF0BE25-345B-4817-9DCD-1557978F2796}" type="presParOf" srcId="{C0A75ACE-A060-4A96-8164-8ED238851529}" destId="{6EB9745E-F067-4CEA-A515-6CCBE6D9F34D}" srcOrd="1" destOrd="0" presId="urn:microsoft.com/office/officeart/2005/8/layout/vList2"/>
    <dgm:cxn modelId="{64DE717C-AE10-4BCF-849A-6AC502DB7856}" type="presParOf" srcId="{C0A75ACE-A060-4A96-8164-8ED238851529}" destId="{DAF0BF7E-2B97-43BC-8E04-0CBF6ACAD19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E1E44-C4BB-4EA5-964A-9B9F582C49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23D93078-8670-465F-A021-4DE7BD85397E}">
      <dgm:prSet custT="1"/>
      <dgm:spPr>
        <a:solidFill>
          <a:schemeClr val="bg2">
            <a:lumMod val="20000"/>
            <a:lumOff val="80000"/>
          </a:schemeClr>
        </a:solidFill>
      </dgm:spPr>
      <dgm:t>
        <a:bodyPr/>
        <a:lstStyle/>
        <a:p>
          <a:pPr rtl="0">
            <a:lnSpc>
              <a:spcPct val="100000"/>
            </a:lnSpc>
            <a:spcBef>
              <a:spcPts val="1200"/>
            </a:spcBef>
            <a:spcAft>
              <a:spcPts val="1200"/>
            </a:spcAft>
          </a:pPr>
          <a:r>
            <a:rPr lang="uk-UA" sz="4200" b="1" noProof="0" dirty="0" smtClean="0">
              <a:solidFill>
                <a:schemeClr val="tx1"/>
              </a:solidFill>
            </a:rPr>
            <a:t>Урядові відносини (GR)</a:t>
          </a:r>
          <a:r>
            <a:rPr lang="uk-UA" sz="4200" noProof="0" dirty="0" smtClean="0">
              <a:solidFill>
                <a:schemeClr val="accent6"/>
              </a:solidFill>
            </a:rPr>
            <a:t> – це безперервний, довгостроковий та достатньо стабільний процес.</a:t>
          </a:r>
          <a:endParaRPr lang="uk-UA" sz="4200" b="1" noProof="0" dirty="0" smtClean="0">
            <a:solidFill>
              <a:schemeClr val="tx1"/>
            </a:solidFill>
          </a:endParaRPr>
        </a:p>
      </dgm:t>
    </dgm:pt>
    <dgm:pt modelId="{BF4656A0-9BD8-4E36-9179-FEC77CAFC8A4}" type="sibTrans" cxnId="{985812DC-60A1-4853-B7AD-2FDBCD327C8B}">
      <dgm:prSet/>
      <dgm:spPr/>
      <dgm:t>
        <a:bodyPr/>
        <a:lstStyle/>
        <a:p>
          <a:endParaRPr lang="uk-UA"/>
        </a:p>
      </dgm:t>
    </dgm:pt>
    <dgm:pt modelId="{C8D5C2B9-4944-44B5-8C25-57A463127BB2}" type="parTrans" cxnId="{985812DC-60A1-4853-B7AD-2FDBCD327C8B}">
      <dgm:prSet/>
      <dgm:spPr/>
      <dgm:t>
        <a:bodyPr/>
        <a:lstStyle/>
        <a:p>
          <a:endParaRPr lang="uk-UA"/>
        </a:p>
      </dgm:t>
    </dgm:pt>
    <dgm:pt modelId="{C0A75ACE-A060-4A96-8164-8ED238851529}" type="pres">
      <dgm:prSet presAssocID="{7BDE1E44-C4BB-4EA5-964A-9B9F582C4976}" presName="linear" presStyleCnt="0">
        <dgm:presLayoutVars>
          <dgm:animLvl val="lvl"/>
          <dgm:resizeHandles val="exact"/>
        </dgm:presLayoutVars>
      </dgm:prSet>
      <dgm:spPr/>
      <dgm:t>
        <a:bodyPr/>
        <a:lstStyle/>
        <a:p>
          <a:endParaRPr lang="uk-UA"/>
        </a:p>
      </dgm:t>
    </dgm:pt>
    <dgm:pt modelId="{BA242BFE-3B6C-407F-A2F5-0B19E299D9DE}" type="pres">
      <dgm:prSet presAssocID="{23D93078-8670-465F-A021-4DE7BD85397E}" presName="parentText" presStyleLbl="node1" presStyleIdx="0" presStyleCnt="1" custScaleX="99952" custScaleY="453955" custLinFactNeighborX="482" custLinFactNeighborY="5980">
        <dgm:presLayoutVars>
          <dgm:chMax val="0"/>
          <dgm:bulletEnabled val="1"/>
        </dgm:presLayoutVars>
      </dgm:prSet>
      <dgm:spPr/>
      <dgm:t>
        <a:bodyPr/>
        <a:lstStyle/>
        <a:p>
          <a:endParaRPr lang="uk-UA"/>
        </a:p>
      </dgm:t>
    </dgm:pt>
  </dgm:ptLst>
  <dgm:cxnLst>
    <dgm:cxn modelId="{76E50CBF-5C50-498B-827B-532003A051A0}" type="presOf" srcId="{23D93078-8670-465F-A021-4DE7BD85397E}" destId="{BA242BFE-3B6C-407F-A2F5-0B19E299D9DE}" srcOrd="0" destOrd="0" presId="urn:microsoft.com/office/officeart/2005/8/layout/vList2"/>
    <dgm:cxn modelId="{985812DC-60A1-4853-B7AD-2FDBCD327C8B}" srcId="{7BDE1E44-C4BB-4EA5-964A-9B9F582C4976}" destId="{23D93078-8670-465F-A021-4DE7BD85397E}" srcOrd="0" destOrd="0" parTransId="{C8D5C2B9-4944-44B5-8C25-57A463127BB2}" sibTransId="{BF4656A0-9BD8-4E36-9179-FEC77CAFC8A4}"/>
    <dgm:cxn modelId="{DE195239-5950-47E8-B4E5-332F7DCBF5A0}" type="presOf" srcId="{7BDE1E44-C4BB-4EA5-964A-9B9F582C4976}" destId="{C0A75ACE-A060-4A96-8164-8ED238851529}" srcOrd="0" destOrd="0" presId="urn:microsoft.com/office/officeart/2005/8/layout/vList2"/>
    <dgm:cxn modelId="{28205723-7C70-4C9F-AF93-E72B90FF9B7E}" type="presParOf" srcId="{C0A75ACE-A060-4A96-8164-8ED238851529}" destId="{BA242BFE-3B6C-407F-A2F5-0B19E299D9D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99D3D0-02AF-47BA-99D5-A34A2296556D}"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uk-UA"/>
        </a:p>
      </dgm:t>
    </dgm:pt>
    <dgm:pt modelId="{BD10D78A-2484-4B12-978D-8AF21819D675}">
      <dgm:prSet custT="1"/>
      <dgm:spPr>
        <a:solidFill>
          <a:schemeClr val="bg2">
            <a:lumMod val="20000"/>
            <a:lumOff val="80000"/>
          </a:schemeClr>
        </a:solidFill>
      </dgm:spPr>
      <dgm:t>
        <a:bodyPr/>
        <a:lstStyle/>
        <a:p>
          <a:pPr algn="just" rtl="0">
            <a:lnSpc>
              <a:spcPct val="100000"/>
            </a:lnSpc>
            <a:spcAft>
              <a:spcPts val="1200"/>
            </a:spcAft>
          </a:pPr>
          <a:r>
            <a:rPr lang="uk-UA" sz="6000" kern="1200" noProof="0" dirty="0" smtClean="0">
              <a:solidFill>
                <a:schemeClr val="tx2"/>
              </a:solidFill>
              <a:latin typeface="Franklin Gothic Medium"/>
              <a:ea typeface="ＭＳ Ｐゴシック" charset="-128"/>
              <a:cs typeface="Franklin Gothic Medium"/>
            </a:rPr>
            <a:t>ЛОБІЮВАННЯ –</a:t>
          </a:r>
          <a:r>
            <a:rPr lang="uk-UA" sz="6000" kern="1200" noProof="0" dirty="0" smtClean="0">
              <a:solidFill>
                <a:schemeClr val="accent6"/>
              </a:solidFill>
            </a:rPr>
            <a:t> </a:t>
          </a:r>
          <a:r>
            <a:rPr lang="uk-UA" sz="4200" kern="1200" noProof="0" dirty="0" smtClean="0">
              <a:solidFill>
                <a:schemeClr val="accent6"/>
              </a:solidFill>
            </a:rPr>
            <a:t>це один із методів </a:t>
          </a:r>
          <a:r>
            <a:rPr lang="uk-UA" sz="4200" kern="1200" noProof="0" dirty="0" err="1" smtClean="0">
              <a:solidFill>
                <a:schemeClr val="accent6"/>
              </a:solidFill>
            </a:rPr>
            <a:t>адвокації</a:t>
          </a:r>
          <a:r>
            <a:rPr lang="uk-UA" sz="4200" kern="1200" noProof="0" dirty="0" smtClean="0">
              <a:solidFill>
                <a:schemeClr val="accent6"/>
              </a:solidFill>
            </a:rPr>
            <a:t>, який полягає у цілеспрямованому впливі на суспільну політику шляхом </a:t>
          </a:r>
          <a:r>
            <a:rPr lang="uk-UA" sz="4200" b="1" kern="1200" noProof="0" dirty="0" smtClean="0">
              <a:solidFill>
                <a:schemeClr val="tx1"/>
              </a:solidFill>
            </a:rPr>
            <a:t>прямої</a:t>
          </a:r>
          <a:r>
            <a:rPr lang="uk-UA" sz="4200" b="1" i="0" kern="1200" noProof="0" dirty="0" smtClean="0">
              <a:solidFill>
                <a:srgbClr val="C00000"/>
              </a:solidFill>
            </a:rPr>
            <a:t> </a:t>
          </a:r>
          <a:r>
            <a:rPr lang="uk-UA" sz="4200" b="1" kern="1200" noProof="0" dirty="0" smtClean="0">
              <a:solidFill>
                <a:schemeClr val="tx1"/>
              </a:solidFill>
            </a:rPr>
            <a:t>взаємодії</a:t>
          </a:r>
          <a:r>
            <a:rPr lang="uk-UA" sz="4200" kern="1200" noProof="0" dirty="0" smtClean="0">
              <a:solidFill>
                <a:schemeClr val="accent6"/>
              </a:solidFill>
            </a:rPr>
            <a:t> з органами влади та місцевого самоврядування.</a:t>
          </a:r>
        </a:p>
      </dgm:t>
    </dgm:pt>
    <dgm:pt modelId="{B974E0C3-B8D2-4C7D-9469-4EF8DFC3D98A}" type="parTrans" cxnId="{92893F13-4523-463D-97C1-CEFFF60405FE}">
      <dgm:prSet/>
      <dgm:spPr/>
      <dgm:t>
        <a:bodyPr/>
        <a:lstStyle/>
        <a:p>
          <a:endParaRPr lang="uk-UA"/>
        </a:p>
      </dgm:t>
    </dgm:pt>
    <dgm:pt modelId="{B93EDF08-44AC-4503-8672-C2C14053B76B}" type="sibTrans" cxnId="{92893F13-4523-463D-97C1-CEFFF60405FE}">
      <dgm:prSet/>
      <dgm:spPr/>
      <dgm:t>
        <a:bodyPr/>
        <a:lstStyle/>
        <a:p>
          <a:endParaRPr lang="uk-UA"/>
        </a:p>
      </dgm:t>
    </dgm:pt>
    <dgm:pt modelId="{4897E891-27B0-4130-B734-3382497F37C2}" type="pres">
      <dgm:prSet presAssocID="{A899D3D0-02AF-47BA-99D5-A34A2296556D}" presName="linear" presStyleCnt="0">
        <dgm:presLayoutVars>
          <dgm:animLvl val="lvl"/>
          <dgm:resizeHandles val="exact"/>
        </dgm:presLayoutVars>
      </dgm:prSet>
      <dgm:spPr/>
      <dgm:t>
        <a:bodyPr/>
        <a:lstStyle/>
        <a:p>
          <a:endParaRPr lang="uk-UA"/>
        </a:p>
      </dgm:t>
    </dgm:pt>
    <dgm:pt modelId="{EAFB81CB-E6A7-4D62-BB6B-E8D06D202C08}" type="pres">
      <dgm:prSet presAssocID="{BD10D78A-2484-4B12-978D-8AF21819D675}" presName="parentText" presStyleLbl="node1" presStyleIdx="0" presStyleCnt="1">
        <dgm:presLayoutVars>
          <dgm:chMax val="0"/>
          <dgm:bulletEnabled val="1"/>
        </dgm:presLayoutVars>
      </dgm:prSet>
      <dgm:spPr/>
      <dgm:t>
        <a:bodyPr/>
        <a:lstStyle/>
        <a:p>
          <a:endParaRPr lang="uk-UA"/>
        </a:p>
      </dgm:t>
    </dgm:pt>
  </dgm:ptLst>
  <dgm:cxnLst>
    <dgm:cxn modelId="{5D65E084-1D4A-46B8-A580-7FA0376ACE87}" type="presOf" srcId="{BD10D78A-2484-4B12-978D-8AF21819D675}" destId="{EAFB81CB-E6A7-4D62-BB6B-E8D06D202C08}" srcOrd="0" destOrd="0" presId="urn:microsoft.com/office/officeart/2005/8/layout/vList2"/>
    <dgm:cxn modelId="{15B26B6B-D6B5-4EE6-B4BA-7E2DFC6DDD97}" type="presOf" srcId="{A899D3D0-02AF-47BA-99D5-A34A2296556D}" destId="{4897E891-27B0-4130-B734-3382497F37C2}" srcOrd="0" destOrd="0" presId="urn:microsoft.com/office/officeart/2005/8/layout/vList2"/>
    <dgm:cxn modelId="{92893F13-4523-463D-97C1-CEFFF60405FE}" srcId="{A899D3D0-02AF-47BA-99D5-A34A2296556D}" destId="{BD10D78A-2484-4B12-978D-8AF21819D675}" srcOrd="0" destOrd="0" parTransId="{B974E0C3-B8D2-4C7D-9469-4EF8DFC3D98A}" sibTransId="{B93EDF08-44AC-4503-8672-C2C14053B76B}"/>
    <dgm:cxn modelId="{9F094148-BCC7-4526-A572-9B38C83A3FEB}" type="presParOf" srcId="{4897E891-27B0-4130-B734-3382497F37C2}" destId="{EAFB81CB-E6A7-4D62-BB6B-E8D06D202C0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4F988B-C004-4DB4-BB31-29DA2CA5A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A56E925B-BBC0-4A1B-B0A8-895512FBBA22}">
      <dgm:prSet/>
      <dgm:spPr>
        <a:solidFill>
          <a:schemeClr val="bg2">
            <a:lumMod val="20000"/>
            <a:lumOff val="80000"/>
          </a:schemeClr>
        </a:solidFill>
      </dgm:spPr>
      <dgm:t>
        <a:bodyPr/>
        <a:lstStyle/>
        <a:p>
          <a:pPr rtl="0"/>
          <a:r>
            <a:rPr lang="ru-RU" b="1" dirty="0" smtClean="0">
              <a:solidFill>
                <a:schemeClr val="tx1"/>
              </a:solidFill>
            </a:rPr>
            <a:t>1.</a:t>
          </a:r>
          <a:r>
            <a:rPr lang="ru-RU" b="1" dirty="0" smtClean="0">
              <a:solidFill>
                <a:schemeClr val="accent6"/>
              </a:solidFill>
            </a:rPr>
            <a:t>    </a:t>
          </a:r>
          <a:r>
            <a:rPr lang="ru-RU" b="1" dirty="0" err="1" smtClean="0">
              <a:solidFill>
                <a:schemeClr val="accent6"/>
              </a:solidFill>
            </a:rPr>
            <a:t>визначення</a:t>
          </a:r>
          <a:r>
            <a:rPr lang="ru-RU" b="1" dirty="0" smtClean="0">
              <a:solidFill>
                <a:schemeClr val="accent6"/>
              </a:solidFill>
            </a:rPr>
            <a:t> </a:t>
          </a:r>
          <a:r>
            <a:rPr lang="ru-RU" b="1" dirty="0" err="1" smtClean="0">
              <a:solidFill>
                <a:schemeClr val="accent6"/>
              </a:solidFill>
            </a:rPr>
            <a:t>цілей</a:t>
          </a:r>
          <a:r>
            <a:rPr lang="ru-RU" b="1" dirty="0" smtClean="0">
              <a:solidFill>
                <a:schemeClr val="accent6"/>
              </a:solidFill>
            </a:rPr>
            <a:t> </a:t>
          </a:r>
          <a:r>
            <a:rPr lang="ru-RU" b="1" dirty="0" err="1" smtClean="0">
              <a:solidFill>
                <a:schemeClr val="accent6"/>
              </a:solidFill>
            </a:rPr>
            <a:t>кампанії</a:t>
          </a:r>
          <a:r>
            <a:rPr lang="ru-RU" b="1" dirty="0" smtClean="0">
              <a:solidFill>
                <a:schemeClr val="accent6"/>
              </a:solidFill>
            </a:rPr>
            <a:t>;</a:t>
          </a:r>
          <a:endParaRPr lang="uk-UA" dirty="0">
            <a:solidFill>
              <a:schemeClr val="accent6"/>
            </a:solidFill>
          </a:endParaRPr>
        </a:p>
      </dgm:t>
    </dgm:pt>
    <dgm:pt modelId="{11A7B27F-1D29-4D59-A537-7DC63E533C9D}" type="parTrans" cxnId="{B220D396-0CBF-4550-86E6-1614B2C0C659}">
      <dgm:prSet/>
      <dgm:spPr/>
      <dgm:t>
        <a:bodyPr/>
        <a:lstStyle/>
        <a:p>
          <a:endParaRPr lang="uk-UA"/>
        </a:p>
      </dgm:t>
    </dgm:pt>
    <dgm:pt modelId="{F290E820-804F-4F72-924A-A695F8EEDA70}" type="sibTrans" cxnId="{B220D396-0CBF-4550-86E6-1614B2C0C659}">
      <dgm:prSet/>
      <dgm:spPr/>
      <dgm:t>
        <a:bodyPr/>
        <a:lstStyle/>
        <a:p>
          <a:endParaRPr lang="uk-UA"/>
        </a:p>
      </dgm:t>
    </dgm:pt>
    <dgm:pt modelId="{87A4E47A-C745-416D-A961-2425AB856E16}">
      <dgm:prSet/>
      <dgm:spPr>
        <a:solidFill>
          <a:schemeClr val="bg2">
            <a:lumMod val="20000"/>
            <a:lumOff val="80000"/>
          </a:schemeClr>
        </a:solidFill>
      </dgm:spPr>
      <dgm:t>
        <a:bodyPr/>
        <a:lstStyle/>
        <a:p>
          <a:pPr rtl="0"/>
          <a:r>
            <a:rPr lang="ru-RU" b="1" dirty="0" smtClean="0">
              <a:solidFill>
                <a:schemeClr val="tx1"/>
              </a:solidFill>
            </a:rPr>
            <a:t>2.  </a:t>
          </a:r>
          <a:r>
            <a:rPr lang="ru-RU" b="1" dirty="0" smtClean="0">
              <a:solidFill>
                <a:schemeClr val="accent6"/>
              </a:solidFill>
            </a:rPr>
            <a:t>  </a:t>
          </a:r>
          <a:r>
            <a:rPr lang="ru-RU" b="1" dirty="0" err="1" smtClean="0">
              <a:solidFill>
                <a:schemeClr val="accent6"/>
              </a:solidFill>
            </a:rPr>
            <a:t>збір</a:t>
          </a:r>
          <a:r>
            <a:rPr lang="ru-RU" b="1" dirty="0" smtClean="0">
              <a:solidFill>
                <a:schemeClr val="accent6"/>
              </a:solidFill>
            </a:rPr>
            <a:t> </a:t>
          </a:r>
          <a:r>
            <a:rPr lang="ru-RU" b="1" dirty="0" err="1" smtClean="0">
              <a:solidFill>
                <a:schemeClr val="accent6"/>
              </a:solidFill>
            </a:rPr>
            <a:t>інформації</a:t>
          </a:r>
          <a:r>
            <a:rPr lang="ru-RU" b="1" dirty="0" smtClean="0">
              <a:solidFill>
                <a:schemeClr val="accent6"/>
              </a:solidFill>
            </a:rPr>
            <a:t>;</a:t>
          </a:r>
          <a:endParaRPr lang="uk-UA" dirty="0">
            <a:solidFill>
              <a:schemeClr val="accent6"/>
            </a:solidFill>
          </a:endParaRPr>
        </a:p>
      </dgm:t>
    </dgm:pt>
    <dgm:pt modelId="{24407F4B-E840-4604-90E9-5626FBD6F1C0}" type="parTrans" cxnId="{FB95A762-A40B-457C-9384-439E1C1AADB3}">
      <dgm:prSet/>
      <dgm:spPr/>
      <dgm:t>
        <a:bodyPr/>
        <a:lstStyle/>
        <a:p>
          <a:endParaRPr lang="uk-UA"/>
        </a:p>
      </dgm:t>
    </dgm:pt>
    <dgm:pt modelId="{C078465E-7306-45EE-A7AF-35A1DE5B2BE1}" type="sibTrans" cxnId="{FB95A762-A40B-457C-9384-439E1C1AADB3}">
      <dgm:prSet/>
      <dgm:spPr/>
      <dgm:t>
        <a:bodyPr/>
        <a:lstStyle/>
        <a:p>
          <a:endParaRPr lang="uk-UA"/>
        </a:p>
      </dgm:t>
    </dgm:pt>
    <dgm:pt modelId="{9ACC020B-9BB5-4037-BBCC-320AE3ECBB5B}">
      <dgm:prSet/>
      <dgm:spPr>
        <a:solidFill>
          <a:schemeClr val="bg2">
            <a:lumMod val="20000"/>
            <a:lumOff val="80000"/>
          </a:schemeClr>
        </a:solidFill>
      </dgm:spPr>
      <dgm:t>
        <a:bodyPr/>
        <a:lstStyle/>
        <a:p>
          <a:pPr rtl="0"/>
          <a:r>
            <a:rPr lang="ru-RU" b="1" dirty="0" smtClean="0">
              <a:solidFill>
                <a:schemeClr val="tx1"/>
              </a:solidFill>
            </a:rPr>
            <a:t>3. </a:t>
          </a:r>
          <a:r>
            <a:rPr lang="ru-RU" b="1" dirty="0" smtClean="0">
              <a:solidFill>
                <a:schemeClr val="accent6"/>
              </a:solidFill>
            </a:rPr>
            <a:t>   </a:t>
          </a:r>
          <a:r>
            <a:rPr lang="ru-RU" b="1" dirty="0" err="1" smtClean="0">
              <a:solidFill>
                <a:schemeClr val="accent6"/>
              </a:solidFill>
            </a:rPr>
            <a:t>формування</a:t>
          </a:r>
          <a:r>
            <a:rPr lang="ru-RU" b="1" dirty="0" smtClean="0">
              <a:solidFill>
                <a:schemeClr val="accent6"/>
              </a:solidFill>
            </a:rPr>
            <a:t> </a:t>
          </a:r>
          <a:r>
            <a:rPr lang="ru-RU" b="1" dirty="0" err="1" smtClean="0">
              <a:solidFill>
                <a:schemeClr val="accent6"/>
              </a:solidFill>
            </a:rPr>
            <a:t>позиції</a:t>
          </a:r>
          <a:r>
            <a:rPr lang="ru-RU" b="1" dirty="0" smtClean="0">
              <a:solidFill>
                <a:schemeClr val="accent6"/>
              </a:solidFill>
            </a:rPr>
            <a:t>;</a:t>
          </a:r>
          <a:endParaRPr lang="uk-UA" dirty="0">
            <a:solidFill>
              <a:schemeClr val="accent6"/>
            </a:solidFill>
          </a:endParaRPr>
        </a:p>
      </dgm:t>
    </dgm:pt>
    <dgm:pt modelId="{587A67AE-0887-42B4-B3B8-C7FC9926AD53}" type="parTrans" cxnId="{3D27CDF1-C26F-4D1F-8EAD-6CE60BD24523}">
      <dgm:prSet/>
      <dgm:spPr/>
      <dgm:t>
        <a:bodyPr/>
        <a:lstStyle/>
        <a:p>
          <a:endParaRPr lang="uk-UA"/>
        </a:p>
      </dgm:t>
    </dgm:pt>
    <dgm:pt modelId="{4AE571FF-D97B-4CFA-BB68-091E43898635}" type="sibTrans" cxnId="{3D27CDF1-C26F-4D1F-8EAD-6CE60BD24523}">
      <dgm:prSet/>
      <dgm:spPr/>
      <dgm:t>
        <a:bodyPr/>
        <a:lstStyle/>
        <a:p>
          <a:endParaRPr lang="uk-UA"/>
        </a:p>
      </dgm:t>
    </dgm:pt>
    <dgm:pt modelId="{26E32604-C335-4B24-A521-BB707DDA96E9}">
      <dgm:prSet/>
      <dgm:spPr>
        <a:solidFill>
          <a:schemeClr val="bg2">
            <a:lumMod val="20000"/>
            <a:lumOff val="80000"/>
          </a:schemeClr>
        </a:solidFill>
      </dgm:spPr>
      <dgm:t>
        <a:bodyPr/>
        <a:lstStyle/>
        <a:p>
          <a:pPr rtl="0"/>
          <a:r>
            <a:rPr lang="ru-RU" b="1" dirty="0" smtClean="0">
              <a:solidFill>
                <a:schemeClr val="tx1"/>
              </a:solidFill>
            </a:rPr>
            <a:t>4.</a:t>
          </a:r>
          <a:r>
            <a:rPr lang="ru-RU" b="1" dirty="0" smtClean="0">
              <a:solidFill>
                <a:schemeClr val="accent6"/>
              </a:solidFill>
            </a:rPr>
            <a:t>    </a:t>
          </a:r>
          <a:r>
            <a:rPr lang="ru-RU" b="1" dirty="0" err="1" smtClean="0">
              <a:solidFill>
                <a:schemeClr val="accent6"/>
              </a:solidFill>
            </a:rPr>
            <a:t>розробка</a:t>
          </a:r>
          <a:r>
            <a:rPr lang="ru-RU" b="1" dirty="0" smtClean="0">
              <a:solidFill>
                <a:schemeClr val="accent6"/>
              </a:solidFill>
            </a:rPr>
            <a:t> </a:t>
          </a:r>
          <a:r>
            <a:rPr lang="ru-RU" b="1" dirty="0" err="1" smtClean="0">
              <a:solidFill>
                <a:schemeClr val="accent6"/>
              </a:solidFill>
            </a:rPr>
            <a:t>стратегії</a:t>
          </a:r>
          <a:r>
            <a:rPr lang="ru-RU" b="1" dirty="0" smtClean="0">
              <a:solidFill>
                <a:schemeClr val="accent6"/>
              </a:solidFill>
            </a:rPr>
            <a:t>;</a:t>
          </a:r>
          <a:endParaRPr lang="uk-UA" dirty="0">
            <a:solidFill>
              <a:schemeClr val="accent6"/>
            </a:solidFill>
          </a:endParaRPr>
        </a:p>
      </dgm:t>
    </dgm:pt>
    <dgm:pt modelId="{088B1FB3-F262-4BD5-BEA8-2120B0EF9C83}" type="parTrans" cxnId="{DF377746-DBB3-4032-A18E-445E510B5CEF}">
      <dgm:prSet/>
      <dgm:spPr/>
      <dgm:t>
        <a:bodyPr/>
        <a:lstStyle/>
        <a:p>
          <a:endParaRPr lang="uk-UA"/>
        </a:p>
      </dgm:t>
    </dgm:pt>
    <dgm:pt modelId="{538AEE21-0914-4955-9FAE-6E1D84EE86B8}" type="sibTrans" cxnId="{DF377746-DBB3-4032-A18E-445E510B5CEF}">
      <dgm:prSet/>
      <dgm:spPr/>
      <dgm:t>
        <a:bodyPr/>
        <a:lstStyle/>
        <a:p>
          <a:endParaRPr lang="uk-UA"/>
        </a:p>
      </dgm:t>
    </dgm:pt>
    <dgm:pt modelId="{74A2365C-921B-4B2B-A709-262AD97B75A3}">
      <dgm:prSet/>
      <dgm:spPr>
        <a:solidFill>
          <a:schemeClr val="bg2">
            <a:lumMod val="20000"/>
            <a:lumOff val="80000"/>
          </a:schemeClr>
        </a:solidFill>
      </dgm:spPr>
      <dgm:t>
        <a:bodyPr/>
        <a:lstStyle/>
        <a:p>
          <a:pPr rtl="0"/>
          <a:r>
            <a:rPr lang="ru-RU" b="1" dirty="0" smtClean="0">
              <a:solidFill>
                <a:schemeClr val="tx1"/>
              </a:solidFill>
            </a:rPr>
            <a:t>5.</a:t>
          </a:r>
          <a:r>
            <a:rPr lang="ru-RU" b="1" dirty="0" smtClean="0">
              <a:solidFill>
                <a:schemeClr val="accent6"/>
              </a:solidFill>
            </a:rPr>
            <a:t> </a:t>
          </a:r>
          <a:r>
            <a:rPr lang="ru-RU" dirty="0" smtClean="0">
              <a:solidFill>
                <a:schemeClr val="accent6"/>
              </a:solidFill>
            </a:rPr>
            <a:t>  </a:t>
          </a:r>
          <a:r>
            <a:rPr lang="ru-RU" b="1" dirty="0" smtClean="0">
              <a:solidFill>
                <a:schemeClr val="accent6"/>
              </a:solidFill>
            </a:rPr>
            <a:t> </a:t>
          </a:r>
          <a:r>
            <a:rPr lang="ru-RU" b="1" dirty="0" err="1" smtClean="0">
              <a:solidFill>
                <a:schemeClr val="accent6"/>
              </a:solidFill>
            </a:rPr>
            <a:t>створення</a:t>
          </a:r>
          <a:r>
            <a:rPr lang="ru-RU" b="1" dirty="0" smtClean="0">
              <a:solidFill>
                <a:schemeClr val="accent6"/>
              </a:solidFill>
            </a:rPr>
            <a:t> </a:t>
          </a:r>
          <a:r>
            <a:rPr lang="ru-RU" b="1" dirty="0" err="1" smtClean="0">
              <a:solidFill>
                <a:schemeClr val="accent6"/>
              </a:solidFill>
            </a:rPr>
            <a:t>коаліції</a:t>
          </a:r>
          <a:r>
            <a:rPr lang="ru-RU" b="1" dirty="0" smtClean="0">
              <a:solidFill>
                <a:schemeClr val="accent6"/>
              </a:solidFill>
            </a:rPr>
            <a:t>;</a:t>
          </a:r>
          <a:endParaRPr lang="uk-UA" dirty="0">
            <a:solidFill>
              <a:schemeClr val="accent6"/>
            </a:solidFill>
          </a:endParaRPr>
        </a:p>
      </dgm:t>
    </dgm:pt>
    <dgm:pt modelId="{BACD09D5-6813-4C0E-9E64-F0F61845C1D6}" type="parTrans" cxnId="{07DA6268-79F5-4F93-B737-C81901DA2E99}">
      <dgm:prSet/>
      <dgm:spPr/>
      <dgm:t>
        <a:bodyPr/>
        <a:lstStyle/>
        <a:p>
          <a:endParaRPr lang="uk-UA"/>
        </a:p>
      </dgm:t>
    </dgm:pt>
    <dgm:pt modelId="{8B616F25-3507-4AF7-892E-605DC6EDF83B}" type="sibTrans" cxnId="{07DA6268-79F5-4F93-B737-C81901DA2E99}">
      <dgm:prSet/>
      <dgm:spPr/>
      <dgm:t>
        <a:bodyPr/>
        <a:lstStyle/>
        <a:p>
          <a:endParaRPr lang="uk-UA"/>
        </a:p>
      </dgm:t>
    </dgm:pt>
    <dgm:pt modelId="{CE433884-407E-4308-B98A-61BBCE7E4752}">
      <dgm:prSet/>
      <dgm:spPr>
        <a:solidFill>
          <a:schemeClr val="bg2">
            <a:lumMod val="20000"/>
            <a:lumOff val="80000"/>
          </a:schemeClr>
        </a:solidFill>
      </dgm:spPr>
      <dgm:t>
        <a:bodyPr/>
        <a:lstStyle/>
        <a:p>
          <a:pPr rtl="0"/>
          <a:r>
            <a:rPr lang="ru-RU" b="1" dirty="0" smtClean="0">
              <a:solidFill>
                <a:schemeClr val="tx1"/>
              </a:solidFill>
            </a:rPr>
            <a:t>6.</a:t>
          </a:r>
          <a:r>
            <a:rPr lang="ru-RU" b="1" dirty="0" smtClean="0">
              <a:solidFill>
                <a:schemeClr val="accent6"/>
              </a:solidFill>
            </a:rPr>
            <a:t> </a:t>
          </a:r>
          <a:r>
            <a:rPr lang="ru-RU" dirty="0" smtClean="0">
              <a:solidFill>
                <a:schemeClr val="accent6"/>
              </a:solidFill>
            </a:rPr>
            <a:t>  </a:t>
          </a:r>
          <a:r>
            <a:rPr lang="ru-RU" b="1" dirty="0" smtClean="0">
              <a:solidFill>
                <a:schemeClr val="accent6"/>
              </a:solidFill>
            </a:rPr>
            <a:t> </a:t>
          </a:r>
          <a:r>
            <a:rPr lang="ru-RU" b="1" dirty="0" err="1" smtClean="0">
              <a:solidFill>
                <a:schemeClr val="accent6"/>
              </a:solidFill>
            </a:rPr>
            <a:t>вибір</a:t>
          </a:r>
          <a:r>
            <a:rPr lang="ru-RU" b="1" dirty="0" smtClean="0">
              <a:solidFill>
                <a:schemeClr val="accent6"/>
              </a:solidFill>
            </a:rPr>
            <a:t> </a:t>
          </a:r>
          <a:r>
            <a:rPr lang="ru-RU" b="1" dirty="0" err="1" smtClean="0">
              <a:solidFill>
                <a:schemeClr val="accent6"/>
              </a:solidFill>
            </a:rPr>
            <a:t>інструментів</a:t>
          </a:r>
          <a:r>
            <a:rPr lang="ru-RU" b="1" dirty="0" smtClean="0">
              <a:solidFill>
                <a:schemeClr val="accent6"/>
              </a:solidFill>
            </a:rPr>
            <a:t> </a:t>
          </a:r>
          <a:r>
            <a:rPr lang="ru-RU" b="1" dirty="0" err="1" smtClean="0">
              <a:solidFill>
                <a:schemeClr val="accent6"/>
              </a:solidFill>
            </a:rPr>
            <a:t>адвокації</a:t>
          </a:r>
          <a:r>
            <a:rPr lang="ru-RU" b="1" dirty="0" smtClean="0">
              <a:solidFill>
                <a:schemeClr val="accent6"/>
              </a:solidFill>
            </a:rPr>
            <a:t>;</a:t>
          </a:r>
          <a:endParaRPr lang="uk-UA" dirty="0">
            <a:solidFill>
              <a:schemeClr val="accent6"/>
            </a:solidFill>
          </a:endParaRPr>
        </a:p>
      </dgm:t>
    </dgm:pt>
    <dgm:pt modelId="{1635C358-9027-48BD-AF36-7B71597768BD}" type="parTrans" cxnId="{1B64CCE6-C1AB-4CAC-8A2C-E40A954C90CF}">
      <dgm:prSet/>
      <dgm:spPr/>
      <dgm:t>
        <a:bodyPr/>
        <a:lstStyle/>
        <a:p>
          <a:endParaRPr lang="uk-UA"/>
        </a:p>
      </dgm:t>
    </dgm:pt>
    <dgm:pt modelId="{EF18E6AB-3EBD-4EE8-A818-5EADA64581AF}" type="sibTrans" cxnId="{1B64CCE6-C1AB-4CAC-8A2C-E40A954C90CF}">
      <dgm:prSet/>
      <dgm:spPr/>
      <dgm:t>
        <a:bodyPr/>
        <a:lstStyle/>
        <a:p>
          <a:endParaRPr lang="uk-UA"/>
        </a:p>
      </dgm:t>
    </dgm:pt>
    <dgm:pt modelId="{84D3D03D-ACE6-4281-B981-7423B29C0798}">
      <dgm:prSet/>
      <dgm:spPr>
        <a:solidFill>
          <a:schemeClr val="bg2">
            <a:lumMod val="20000"/>
            <a:lumOff val="80000"/>
          </a:schemeClr>
        </a:solidFill>
      </dgm:spPr>
      <dgm:t>
        <a:bodyPr/>
        <a:lstStyle/>
        <a:p>
          <a:pPr rtl="0"/>
          <a:r>
            <a:rPr lang="ru-RU" b="1" dirty="0" smtClean="0">
              <a:solidFill>
                <a:schemeClr val="tx1"/>
              </a:solidFill>
            </a:rPr>
            <a:t>7.</a:t>
          </a:r>
          <a:r>
            <a:rPr lang="ru-RU" dirty="0" smtClean="0">
              <a:solidFill>
                <a:schemeClr val="accent6"/>
              </a:solidFill>
            </a:rPr>
            <a:t>   </a:t>
          </a:r>
          <a:r>
            <a:rPr lang="ru-RU" b="1" dirty="0" smtClean="0">
              <a:solidFill>
                <a:schemeClr val="accent6"/>
              </a:solidFill>
            </a:rPr>
            <a:t> </a:t>
          </a:r>
          <a:r>
            <a:rPr lang="ru-RU" b="1" dirty="0" err="1" smtClean="0">
              <a:solidFill>
                <a:schemeClr val="accent6"/>
              </a:solidFill>
            </a:rPr>
            <a:t>розробка</a:t>
          </a:r>
          <a:r>
            <a:rPr lang="ru-RU" b="1" dirty="0" smtClean="0">
              <a:solidFill>
                <a:schemeClr val="accent6"/>
              </a:solidFill>
            </a:rPr>
            <a:t> та </a:t>
          </a:r>
          <a:r>
            <a:rPr lang="ru-RU" b="1" dirty="0" err="1" smtClean="0">
              <a:solidFill>
                <a:schemeClr val="accent6"/>
              </a:solidFill>
            </a:rPr>
            <a:t>реалізація</a:t>
          </a:r>
          <a:r>
            <a:rPr lang="ru-RU" b="1" dirty="0" smtClean="0">
              <a:solidFill>
                <a:schemeClr val="accent6"/>
              </a:solidFill>
            </a:rPr>
            <a:t> плану </a:t>
          </a:r>
          <a:r>
            <a:rPr lang="ru-RU" b="1" dirty="0" err="1" smtClean="0">
              <a:solidFill>
                <a:schemeClr val="accent6"/>
              </a:solidFill>
            </a:rPr>
            <a:t>дій</a:t>
          </a:r>
          <a:r>
            <a:rPr lang="ru-RU" b="1" dirty="0" smtClean="0">
              <a:solidFill>
                <a:schemeClr val="accent6"/>
              </a:solidFill>
            </a:rPr>
            <a:t>;</a:t>
          </a:r>
          <a:endParaRPr lang="uk-UA" dirty="0">
            <a:solidFill>
              <a:schemeClr val="accent6"/>
            </a:solidFill>
          </a:endParaRPr>
        </a:p>
      </dgm:t>
    </dgm:pt>
    <dgm:pt modelId="{EA73F343-448A-4AC8-825F-5D09F0D5D0FE}" type="parTrans" cxnId="{3839F6C7-3340-475D-93DD-36C0C6CACE4A}">
      <dgm:prSet/>
      <dgm:spPr/>
      <dgm:t>
        <a:bodyPr/>
        <a:lstStyle/>
        <a:p>
          <a:endParaRPr lang="uk-UA"/>
        </a:p>
      </dgm:t>
    </dgm:pt>
    <dgm:pt modelId="{D14965ED-0C7F-4D69-9E07-FF9AF50298F0}" type="sibTrans" cxnId="{3839F6C7-3340-475D-93DD-36C0C6CACE4A}">
      <dgm:prSet/>
      <dgm:spPr/>
      <dgm:t>
        <a:bodyPr/>
        <a:lstStyle/>
        <a:p>
          <a:endParaRPr lang="uk-UA"/>
        </a:p>
      </dgm:t>
    </dgm:pt>
    <dgm:pt modelId="{9A4F331E-CE2F-4A88-8D30-3EE54E4CBD5C}">
      <dgm:prSet/>
      <dgm:spPr>
        <a:solidFill>
          <a:schemeClr val="bg2">
            <a:lumMod val="20000"/>
            <a:lumOff val="80000"/>
          </a:schemeClr>
        </a:solidFill>
      </dgm:spPr>
      <dgm:t>
        <a:bodyPr/>
        <a:lstStyle/>
        <a:p>
          <a:pPr rtl="0"/>
          <a:r>
            <a:rPr lang="ru-RU" b="1" dirty="0" smtClean="0">
              <a:solidFill>
                <a:schemeClr val="tx1"/>
              </a:solidFill>
            </a:rPr>
            <a:t>8.</a:t>
          </a:r>
          <a:r>
            <a:rPr lang="ru-RU" dirty="0" smtClean="0">
              <a:solidFill>
                <a:schemeClr val="tx1"/>
              </a:solidFill>
            </a:rPr>
            <a:t>  </a:t>
          </a:r>
          <a:r>
            <a:rPr lang="ru-RU" dirty="0" smtClean="0">
              <a:solidFill>
                <a:schemeClr val="accent6"/>
              </a:solidFill>
            </a:rPr>
            <a:t>  </a:t>
          </a:r>
          <a:r>
            <a:rPr lang="ru-RU" b="1" dirty="0" err="1" smtClean="0">
              <a:solidFill>
                <a:schemeClr val="accent6"/>
              </a:solidFill>
            </a:rPr>
            <a:t>оцінка</a:t>
          </a:r>
          <a:r>
            <a:rPr lang="ru-RU" b="1" dirty="0" smtClean="0">
              <a:solidFill>
                <a:schemeClr val="accent6"/>
              </a:solidFill>
            </a:rPr>
            <a:t> </a:t>
          </a:r>
          <a:r>
            <a:rPr lang="ru-RU" b="1" dirty="0" err="1" smtClean="0">
              <a:solidFill>
                <a:schemeClr val="accent6"/>
              </a:solidFill>
            </a:rPr>
            <a:t>результатів</a:t>
          </a:r>
          <a:r>
            <a:rPr lang="ru-RU" b="1" dirty="0" smtClean="0">
              <a:solidFill>
                <a:schemeClr val="accent6"/>
              </a:solidFill>
            </a:rPr>
            <a:t>.</a:t>
          </a:r>
          <a:endParaRPr lang="uk-UA" dirty="0">
            <a:solidFill>
              <a:schemeClr val="accent6"/>
            </a:solidFill>
          </a:endParaRPr>
        </a:p>
      </dgm:t>
    </dgm:pt>
    <dgm:pt modelId="{04A8CDE5-4BFA-4357-A42C-3377E57F131D}" type="parTrans" cxnId="{E16D3A35-3625-43E9-A36E-5803843E1F53}">
      <dgm:prSet/>
      <dgm:spPr/>
      <dgm:t>
        <a:bodyPr/>
        <a:lstStyle/>
        <a:p>
          <a:endParaRPr lang="uk-UA"/>
        </a:p>
      </dgm:t>
    </dgm:pt>
    <dgm:pt modelId="{1FF7F71C-52C7-4FE8-A3C4-C90D8BF74A4F}" type="sibTrans" cxnId="{E16D3A35-3625-43E9-A36E-5803843E1F53}">
      <dgm:prSet/>
      <dgm:spPr/>
      <dgm:t>
        <a:bodyPr/>
        <a:lstStyle/>
        <a:p>
          <a:endParaRPr lang="uk-UA"/>
        </a:p>
      </dgm:t>
    </dgm:pt>
    <dgm:pt modelId="{CC14ADA4-B847-4670-8A1E-F84B14451800}" type="pres">
      <dgm:prSet presAssocID="{234F988B-C004-4DB4-BB31-29DA2CA5A819}" presName="linear" presStyleCnt="0">
        <dgm:presLayoutVars>
          <dgm:animLvl val="lvl"/>
          <dgm:resizeHandles val="exact"/>
        </dgm:presLayoutVars>
      </dgm:prSet>
      <dgm:spPr/>
      <dgm:t>
        <a:bodyPr/>
        <a:lstStyle/>
        <a:p>
          <a:endParaRPr lang="uk-UA"/>
        </a:p>
      </dgm:t>
    </dgm:pt>
    <dgm:pt modelId="{F7CBCF6E-FE8B-4A6D-A9A5-AE897EA4A880}" type="pres">
      <dgm:prSet presAssocID="{A56E925B-BBC0-4A1B-B0A8-895512FBBA22}" presName="parentText" presStyleLbl="node1" presStyleIdx="0" presStyleCnt="8">
        <dgm:presLayoutVars>
          <dgm:chMax val="0"/>
          <dgm:bulletEnabled val="1"/>
        </dgm:presLayoutVars>
      </dgm:prSet>
      <dgm:spPr/>
      <dgm:t>
        <a:bodyPr/>
        <a:lstStyle/>
        <a:p>
          <a:endParaRPr lang="uk-UA"/>
        </a:p>
      </dgm:t>
    </dgm:pt>
    <dgm:pt modelId="{E7EA8F1E-D356-4386-8A37-BA8C66BA101C}" type="pres">
      <dgm:prSet presAssocID="{F290E820-804F-4F72-924A-A695F8EEDA70}" presName="spacer" presStyleCnt="0"/>
      <dgm:spPr/>
    </dgm:pt>
    <dgm:pt modelId="{DBD6C7B0-9636-4C15-BECE-65A4BC9D9A1D}" type="pres">
      <dgm:prSet presAssocID="{87A4E47A-C745-416D-A961-2425AB856E16}" presName="parentText" presStyleLbl="node1" presStyleIdx="1" presStyleCnt="8">
        <dgm:presLayoutVars>
          <dgm:chMax val="0"/>
          <dgm:bulletEnabled val="1"/>
        </dgm:presLayoutVars>
      </dgm:prSet>
      <dgm:spPr/>
      <dgm:t>
        <a:bodyPr/>
        <a:lstStyle/>
        <a:p>
          <a:endParaRPr lang="uk-UA"/>
        </a:p>
      </dgm:t>
    </dgm:pt>
    <dgm:pt modelId="{88A121E5-3265-4B80-A021-E663276C825D}" type="pres">
      <dgm:prSet presAssocID="{C078465E-7306-45EE-A7AF-35A1DE5B2BE1}" presName="spacer" presStyleCnt="0"/>
      <dgm:spPr/>
    </dgm:pt>
    <dgm:pt modelId="{4E74E4DC-F56F-45F6-A549-D1CF377EABAE}" type="pres">
      <dgm:prSet presAssocID="{9ACC020B-9BB5-4037-BBCC-320AE3ECBB5B}" presName="parentText" presStyleLbl="node1" presStyleIdx="2" presStyleCnt="8">
        <dgm:presLayoutVars>
          <dgm:chMax val="0"/>
          <dgm:bulletEnabled val="1"/>
        </dgm:presLayoutVars>
      </dgm:prSet>
      <dgm:spPr/>
      <dgm:t>
        <a:bodyPr/>
        <a:lstStyle/>
        <a:p>
          <a:endParaRPr lang="uk-UA"/>
        </a:p>
      </dgm:t>
    </dgm:pt>
    <dgm:pt modelId="{29B6DBA3-EB7F-43B2-9101-823550C7B930}" type="pres">
      <dgm:prSet presAssocID="{4AE571FF-D97B-4CFA-BB68-091E43898635}" presName="spacer" presStyleCnt="0"/>
      <dgm:spPr/>
    </dgm:pt>
    <dgm:pt modelId="{ED9F1AE3-4C24-4043-B264-638617973460}" type="pres">
      <dgm:prSet presAssocID="{26E32604-C335-4B24-A521-BB707DDA96E9}" presName="parentText" presStyleLbl="node1" presStyleIdx="3" presStyleCnt="8">
        <dgm:presLayoutVars>
          <dgm:chMax val="0"/>
          <dgm:bulletEnabled val="1"/>
        </dgm:presLayoutVars>
      </dgm:prSet>
      <dgm:spPr/>
      <dgm:t>
        <a:bodyPr/>
        <a:lstStyle/>
        <a:p>
          <a:endParaRPr lang="uk-UA"/>
        </a:p>
      </dgm:t>
    </dgm:pt>
    <dgm:pt modelId="{25689C61-AAE7-40CC-A609-20E8251AEBEA}" type="pres">
      <dgm:prSet presAssocID="{538AEE21-0914-4955-9FAE-6E1D84EE86B8}" presName="spacer" presStyleCnt="0"/>
      <dgm:spPr/>
    </dgm:pt>
    <dgm:pt modelId="{5EFE0CFC-2FFF-4C0A-A3FB-06E3306C63EA}" type="pres">
      <dgm:prSet presAssocID="{74A2365C-921B-4B2B-A709-262AD97B75A3}" presName="parentText" presStyleLbl="node1" presStyleIdx="4" presStyleCnt="8">
        <dgm:presLayoutVars>
          <dgm:chMax val="0"/>
          <dgm:bulletEnabled val="1"/>
        </dgm:presLayoutVars>
      </dgm:prSet>
      <dgm:spPr/>
      <dgm:t>
        <a:bodyPr/>
        <a:lstStyle/>
        <a:p>
          <a:endParaRPr lang="uk-UA"/>
        </a:p>
      </dgm:t>
    </dgm:pt>
    <dgm:pt modelId="{75258E44-989B-493E-BD85-2AD335EF7F74}" type="pres">
      <dgm:prSet presAssocID="{8B616F25-3507-4AF7-892E-605DC6EDF83B}" presName="spacer" presStyleCnt="0"/>
      <dgm:spPr/>
    </dgm:pt>
    <dgm:pt modelId="{E60D0BDB-1471-48BA-B354-10863B8ECB98}" type="pres">
      <dgm:prSet presAssocID="{CE433884-407E-4308-B98A-61BBCE7E4752}" presName="parentText" presStyleLbl="node1" presStyleIdx="5" presStyleCnt="8">
        <dgm:presLayoutVars>
          <dgm:chMax val="0"/>
          <dgm:bulletEnabled val="1"/>
        </dgm:presLayoutVars>
      </dgm:prSet>
      <dgm:spPr/>
      <dgm:t>
        <a:bodyPr/>
        <a:lstStyle/>
        <a:p>
          <a:endParaRPr lang="uk-UA"/>
        </a:p>
      </dgm:t>
    </dgm:pt>
    <dgm:pt modelId="{0886E739-532E-43BD-9FC5-25F29AB319E0}" type="pres">
      <dgm:prSet presAssocID="{EF18E6AB-3EBD-4EE8-A818-5EADA64581AF}" presName="spacer" presStyleCnt="0"/>
      <dgm:spPr/>
    </dgm:pt>
    <dgm:pt modelId="{32904571-6B37-40F0-9F77-C78B078AE5E1}" type="pres">
      <dgm:prSet presAssocID="{84D3D03D-ACE6-4281-B981-7423B29C0798}" presName="parentText" presStyleLbl="node1" presStyleIdx="6" presStyleCnt="8">
        <dgm:presLayoutVars>
          <dgm:chMax val="0"/>
          <dgm:bulletEnabled val="1"/>
        </dgm:presLayoutVars>
      </dgm:prSet>
      <dgm:spPr/>
      <dgm:t>
        <a:bodyPr/>
        <a:lstStyle/>
        <a:p>
          <a:endParaRPr lang="uk-UA"/>
        </a:p>
      </dgm:t>
    </dgm:pt>
    <dgm:pt modelId="{11ABA34B-8B03-4654-8D02-E27A285735F1}" type="pres">
      <dgm:prSet presAssocID="{D14965ED-0C7F-4D69-9E07-FF9AF50298F0}" presName="spacer" presStyleCnt="0"/>
      <dgm:spPr/>
    </dgm:pt>
    <dgm:pt modelId="{8E13887E-7ED5-49DA-ABB6-1BDF95A2A937}" type="pres">
      <dgm:prSet presAssocID="{9A4F331E-CE2F-4A88-8D30-3EE54E4CBD5C}" presName="parentText" presStyleLbl="node1" presStyleIdx="7" presStyleCnt="8">
        <dgm:presLayoutVars>
          <dgm:chMax val="0"/>
          <dgm:bulletEnabled val="1"/>
        </dgm:presLayoutVars>
      </dgm:prSet>
      <dgm:spPr/>
      <dgm:t>
        <a:bodyPr/>
        <a:lstStyle/>
        <a:p>
          <a:endParaRPr lang="uk-UA"/>
        </a:p>
      </dgm:t>
    </dgm:pt>
  </dgm:ptLst>
  <dgm:cxnLst>
    <dgm:cxn modelId="{7C4EB3B5-F2ED-4E3F-8CFB-B94358DB8FE8}" type="presOf" srcId="{87A4E47A-C745-416D-A961-2425AB856E16}" destId="{DBD6C7B0-9636-4C15-BECE-65A4BC9D9A1D}" srcOrd="0" destOrd="0" presId="urn:microsoft.com/office/officeart/2005/8/layout/vList2"/>
    <dgm:cxn modelId="{3839F6C7-3340-475D-93DD-36C0C6CACE4A}" srcId="{234F988B-C004-4DB4-BB31-29DA2CA5A819}" destId="{84D3D03D-ACE6-4281-B981-7423B29C0798}" srcOrd="6" destOrd="0" parTransId="{EA73F343-448A-4AC8-825F-5D09F0D5D0FE}" sibTransId="{D14965ED-0C7F-4D69-9E07-FF9AF50298F0}"/>
    <dgm:cxn modelId="{EB218B35-EFD9-42F1-B705-E83814AA3243}" type="presOf" srcId="{9A4F331E-CE2F-4A88-8D30-3EE54E4CBD5C}" destId="{8E13887E-7ED5-49DA-ABB6-1BDF95A2A937}" srcOrd="0" destOrd="0" presId="urn:microsoft.com/office/officeart/2005/8/layout/vList2"/>
    <dgm:cxn modelId="{1C3C8D8E-8904-402D-926C-60DA0377B972}" type="presOf" srcId="{84D3D03D-ACE6-4281-B981-7423B29C0798}" destId="{32904571-6B37-40F0-9F77-C78B078AE5E1}" srcOrd="0" destOrd="0" presId="urn:microsoft.com/office/officeart/2005/8/layout/vList2"/>
    <dgm:cxn modelId="{1B64CCE6-C1AB-4CAC-8A2C-E40A954C90CF}" srcId="{234F988B-C004-4DB4-BB31-29DA2CA5A819}" destId="{CE433884-407E-4308-B98A-61BBCE7E4752}" srcOrd="5" destOrd="0" parTransId="{1635C358-9027-48BD-AF36-7B71597768BD}" sibTransId="{EF18E6AB-3EBD-4EE8-A818-5EADA64581AF}"/>
    <dgm:cxn modelId="{3D27CDF1-C26F-4D1F-8EAD-6CE60BD24523}" srcId="{234F988B-C004-4DB4-BB31-29DA2CA5A819}" destId="{9ACC020B-9BB5-4037-BBCC-320AE3ECBB5B}" srcOrd="2" destOrd="0" parTransId="{587A67AE-0887-42B4-B3B8-C7FC9926AD53}" sibTransId="{4AE571FF-D97B-4CFA-BB68-091E43898635}"/>
    <dgm:cxn modelId="{E91B491A-C2A8-4164-8969-B6891B0BA658}" type="presOf" srcId="{234F988B-C004-4DB4-BB31-29DA2CA5A819}" destId="{CC14ADA4-B847-4670-8A1E-F84B14451800}" srcOrd="0" destOrd="0" presId="urn:microsoft.com/office/officeart/2005/8/layout/vList2"/>
    <dgm:cxn modelId="{A6BBF0DE-08C4-413C-8578-22E94758AD08}" type="presOf" srcId="{26E32604-C335-4B24-A521-BB707DDA96E9}" destId="{ED9F1AE3-4C24-4043-B264-638617973460}" srcOrd="0" destOrd="0" presId="urn:microsoft.com/office/officeart/2005/8/layout/vList2"/>
    <dgm:cxn modelId="{B220D396-0CBF-4550-86E6-1614B2C0C659}" srcId="{234F988B-C004-4DB4-BB31-29DA2CA5A819}" destId="{A56E925B-BBC0-4A1B-B0A8-895512FBBA22}" srcOrd="0" destOrd="0" parTransId="{11A7B27F-1D29-4D59-A537-7DC63E533C9D}" sibTransId="{F290E820-804F-4F72-924A-A695F8EEDA70}"/>
    <dgm:cxn modelId="{437AE7E8-277A-4CEC-86E3-217BAA701AC8}" type="presOf" srcId="{A56E925B-BBC0-4A1B-B0A8-895512FBBA22}" destId="{F7CBCF6E-FE8B-4A6D-A9A5-AE897EA4A880}" srcOrd="0" destOrd="0" presId="urn:microsoft.com/office/officeart/2005/8/layout/vList2"/>
    <dgm:cxn modelId="{FB95A762-A40B-457C-9384-439E1C1AADB3}" srcId="{234F988B-C004-4DB4-BB31-29DA2CA5A819}" destId="{87A4E47A-C745-416D-A961-2425AB856E16}" srcOrd="1" destOrd="0" parTransId="{24407F4B-E840-4604-90E9-5626FBD6F1C0}" sibTransId="{C078465E-7306-45EE-A7AF-35A1DE5B2BE1}"/>
    <dgm:cxn modelId="{DF377746-DBB3-4032-A18E-445E510B5CEF}" srcId="{234F988B-C004-4DB4-BB31-29DA2CA5A819}" destId="{26E32604-C335-4B24-A521-BB707DDA96E9}" srcOrd="3" destOrd="0" parTransId="{088B1FB3-F262-4BD5-BEA8-2120B0EF9C83}" sibTransId="{538AEE21-0914-4955-9FAE-6E1D84EE86B8}"/>
    <dgm:cxn modelId="{E88B5CB6-F329-4A4E-8458-083F69578A5B}" type="presOf" srcId="{9ACC020B-9BB5-4037-BBCC-320AE3ECBB5B}" destId="{4E74E4DC-F56F-45F6-A549-D1CF377EABAE}" srcOrd="0" destOrd="0" presId="urn:microsoft.com/office/officeart/2005/8/layout/vList2"/>
    <dgm:cxn modelId="{6916DCC0-070C-4560-B50D-1937C00306D9}" type="presOf" srcId="{74A2365C-921B-4B2B-A709-262AD97B75A3}" destId="{5EFE0CFC-2FFF-4C0A-A3FB-06E3306C63EA}" srcOrd="0" destOrd="0" presId="urn:microsoft.com/office/officeart/2005/8/layout/vList2"/>
    <dgm:cxn modelId="{E4D5BB59-488E-408B-839B-5A4B32591CCE}" type="presOf" srcId="{CE433884-407E-4308-B98A-61BBCE7E4752}" destId="{E60D0BDB-1471-48BA-B354-10863B8ECB98}" srcOrd="0" destOrd="0" presId="urn:microsoft.com/office/officeart/2005/8/layout/vList2"/>
    <dgm:cxn modelId="{E16D3A35-3625-43E9-A36E-5803843E1F53}" srcId="{234F988B-C004-4DB4-BB31-29DA2CA5A819}" destId="{9A4F331E-CE2F-4A88-8D30-3EE54E4CBD5C}" srcOrd="7" destOrd="0" parTransId="{04A8CDE5-4BFA-4357-A42C-3377E57F131D}" sibTransId="{1FF7F71C-52C7-4FE8-A3C4-C90D8BF74A4F}"/>
    <dgm:cxn modelId="{07DA6268-79F5-4F93-B737-C81901DA2E99}" srcId="{234F988B-C004-4DB4-BB31-29DA2CA5A819}" destId="{74A2365C-921B-4B2B-A709-262AD97B75A3}" srcOrd="4" destOrd="0" parTransId="{BACD09D5-6813-4C0E-9E64-F0F61845C1D6}" sibTransId="{8B616F25-3507-4AF7-892E-605DC6EDF83B}"/>
    <dgm:cxn modelId="{2F4C4BE1-BF40-4EF2-825C-D26FE8BCFA6F}" type="presParOf" srcId="{CC14ADA4-B847-4670-8A1E-F84B14451800}" destId="{F7CBCF6E-FE8B-4A6D-A9A5-AE897EA4A880}" srcOrd="0" destOrd="0" presId="urn:microsoft.com/office/officeart/2005/8/layout/vList2"/>
    <dgm:cxn modelId="{E0746F50-6708-4633-AAF0-98C3D4B3B670}" type="presParOf" srcId="{CC14ADA4-B847-4670-8A1E-F84B14451800}" destId="{E7EA8F1E-D356-4386-8A37-BA8C66BA101C}" srcOrd="1" destOrd="0" presId="urn:microsoft.com/office/officeart/2005/8/layout/vList2"/>
    <dgm:cxn modelId="{DA5A1878-59E3-4607-A564-D75A128415D9}" type="presParOf" srcId="{CC14ADA4-B847-4670-8A1E-F84B14451800}" destId="{DBD6C7B0-9636-4C15-BECE-65A4BC9D9A1D}" srcOrd="2" destOrd="0" presId="urn:microsoft.com/office/officeart/2005/8/layout/vList2"/>
    <dgm:cxn modelId="{90B5B415-9AB1-426D-B679-56BBC9AE7516}" type="presParOf" srcId="{CC14ADA4-B847-4670-8A1E-F84B14451800}" destId="{88A121E5-3265-4B80-A021-E663276C825D}" srcOrd="3" destOrd="0" presId="urn:microsoft.com/office/officeart/2005/8/layout/vList2"/>
    <dgm:cxn modelId="{DCC66DB4-E1A1-4AA7-A147-197A55A81C7F}" type="presParOf" srcId="{CC14ADA4-B847-4670-8A1E-F84B14451800}" destId="{4E74E4DC-F56F-45F6-A549-D1CF377EABAE}" srcOrd="4" destOrd="0" presId="urn:microsoft.com/office/officeart/2005/8/layout/vList2"/>
    <dgm:cxn modelId="{B94857FB-DD54-48BA-A934-B233AE7EA5D3}" type="presParOf" srcId="{CC14ADA4-B847-4670-8A1E-F84B14451800}" destId="{29B6DBA3-EB7F-43B2-9101-823550C7B930}" srcOrd="5" destOrd="0" presId="urn:microsoft.com/office/officeart/2005/8/layout/vList2"/>
    <dgm:cxn modelId="{27B6391D-FEF3-498B-BB24-D617B1832008}" type="presParOf" srcId="{CC14ADA4-B847-4670-8A1E-F84B14451800}" destId="{ED9F1AE3-4C24-4043-B264-638617973460}" srcOrd="6" destOrd="0" presId="urn:microsoft.com/office/officeart/2005/8/layout/vList2"/>
    <dgm:cxn modelId="{20A9DCC5-1618-47FA-A2D6-800D0554FBF5}" type="presParOf" srcId="{CC14ADA4-B847-4670-8A1E-F84B14451800}" destId="{25689C61-AAE7-40CC-A609-20E8251AEBEA}" srcOrd="7" destOrd="0" presId="urn:microsoft.com/office/officeart/2005/8/layout/vList2"/>
    <dgm:cxn modelId="{E564F40B-9308-4FC5-B6FE-A9189F7578D3}" type="presParOf" srcId="{CC14ADA4-B847-4670-8A1E-F84B14451800}" destId="{5EFE0CFC-2FFF-4C0A-A3FB-06E3306C63EA}" srcOrd="8" destOrd="0" presId="urn:microsoft.com/office/officeart/2005/8/layout/vList2"/>
    <dgm:cxn modelId="{C3FB9D87-2DF1-4801-8E0D-7FF1D2339D06}" type="presParOf" srcId="{CC14ADA4-B847-4670-8A1E-F84B14451800}" destId="{75258E44-989B-493E-BD85-2AD335EF7F74}" srcOrd="9" destOrd="0" presId="urn:microsoft.com/office/officeart/2005/8/layout/vList2"/>
    <dgm:cxn modelId="{295B5189-C1CF-4C23-AA56-40CFD0F2E7CD}" type="presParOf" srcId="{CC14ADA4-B847-4670-8A1E-F84B14451800}" destId="{E60D0BDB-1471-48BA-B354-10863B8ECB98}" srcOrd="10" destOrd="0" presId="urn:microsoft.com/office/officeart/2005/8/layout/vList2"/>
    <dgm:cxn modelId="{B84B3258-34F2-45DB-AE89-A86FACEEC3D7}" type="presParOf" srcId="{CC14ADA4-B847-4670-8A1E-F84B14451800}" destId="{0886E739-532E-43BD-9FC5-25F29AB319E0}" srcOrd="11" destOrd="0" presId="urn:microsoft.com/office/officeart/2005/8/layout/vList2"/>
    <dgm:cxn modelId="{F9ACD479-FA49-4D73-8F1C-4DFA77E9F722}" type="presParOf" srcId="{CC14ADA4-B847-4670-8A1E-F84B14451800}" destId="{32904571-6B37-40F0-9F77-C78B078AE5E1}" srcOrd="12" destOrd="0" presId="urn:microsoft.com/office/officeart/2005/8/layout/vList2"/>
    <dgm:cxn modelId="{986DFA46-9715-4E82-9B55-B7C095C6D2DD}" type="presParOf" srcId="{CC14ADA4-B847-4670-8A1E-F84B14451800}" destId="{11ABA34B-8B03-4654-8D02-E27A285735F1}" srcOrd="13" destOrd="0" presId="urn:microsoft.com/office/officeart/2005/8/layout/vList2"/>
    <dgm:cxn modelId="{5DB8FE87-A14E-4B1B-8663-13D114A6C8DC}" type="presParOf" srcId="{CC14ADA4-B847-4670-8A1E-F84B14451800}" destId="{8E13887E-7ED5-49DA-ABB6-1BDF95A2A937}" srcOrd="1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7BB88F-10FD-4E3D-ADCB-A1B34FE2CA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172072EF-CCAE-4C93-B56F-9AD2AF793DF1}">
      <dgm:prSet custT="1"/>
      <dgm:spPr>
        <a:solidFill>
          <a:schemeClr val="bg2">
            <a:lumMod val="20000"/>
            <a:lumOff val="80000"/>
          </a:schemeClr>
        </a:solidFill>
      </dgm:spPr>
      <dgm:t>
        <a:bodyPr/>
        <a:lstStyle/>
        <a:p>
          <a:pPr rtl="0"/>
          <a:r>
            <a:rPr lang="uk-UA" sz="4400" b="1" noProof="0" dirty="0" smtClean="0">
              <a:solidFill>
                <a:schemeClr val="tx1"/>
              </a:solidFill>
            </a:rPr>
            <a:t>1.</a:t>
          </a:r>
          <a:r>
            <a:rPr lang="uk-UA" sz="4400" noProof="0" dirty="0" smtClean="0">
              <a:solidFill>
                <a:schemeClr val="accent6"/>
              </a:solidFill>
            </a:rPr>
            <a:t>  розробка позиції;</a:t>
          </a:r>
          <a:endParaRPr lang="uk-UA" sz="4400" noProof="0" dirty="0">
            <a:solidFill>
              <a:schemeClr val="accent6"/>
            </a:solidFill>
          </a:endParaRPr>
        </a:p>
      </dgm:t>
    </dgm:pt>
    <dgm:pt modelId="{06660C73-DE0C-42D4-9C71-064AB3A98814}" type="parTrans" cxnId="{8B911A61-031C-4B65-9A74-38207196846C}">
      <dgm:prSet/>
      <dgm:spPr/>
      <dgm:t>
        <a:bodyPr/>
        <a:lstStyle/>
        <a:p>
          <a:endParaRPr lang="uk-UA" sz="4400"/>
        </a:p>
      </dgm:t>
    </dgm:pt>
    <dgm:pt modelId="{CB1720AF-20D8-4C24-AAC4-EED0EB090CD7}" type="sibTrans" cxnId="{8B911A61-031C-4B65-9A74-38207196846C}">
      <dgm:prSet/>
      <dgm:spPr/>
      <dgm:t>
        <a:bodyPr/>
        <a:lstStyle/>
        <a:p>
          <a:endParaRPr lang="uk-UA" sz="4400"/>
        </a:p>
      </dgm:t>
    </dgm:pt>
    <dgm:pt modelId="{09AE19FC-D1C7-4EBE-95F8-D5C8A05B7C5B}">
      <dgm:prSet custT="1"/>
      <dgm:spPr>
        <a:solidFill>
          <a:schemeClr val="bg2">
            <a:lumMod val="20000"/>
            <a:lumOff val="80000"/>
          </a:schemeClr>
        </a:solidFill>
      </dgm:spPr>
      <dgm:t>
        <a:bodyPr/>
        <a:lstStyle/>
        <a:p>
          <a:pPr rtl="0"/>
          <a:r>
            <a:rPr lang="uk-UA" sz="4400" b="1" noProof="0" smtClean="0">
              <a:solidFill>
                <a:schemeClr val="tx1"/>
              </a:solidFill>
            </a:rPr>
            <a:t>2.</a:t>
          </a:r>
          <a:r>
            <a:rPr lang="uk-UA" sz="4400" noProof="0" smtClean="0">
              <a:solidFill>
                <a:schemeClr val="tx1"/>
              </a:solidFill>
            </a:rPr>
            <a:t> </a:t>
          </a:r>
          <a:r>
            <a:rPr lang="uk-UA" sz="4400" noProof="0" smtClean="0">
              <a:solidFill>
                <a:schemeClr val="accent6"/>
              </a:solidFill>
            </a:rPr>
            <a:t> її розповсюдження серед усіх зацікавлених сторін;</a:t>
          </a:r>
          <a:endParaRPr lang="uk-UA" sz="4400" noProof="0">
            <a:solidFill>
              <a:schemeClr val="accent6"/>
            </a:solidFill>
          </a:endParaRPr>
        </a:p>
      </dgm:t>
    </dgm:pt>
    <dgm:pt modelId="{2865D4FB-5179-4C3C-8FE3-AD639B40C297}" type="parTrans" cxnId="{00D34C9F-2B4A-4325-B68F-68961D18BD8A}">
      <dgm:prSet/>
      <dgm:spPr/>
      <dgm:t>
        <a:bodyPr/>
        <a:lstStyle/>
        <a:p>
          <a:endParaRPr lang="uk-UA" sz="4400"/>
        </a:p>
      </dgm:t>
    </dgm:pt>
    <dgm:pt modelId="{945BA365-0B97-408B-8D06-5477CA0956F8}" type="sibTrans" cxnId="{00D34C9F-2B4A-4325-B68F-68961D18BD8A}">
      <dgm:prSet/>
      <dgm:spPr/>
      <dgm:t>
        <a:bodyPr/>
        <a:lstStyle/>
        <a:p>
          <a:endParaRPr lang="uk-UA" sz="4400"/>
        </a:p>
      </dgm:t>
    </dgm:pt>
    <dgm:pt modelId="{683DE32D-A3D0-4A9A-9810-09E99646057E}">
      <dgm:prSet custT="1"/>
      <dgm:spPr>
        <a:solidFill>
          <a:schemeClr val="bg2">
            <a:lumMod val="20000"/>
            <a:lumOff val="80000"/>
          </a:schemeClr>
        </a:solidFill>
      </dgm:spPr>
      <dgm:t>
        <a:bodyPr/>
        <a:lstStyle/>
        <a:p>
          <a:pPr rtl="0"/>
          <a:r>
            <a:rPr lang="uk-UA" sz="4400" b="1" noProof="0" smtClean="0">
              <a:solidFill>
                <a:schemeClr val="tx1"/>
              </a:solidFill>
            </a:rPr>
            <a:t>3.</a:t>
          </a:r>
          <a:r>
            <a:rPr lang="uk-UA" sz="4400" noProof="0" smtClean="0">
              <a:solidFill>
                <a:schemeClr val="tx1"/>
              </a:solidFill>
            </a:rPr>
            <a:t> </a:t>
          </a:r>
          <a:r>
            <a:rPr lang="uk-UA" sz="4400" noProof="0" smtClean="0">
              <a:solidFill>
                <a:schemeClr val="accent6"/>
              </a:solidFill>
            </a:rPr>
            <a:t> мобілізація союзників;</a:t>
          </a:r>
          <a:endParaRPr lang="uk-UA" sz="4400" noProof="0">
            <a:solidFill>
              <a:schemeClr val="accent6"/>
            </a:solidFill>
          </a:endParaRPr>
        </a:p>
      </dgm:t>
    </dgm:pt>
    <dgm:pt modelId="{5572588F-37B8-478E-AF6B-C4B3143808BE}" type="parTrans" cxnId="{380BB761-103E-4264-AD92-75979788D097}">
      <dgm:prSet/>
      <dgm:spPr/>
      <dgm:t>
        <a:bodyPr/>
        <a:lstStyle/>
        <a:p>
          <a:endParaRPr lang="uk-UA" sz="4400"/>
        </a:p>
      </dgm:t>
    </dgm:pt>
    <dgm:pt modelId="{1B697962-3794-4C8E-B910-AE7ADF6720A6}" type="sibTrans" cxnId="{380BB761-103E-4264-AD92-75979788D097}">
      <dgm:prSet/>
      <dgm:spPr/>
      <dgm:t>
        <a:bodyPr/>
        <a:lstStyle/>
        <a:p>
          <a:endParaRPr lang="uk-UA" sz="4400"/>
        </a:p>
      </dgm:t>
    </dgm:pt>
    <dgm:pt modelId="{C5DDA4A9-FA81-4156-9983-BBDB1C611AFC}">
      <dgm:prSet custT="1"/>
      <dgm:spPr>
        <a:solidFill>
          <a:schemeClr val="bg2">
            <a:lumMod val="20000"/>
            <a:lumOff val="80000"/>
          </a:schemeClr>
        </a:solidFill>
      </dgm:spPr>
      <dgm:t>
        <a:bodyPr/>
        <a:lstStyle/>
        <a:p>
          <a:pPr rtl="0"/>
          <a:r>
            <a:rPr lang="uk-UA" sz="4400" b="1" noProof="0" smtClean="0">
              <a:solidFill>
                <a:schemeClr val="tx1"/>
              </a:solidFill>
            </a:rPr>
            <a:t>4.</a:t>
          </a:r>
          <a:r>
            <a:rPr lang="uk-UA" sz="4400" noProof="0" smtClean="0">
              <a:solidFill>
                <a:schemeClr val="accent6"/>
              </a:solidFill>
            </a:rPr>
            <a:t>  акумуляція критичної маси урядової підтримки.</a:t>
          </a:r>
          <a:endParaRPr lang="uk-UA" sz="4400" noProof="0">
            <a:solidFill>
              <a:schemeClr val="accent6"/>
            </a:solidFill>
          </a:endParaRPr>
        </a:p>
      </dgm:t>
    </dgm:pt>
    <dgm:pt modelId="{45F395C2-1273-42A1-8067-D349389A150D}" type="parTrans" cxnId="{8F9EDA25-B40F-447E-883D-156DB05B9789}">
      <dgm:prSet/>
      <dgm:spPr/>
      <dgm:t>
        <a:bodyPr/>
        <a:lstStyle/>
        <a:p>
          <a:endParaRPr lang="uk-UA" sz="4400"/>
        </a:p>
      </dgm:t>
    </dgm:pt>
    <dgm:pt modelId="{4D4F9052-4C68-4220-9221-7C30DB609171}" type="sibTrans" cxnId="{8F9EDA25-B40F-447E-883D-156DB05B9789}">
      <dgm:prSet/>
      <dgm:spPr/>
      <dgm:t>
        <a:bodyPr/>
        <a:lstStyle/>
        <a:p>
          <a:endParaRPr lang="uk-UA" sz="4400"/>
        </a:p>
      </dgm:t>
    </dgm:pt>
    <dgm:pt modelId="{5AE9CC52-9640-4589-ABA7-2BF33B90156C}" type="pres">
      <dgm:prSet presAssocID="{FB7BB88F-10FD-4E3D-ADCB-A1B34FE2CA47}" presName="linear" presStyleCnt="0">
        <dgm:presLayoutVars>
          <dgm:animLvl val="lvl"/>
          <dgm:resizeHandles val="exact"/>
        </dgm:presLayoutVars>
      </dgm:prSet>
      <dgm:spPr/>
      <dgm:t>
        <a:bodyPr/>
        <a:lstStyle/>
        <a:p>
          <a:endParaRPr lang="uk-UA"/>
        </a:p>
      </dgm:t>
    </dgm:pt>
    <dgm:pt modelId="{48D828F5-74F5-4625-B16B-3F257E3E661A}" type="pres">
      <dgm:prSet presAssocID="{172072EF-CCAE-4C93-B56F-9AD2AF793DF1}" presName="parentText" presStyleLbl="node1" presStyleIdx="0" presStyleCnt="4">
        <dgm:presLayoutVars>
          <dgm:chMax val="0"/>
          <dgm:bulletEnabled val="1"/>
        </dgm:presLayoutVars>
      </dgm:prSet>
      <dgm:spPr/>
      <dgm:t>
        <a:bodyPr/>
        <a:lstStyle/>
        <a:p>
          <a:endParaRPr lang="uk-UA"/>
        </a:p>
      </dgm:t>
    </dgm:pt>
    <dgm:pt modelId="{1016704A-2C04-4092-B682-1EBF1869BD8E}" type="pres">
      <dgm:prSet presAssocID="{CB1720AF-20D8-4C24-AAC4-EED0EB090CD7}" presName="spacer" presStyleCnt="0"/>
      <dgm:spPr/>
    </dgm:pt>
    <dgm:pt modelId="{C719DAB1-5612-47FA-8300-8688625D2C37}" type="pres">
      <dgm:prSet presAssocID="{09AE19FC-D1C7-4EBE-95F8-D5C8A05B7C5B}" presName="parentText" presStyleLbl="node1" presStyleIdx="1" presStyleCnt="4">
        <dgm:presLayoutVars>
          <dgm:chMax val="0"/>
          <dgm:bulletEnabled val="1"/>
        </dgm:presLayoutVars>
      </dgm:prSet>
      <dgm:spPr/>
      <dgm:t>
        <a:bodyPr/>
        <a:lstStyle/>
        <a:p>
          <a:endParaRPr lang="uk-UA"/>
        </a:p>
      </dgm:t>
    </dgm:pt>
    <dgm:pt modelId="{67DE4546-F807-4F2D-B6AD-305A5DDF84C4}" type="pres">
      <dgm:prSet presAssocID="{945BA365-0B97-408B-8D06-5477CA0956F8}" presName="spacer" presStyleCnt="0"/>
      <dgm:spPr/>
    </dgm:pt>
    <dgm:pt modelId="{70F29B74-58E4-4964-ABB6-7E665EC4409C}" type="pres">
      <dgm:prSet presAssocID="{683DE32D-A3D0-4A9A-9810-09E99646057E}" presName="parentText" presStyleLbl="node1" presStyleIdx="2" presStyleCnt="4">
        <dgm:presLayoutVars>
          <dgm:chMax val="0"/>
          <dgm:bulletEnabled val="1"/>
        </dgm:presLayoutVars>
      </dgm:prSet>
      <dgm:spPr/>
      <dgm:t>
        <a:bodyPr/>
        <a:lstStyle/>
        <a:p>
          <a:endParaRPr lang="uk-UA"/>
        </a:p>
      </dgm:t>
    </dgm:pt>
    <dgm:pt modelId="{22F84742-10E1-401F-802C-39F5B0478041}" type="pres">
      <dgm:prSet presAssocID="{1B697962-3794-4C8E-B910-AE7ADF6720A6}" presName="spacer" presStyleCnt="0"/>
      <dgm:spPr/>
    </dgm:pt>
    <dgm:pt modelId="{87FAFD22-B0C8-4302-B086-9CF291201E98}" type="pres">
      <dgm:prSet presAssocID="{C5DDA4A9-FA81-4156-9983-BBDB1C611AFC}" presName="parentText" presStyleLbl="node1" presStyleIdx="3" presStyleCnt="4">
        <dgm:presLayoutVars>
          <dgm:chMax val="0"/>
          <dgm:bulletEnabled val="1"/>
        </dgm:presLayoutVars>
      </dgm:prSet>
      <dgm:spPr/>
      <dgm:t>
        <a:bodyPr/>
        <a:lstStyle/>
        <a:p>
          <a:endParaRPr lang="uk-UA"/>
        </a:p>
      </dgm:t>
    </dgm:pt>
  </dgm:ptLst>
  <dgm:cxnLst>
    <dgm:cxn modelId="{00D34C9F-2B4A-4325-B68F-68961D18BD8A}" srcId="{FB7BB88F-10FD-4E3D-ADCB-A1B34FE2CA47}" destId="{09AE19FC-D1C7-4EBE-95F8-D5C8A05B7C5B}" srcOrd="1" destOrd="0" parTransId="{2865D4FB-5179-4C3C-8FE3-AD639B40C297}" sibTransId="{945BA365-0B97-408B-8D06-5477CA0956F8}"/>
    <dgm:cxn modelId="{76B529E6-5D33-4603-B453-D37684E5C29F}" type="presOf" srcId="{09AE19FC-D1C7-4EBE-95F8-D5C8A05B7C5B}" destId="{C719DAB1-5612-47FA-8300-8688625D2C37}" srcOrd="0" destOrd="0" presId="urn:microsoft.com/office/officeart/2005/8/layout/vList2"/>
    <dgm:cxn modelId="{8758EA52-FEA1-40B9-8C61-D1D6012FCABD}" type="presOf" srcId="{172072EF-CCAE-4C93-B56F-9AD2AF793DF1}" destId="{48D828F5-74F5-4625-B16B-3F257E3E661A}" srcOrd="0" destOrd="0" presId="urn:microsoft.com/office/officeart/2005/8/layout/vList2"/>
    <dgm:cxn modelId="{8F9EDA25-B40F-447E-883D-156DB05B9789}" srcId="{FB7BB88F-10FD-4E3D-ADCB-A1B34FE2CA47}" destId="{C5DDA4A9-FA81-4156-9983-BBDB1C611AFC}" srcOrd="3" destOrd="0" parTransId="{45F395C2-1273-42A1-8067-D349389A150D}" sibTransId="{4D4F9052-4C68-4220-9221-7C30DB609171}"/>
    <dgm:cxn modelId="{2BEB105A-0BCC-40D3-8CF9-028E5B4635CF}" type="presOf" srcId="{C5DDA4A9-FA81-4156-9983-BBDB1C611AFC}" destId="{87FAFD22-B0C8-4302-B086-9CF291201E98}" srcOrd="0" destOrd="0" presId="urn:microsoft.com/office/officeart/2005/8/layout/vList2"/>
    <dgm:cxn modelId="{8B911A61-031C-4B65-9A74-38207196846C}" srcId="{FB7BB88F-10FD-4E3D-ADCB-A1B34FE2CA47}" destId="{172072EF-CCAE-4C93-B56F-9AD2AF793DF1}" srcOrd="0" destOrd="0" parTransId="{06660C73-DE0C-42D4-9C71-064AB3A98814}" sibTransId="{CB1720AF-20D8-4C24-AAC4-EED0EB090CD7}"/>
    <dgm:cxn modelId="{380BB761-103E-4264-AD92-75979788D097}" srcId="{FB7BB88F-10FD-4E3D-ADCB-A1B34FE2CA47}" destId="{683DE32D-A3D0-4A9A-9810-09E99646057E}" srcOrd="2" destOrd="0" parTransId="{5572588F-37B8-478E-AF6B-C4B3143808BE}" sibTransId="{1B697962-3794-4C8E-B910-AE7ADF6720A6}"/>
    <dgm:cxn modelId="{AF5F7291-8379-4098-9EC0-3F5073082AE3}" type="presOf" srcId="{FB7BB88F-10FD-4E3D-ADCB-A1B34FE2CA47}" destId="{5AE9CC52-9640-4589-ABA7-2BF33B90156C}" srcOrd="0" destOrd="0" presId="urn:microsoft.com/office/officeart/2005/8/layout/vList2"/>
    <dgm:cxn modelId="{45B5C2FF-EDD6-42FF-96D2-194EDEEC81EE}" type="presOf" srcId="{683DE32D-A3D0-4A9A-9810-09E99646057E}" destId="{70F29B74-58E4-4964-ABB6-7E665EC4409C}" srcOrd="0" destOrd="0" presId="urn:microsoft.com/office/officeart/2005/8/layout/vList2"/>
    <dgm:cxn modelId="{3F7637B0-59DB-4B8E-990B-4E9D77C35E4B}" type="presParOf" srcId="{5AE9CC52-9640-4589-ABA7-2BF33B90156C}" destId="{48D828F5-74F5-4625-B16B-3F257E3E661A}" srcOrd="0" destOrd="0" presId="urn:microsoft.com/office/officeart/2005/8/layout/vList2"/>
    <dgm:cxn modelId="{579FD10C-C66F-4BE2-A60A-DEB335CD6BF1}" type="presParOf" srcId="{5AE9CC52-9640-4589-ABA7-2BF33B90156C}" destId="{1016704A-2C04-4092-B682-1EBF1869BD8E}" srcOrd="1" destOrd="0" presId="urn:microsoft.com/office/officeart/2005/8/layout/vList2"/>
    <dgm:cxn modelId="{A8C5A391-226D-4A82-B1A9-ECEE29140D63}" type="presParOf" srcId="{5AE9CC52-9640-4589-ABA7-2BF33B90156C}" destId="{C719DAB1-5612-47FA-8300-8688625D2C37}" srcOrd="2" destOrd="0" presId="urn:microsoft.com/office/officeart/2005/8/layout/vList2"/>
    <dgm:cxn modelId="{97CABB59-48F0-4B2D-917B-BAB44A007A37}" type="presParOf" srcId="{5AE9CC52-9640-4589-ABA7-2BF33B90156C}" destId="{67DE4546-F807-4F2D-B6AD-305A5DDF84C4}" srcOrd="3" destOrd="0" presId="urn:microsoft.com/office/officeart/2005/8/layout/vList2"/>
    <dgm:cxn modelId="{1D7CD7C1-23E2-4B94-A74C-D8CAF1C7BDEC}" type="presParOf" srcId="{5AE9CC52-9640-4589-ABA7-2BF33B90156C}" destId="{70F29B74-58E4-4964-ABB6-7E665EC4409C}" srcOrd="4" destOrd="0" presId="urn:microsoft.com/office/officeart/2005/8/layout/vList2"/>
    <dgm:cxn modelId="{70ED2EA8-364F-443C-A42B-7D544DD9DA94}" type="presParOf" srcId="{5AE9CC52-9640-4589-ABA7-2BF33B90156C}" destId="{22F84742-10E1-401F-802C-39F5B0478041}" srcOrd="5" destOrd="0" presId="urn:microsoft.com/office/officeart/2005/8/layout/vList2"/>
    <dgm:cxn modelId="{8DC9B9AE-69B1-406A-984E-F1D4FBC9EF1B}" type="presParOf" srcId="{5AE9CC52-9640-4589-ABA7-2BF33B90156C}" destId="{87FAFD22-B0C8-4302-B086-9CF291201E9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293F7F-E2FA-4167-A2F5-020EEBEA52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879E7757-4A61-449E-89DD-86AB790B520D}">
      <dgm:prSet custT="1"/>
      <dgm:spPr>
        <a:solidFill>
          <a:schemeClr val="bg2">
            <a:lumMod val="20000"/>
            <a:lumOff val="80000"/>
          </a:schemeClr>
        </a:solidFill>
      </dgm:spPr>
      <dgm:t>
        <a:bodyPr/>
        <a:lstStyle/>
        <a:p>
          <a:pPr rtl="0">
            <a:lnSpc>
              <a:spcPct val="100000"/>
            </a:lnSpc>
            <a:spcBef>
              <a:spcPts val="0"/>
            </a:spcBef>
            <a:spcAft>
              <a:spcPts val="0"/>
            </a:spcAft>
          </a:pPr>
          <a:r>
            <a:rPr lang="uk-UA" sz="3200" b="1" noProof="0" dirty="0" smtClean="0">
              <a:solidFill>
                <a:schemeClr val="tx1"/>
              </a:solidFill>
            </a:rPr>
            <a:t>1. </a:t>
          </a:r>
          <a:r>
            <a:rPr lang="uk-UA" sz="3200" b="1" noProof="0" dirty="0" smtClean="0">
              <a:solidFill>
                <a:schemeClr val="accent6"/>
              </a:solidFill>
            </a:rPr>
            <a:t> чітка та послідовна позиція з цього питання;</a:t>
          </a:r>
          <a:endParaRPr lang="uk-UA" sz="3200" b="1" noProof="0" dirty="0">
            <a:solidFill>
              <a:schemeClr val="accent6"/>
            </a:solidFill>
          </a:endParaRPr>
        </a:p>
      </dgm:t>
    </dgm:pt>
    <dgm:pt modelId="{F2EC7EC3-46A7-499F-8442-B88AB4FC3A69}" type="parTrans" cxnId="{3CC510FD-0046-47DA-81F8-897AF360DB64}">
      <dgm:prSet/>
      <dgm:spPr/>
      <dgm:t>
        <a:bodyPr/>
        <a:lstStyle/>
        <a:p>
          <a:pPr>
            <a:spcBef>
              <a:spcPts val="0"/>
            </a:spcBef>
            <a:spcAft>
              <a:spcPts val="0"/>
            </a:spcAft>
          </a:pPr>
          <a:endParaRPr lang="uk-UA" sz="3200" b="1"/>
        </a:p>
      </dgm:t>
    </dgm:pt>
    <dgm:pt modelId="{DA90A5FC-4ACA-4CF1-8769-50BBC0D20460}" type="sibTrans" cxnId="{3CC510FD-0046-47DA-81F8-897AF360DB64}">
      <dgm:prSet/>
      <dgm:spPr/>
      <dgm:t>
        <a:bodyPr/>
        <a:lstStyle/>
        <a:p>
          <a:pPr>
            <a:spcBef>
              <a:spcPts val="0"/>
            </a:spcBef>
            <a:spcAft>
              <a:spcPts val="0"/>
            </a:spcAft>
          </a:pPr>
          <a:endParaRPr lang="uk-UA" sz="3200" b="1"/>
        </a:p>
      </dgm:t>
    </dgm:pt>
    <dgm:pt modelId="{DE10091A-FB0C-4BBF-9D93-76FC7E638E73}">
      <dgm:prSet custT="1"/>
      <dgm:spPr>
        <a:solidFill>
          <a:schemeClr val="bg2">
            <a:lumMod val="20000"/>
            <a:lumOff val="80000"/>
          </a:schemeClr>
        </a:solidFill>
      </dgm:spPr>
      <dgm:t>
        <a:bodyPr/>
        <a:lstStyle/>
        <a:p>
          <a:pPr rtl="0">
            <a:lnSpc>
              <a:spcPct val="100000"/>
            </a:lnSpc>
            <a:spcBef>
              <a:spcPts val="0"/>
            </a:spcBef>
            <a:spcAft>
              <a:spcPts val="0"/>
            </a:spcAft>
          </a:pPr>
          <a:r>
            <a:rPr lang="uk-UA" sz="3200" b="1" noProof="0" smtClean="0">
              <a:solidFill>
                <a:schemeClr val="tx1"/>
              </a:solidFill>
            </a:rPr>
            <a:t>2. </a:t>
          </a:r>
          <a:r>
            <a:rPr lang="uk-UA" sz="3200" b="1" noProof="0" smtClean="0">
              <a:solidFill>
                <a:schemeClr val="accent6"/>
              </a:solidFill>
            </a:rPr>
            <a:t> залучення усіх 3-х секторів суспільства – уряду, бізнесу та громадських організацій;</a:t>
          </a:r>
          <a:endParaRPr lang="uk-UA" sz="3200" b="1" noProof="0">
            <a:solidFill>
              <a:schemeClr val="accent6"/>
            </a:solidFill>
          </a:endParaRPr>
        </a:p>
      </dgm:t>
    </dgm:pt>
    <dgm:pt modelId="{881E1B9E-2DCB-4543-BB8B-AB29E785DD44}" type="parTrans" cxnId="{64EE0C06-CD42-4164-88DE-251C9D81F557}">
      <dgm:prSet/>
      <dgm:spPr/>
      <dgm:t>
        <a:bodyPr/>
        <a:lstStyle/>
        <a:p>
          <a:pPr>
            <a:spcBef>
              <a:spcPts val="0"/>
            </a:spcBef>
            <a:spcAft>
              <a:spcPts val="0"/>
            </a:spcAft>
          </a:pPr>
          <a:endParaRPr lang="uk-UA" sz="3200" b="1"/>
        </a:p>
      </dgm:t>
    </dgm:pt>
    <dgm:pt modelId="{61783D26-46DC-40BC-85CA-414CFDCDD019}" type="sibTrans" cxnId="{64EE0C06-CD42-4164-88DE-251C9D81F557}">
      <dgm:prSet/>
      <dgm:spPr/>
      <dgm:t>
        <a:bodyPr/>
        <a:lstStyle/>
        <a:p>
          <a:pPr>
            <a:spcBef>
              <a:spcPts val="0"/>
            </a:spcBef>
            <a:spcAft>
              <a:spcPts val="0"/>
            </a:spcAft>
          </a:pPr>
          <a:endParaRPr lang="uk-UA" sz="3200" b="1"/>
        </a:p>
      </dgm:t>
    </dgm:pt>
    <dgm:pt modelId="{FBDFE001-E284-49B2-95BF-DE689B929E75}">
      <dgm:prSet custT="1"/>
      <dgm:spPr>
        <a:solidFill>
          <a:schemeClr val="bg2">
            <a:lumMod val="20000"/>
            <a:lumOff val="80000"/>
          </a:schemeClr>
        </a:solidFill>
      </dgm:spPr>
      <dgm:t>
        <a:bodyPr/>
        <a:lstStyle/>
        <a:p>
          <a:pPr rtl="0">
            <a:lnSpc>
              <a:spcPct val="100000"/>
            </a:lnSpc>
            <a:spcBef>
              <a:spcPts val="0"/>
            </a:spcBef>
            <a:spcAft>
              <a:spcPts val="0"/>
            </a:spcAft>
          </a:pPr>
          <a:r>
            <a:rPr lang="uk-UA" sz="3200" b="1" noProof="0" dirty="0" smtClean="0">
              <a:solidFill>
                <a:schemeClr val="tx1"/>
              </a:solidFill>
            </a:rPr>
            <a:t>3.</a:t>
          </a:r>
          <a:r>
            <a:rPr lang="uk-UA" sz="3200" b="1" noProof="0" dirty="0" smtClean="0">
              <a:solidFill>
                <a:schemeClr val="accent6"/>
              </a:solidFill>
            </a:rPr>
            <a:t> розгорнута програма взаємодії з урядом: залучення як виконавчої гілки влади, так і законодавчої – причому як фракцій більшості, так і опозиційних;</a:t>
          </a:r>
          <a:endParaRPr lang="uk-UA" sz="3200" b="1" noProof="0" dirty="0">
            <a:solidFill>
              <a:schemeClr val="accent6"/>
            </a:solidFill>
          </a:endParaRPr>
        </a:p>
      </dgm:t>
    </dgm:pt>
    <dgm:pt modelId="{E0D2EEE7-A286-41CF-BFE3-DFEEAA1E3DCE}" type="parTrans" cxnId="{9726E19D-4436-4295-8D22-0D79C7ECF32D}">
      <dgm:prSet/>
      <dgm:spPr/>
      <dgm:t>
        <a:bodyPr/>
        <a:lstStyle/>
        <a:p>
          <a:pPr>
            <a:spcBef>
              <a:spcPts val="0"/>
            </a:spcBef>
            <a:spcAft>
              <a:spcPts val="0"/>
            </a:spcAft>
          </a:pPr>
          <a:endParaRPr lang="uk-UA" sz="3200" b="1"/>
        </a:p>
      </dgm:t>
    </dgm:pt>
    <dgm:pt modelId="{444B6F38-104F-4321-8492-B97C4407772B}" type="sibTrans" cxnId="{9726E19D-4436-4295-8D22-0D79C7ECF32D}">
      <dgm:prSet/>
      <dgm:spPr/>
      <dgm:t>
        <a:bodyPr/>
        <a:lstStyle/>
        <a:p>
          <a:pPr>
            <a:spcBef>
              <a:spcPts val="0"/>
            </a:spcBef>
            <a:spcAft>
              <a:spcPts val="0"/>
            </a:spcAft>
          </a:pPr>
          <a:endParaRPr lang="uk-UA" sz="3200" b="1"/>
        </a:p>
      </dgm:t>
    </dgm:pt>
    <dgm:pt modelId="{43513F39-966B-4F22-8B53-68589CEFA477}">
      <dgm:prSet custT="1"/>
      <dgm:spPr>
        <a:solidFill>
          <a:schemeClr val="bg2">
            <a:lumMod val="20000"/>
            <a:lumOff val="80000"/>
          </a:schemeClr>
        </a:solidFill>
      </dgm:spPr>
      <dgm:t>
        <a:bodyPr/>
        <a:lstStyle/>
        <a:p>
          <a:pPr rtl="0">
            <a:lnSpc>
              <a:spcPct val="100000"/>
            </a:lnSpc>
            <a:spcBef>
              <a:spcPts val="0"/>
            </a:spcBef>
            <a:spcAft>
              <a:spcPts val="0"/>
            </a:spcAft>
          </a:pPr>
          <a:r>
            <a:rPr lang="uk-UA" sz="3200" b="1" noProof="0" dirty="0" smtClean="0">
              <a:solidFill>
                <a:schemeClr val="tx1"/>
              </a:solidFill>
            </a:rPr>
            <a:t>4.</a:t>
          </a:r>
          <a:r>
            <a:rPr lang="uk-UA" sz="3200" b="1" noProof="0" dirty="0" smtClean="0">
              <a:solidFill>
                <a:schemeClr val="accent6"/>
              </a:solidFill>
            </a:rPr>
            <a:t> створення максимального рівню публічності щодо питання, яке ми лобіювали – за допомогою </a:t>
          </a:r>
          <a:r>
            <a:rPr lang="uk-UA" sz="3200" b="1" noProof="0" dirty="0" err="1" smtClean="0">
              <a:solidFill>
                <a:schemeClr val="accent6"/>
              </a:solidFill>
            </a:rPr>
            <a:t>стейкхолдерів</a:t>
          </a:r>
          <a:r>
            <a:rPr lang="uk-UA" sz="3200" b="1" noProof="0" dirty="0" smtClean="0">
              <a:solidFill>
                <a:schemeClr val="accent6"/>
              </a:solidFill>
            </a:rPr>
            <a:t> та медіа;</a:t>
          </a:r>
          <a:endParaRPr lang="uk-UA" sz="3200" b="1" noProof="0" dirty="0">
            <a:solidFill>
              <a:schemeClr val="accent6"/>
            </a:solidFill>
          </a:endParaRPr>
        </a:p>
      </dgm:t>
    </dgm:pt>
    <dgm:pt modelId="{744653BD-FE67-4620-84F6-80CA0C55F1F0}" type="parTrans" cxnId="{1EF006B3-2D75-4AA7-959E-DD54B2067D47}">
      <dgm:prSet/>
      <dgm:spPr/>
      <dgm:t>
        <a:bodyPr/>
        <a:lstStyle/>
        <a:p>
          <a:pPr>
            <a:spcBef>
              <a:spcPts val="0"/>
            </a:spcBef>
            <a:spcAft>
              <a:spcPts val="0"/>
            </a:spcAft>
          </a:pPr>
          <a:endParaRPr lang="uk-UA" sz="3200" b="1"/>
        </a:p>
      </dgm:t>
    </dgm:pt>
    <dgm:pt modelId="{4DC1D445-8DE8-495D-BC0E-EE3B3E6183A9}" type="sibTrans" cxnId="{1EF006B3-2D75-4AA7-959E-DD54B2067D47}">
      <dgm:prSet/>
      <dgm:spPr/>
      <dgm:t>
        <a:bodyPr/>
        <a:lstStyle/>
        <a:p>
          <a:pPr>
            <a:spcBef>
              <a:spcPts val="0"/>
            </a:spcBef>
            <a:spcAft>
              <a:spcPts val="0"/>
            </a:spcAft>
          </a:pPr>
          <a:endParaRPr lang="uk-UA" sz="3200" b="1"/>
        </a:p>
      </dgm:t>
    </dgm:pt>
    <dgm:pt modelId="{58430E52-3719-4CB9-B37D-279E8D9DEC5D}">
      <dgm:prSet custT="1"/>
      <dgm:spPr>
        <a:solidFill>
          <a:schemeClr val="bg2">
            <a:lumMod val="20000"/>
            <a:lumOff val="80000"/>
          </a:schemeClr>
        </a:solidFill>
      </dgm:spPr>
      <dgm:t>
        <a:bodyPr/>
        <a:lstStyle/>
        <a:p>
          <a:pPr rtl="0">
            <a:lnSpc>
              <a:spcPct val="100000"/>
            </a:lnSpc>
            <a:spcBef>
              <a:spcPts val="0"/>
            </a:spcBef>
            <a:spcAft>
              <a:spcPts val="0"/>
            </a:spcAft>
          </a:pPr>
          <a:r>
            <a:rPr lang="uk-UA" sz="3200" b="1" noProof="0" dirty="0" smtClean="0">
              <a:solidFill>
                <a:schemeClr val="tx1"/>
              </a:solidFill>
            </a:rPr>
            <a:t>5. </a:t>
          </a:r>
          <a:r>
            <a:rPr lang="uk-UA" sz="3200" b="1" noProof="0" dirty="0" smtClean="0">
              <a:solidFill>
                <a:schemeClr val="accent6"/>
              </a:solidFill>
            </a:rPr>
            <a:t> безперервна робота, незважаючи на </a:t>
          </a:r>
          <a:r>
            <a:rPr lang="uk-UA" sz="3200" b="1" noProof="0" dirty="0" err="1" smtClean="0">
              <a:solidFill>
                <a:schemeClr val="accent6"/>
              </a:solidFill>
            </a:rPr>
            <a:t>багаточисельні</a:t>
          </a:r>
          <a:r>
            <a:rPr lang="uk-UA" sz="3200" b="1" noProof="0" dirty="0" smtClean="0">
              <a:solidFill>
                <a:schemeClr val="accent6"/>
              </a:solidFill>
            </a:rPr>
            <a:t> </a:t>
          </a:r>
          <a:r>
            <a:rPr lang="uk-UA" sz="3200" b="1" noProof="0" smtClean="0">
              <a:solidFill>
                <a:schemeClr val="accent6"/>
              </a:solidFill>
            </a:rPr>
            <a:t>відмови і </a:t>
          </a:r>
          <a:r>
            <a:rPr lang="uk-UA" sz="3200" b="1" noProof="0" dirty="0" smtClean="0">
              <a:solidFill>
                <a:schemeClr val="accent6"/>
              </a:solidFill>
            </a:rPr>
            <a:t>блокування наших зусиль попереднім урядом </a:t>
          </a:r>
          <a:r>
            <a:rPr lang="uk-UA" sz="3200" b="1" noProof="0" smtClean="0">
              <a:solidFill>
                <a:schemeClr val="accent6"/>
              </a:solidFill>
            </a:rPr>
            <a:t>та іншими </a:t>
          </a:r>
          <a:r>
            <a:rPr lang="uk-UA" sz="3200" b="1" noProof="0" dirty="0" smtClean="0">
              <a:solidFill>
                <a:schemeClr val="accent6"/>
              </a:solidFill>
            </a:rPr>
            <a:t>опонентами.</a:t>
          </a:r>
          <a:endParaRPr lang="uk-UA" sz="3200" b="1" noProof="0" dirty="0">
            <a:solidFill>
              <a:schemeClr val="accent6"/>
            </a:solidFill>
          </a:endParaRPr>
        </a:p>
      </dgm:t>
    </dgm:pt>
    <dgm:pt modelId="{8F30CA6E-54E7-44BF-8AAB-1467F66D7D86}" type="parTrans" cxnId="{BAA6FD5A-83A0-4F7A-9CF6-F1A6CA67F8AD}">
      <dgm:prSet/>
      <dgm:spPr/>
      <dgm:t>
        <a:bodyPr/>
        <a:lstStyle/>
        <a:p>
          <a:pPr>
            <a:spcBef>
              <a:spcPts val="0"/>
            </a:spcBef>
            <a:spcAft>
              <a:spcPts val="0"/>
            </a:spcAft>
          </a:pPr>
          <a:endParaRPr lang="uk-UA" sz="3200" b="1"/>
        </a:p>
      </dgm:t>
    </dgm:pt>
    <dgm:pt modelId="{AA39D59C-5ACD-4113-B07A-5F6843015ABB}" type="sibTrans" cxnId="{BAA6FD5A-83A0-4F7A-9CF6-F1A6CA67F8AD}">
      <dgm:prSet/>
      <dgm:spPr/>
      <dgm:t>
        <a:bodyPr/>
        <a:lstStyle/>
        <a:p>
          <a:pPr>
            <a:spcBef>
              <a:spcPts val="0"/>
            </a:spcBef>
            <a:spcAft>
              <a:spcPts val="0"/>
            </a:spcAft>
          </a:pPr>
          <a:endParaRPr lang="uk-UA" sz="3200" b="1"/>
        </a:p>
      </dgm:t>
    </dgm:pt>
    <dgm:pt modelId="{83C1CD61-42E0-4009-94BC-5604959E301F}" type="pres">
      <dgm:prSet presAssocID="{72293F7F-E2FA-4167-A2F5-020EEBEA527B}" presName="linear" presStyleCnt="0">
        <dgm:presLayoutVars>
          <dgm:animLvl val="lvl"/>
          <dgm:resizeHandles val="exact"/>
        </dgm:presLayoutVars>
      </dgm:prSet>
      <dgm:spPr/>
      <dgm:t>
        <a:bodyPr/>
        <a:lstStyle/>
        <a:p>
          <a:endParaRPr lang="uk-UA"/>
        </a:p>
      </dgm:t>
    </dgm:pt>
    <dgm:pt modelId="{CBFF55EC-BEFC-444B-B679-BF79F39AB146}" type="pres">
      <dgm:prSet presAssocID="{879E7757-4A61-449E-89DD-86AB790B520D}" presName="parentText" presStyleLbl="node1" presStyleIdx="0" presStyleCnt="5">
        <dgm:presLayoutVars>
          <dgm:chMax val="0"/>
          <dgm:bulletEnabled val="1"/>
        </dgm:presLayoutVars>
      </dgm:prSet>
      <dgm:spPr/>
      <dgm:t>
        <a:bodyPr/>
        <a:lstStyle/>
        <a:p>
          <a:endParaRPr lang="uk-UA"/>
        </a:p>
      </dgm:t>
    </dgm:pt>
    <dgm:pt modelId="{2518214C-B178-43D9-99F4-045573424BBF}" type="pres">
      <dgm:prSet presAssocID="{DA90A5FC-4ACA-4CF1-8769-50BBC0D20460}" presName="spacer" presStyleCnt="0"/>
      <dgm:spPr/>
    </dgm:pt>
    <dgm:pt modelId="{AFB9C46A-9578-41E5-B807-70F5524CBC6E}" type="pres">
      <dgm:prSet presAssocID="{DE10091A-FB0C-4BBF-9D93-76FC7E638E73}" presName="parentText" presStyleLbl="node1" presStyleIdx="1" presStyleCnt="5">
        <dgm:presLayoutVars>
          <dgm:chMax val="0"/>
          <dgm:bulletEnabled val="1"/>
        </dgm:presLayoutVars>
      </dgm:prSet>
      <dgm:spPr/>
      <dgm:t>
        <a:bodyPr/>
        <a:lstStyle/>
        <a:p>
          <a:endParaRPr lang="uk-UA"/>
        </a:p>
      </dgm:t>
    </dgm:pt>
    <dgm:pt modelId="{4E3A491F-3953-4E90-B127-D12E72839C3A}" type="pres">
      <dgm:prSet presAssocID="{61783D26-46DC-40BC-85CA-414CFDCDD019}" presName="spacer" presStyleCnt="0"/>
      <dgm:spPr/>
    </dgm:pt>
    <dgm:pt modelId="{E3895AEA-9F96-4974-BE38-8384B2233871}" type="pres">
      <dgm:prSet presAssocID="{FBDFE001-E284-49B2-95BF-DE689B929E75}" presName="parentText" presStyleLbl="node1" presStyleIdx="2" presStyleCnt="5" custScaleY="123351">
        <dgm:presLayoutVars>
          <dgm:chMax val="0"/>
          <dgm:bulletEnabled val="1"/>
        </dgm:presLayoutVars>
      </dgm:prSet>
      <dgm:spPr/>
      <dgm:t>
        <a:bodyPr/>
        <a:lstStyle/>
        <a:p>
          <a:endParaRPr lang="uk-UA"/>
        </a:p>
      </dgm:t>
    </dgm:pt>
    <dgm:pt modelId="{A12EDA83-F841-402C-A298-B810E4930CC2}" type="pres">
      <dgm:prSet presAssocID="{444B6F38-104F-4321-8492-B97C4407772B}" presName="spacer" presStyleCnt="0"/>
      <dgm:spPr/>
    </dgm:pt>
    <dgm:pt modelId="{A7E5137C-B195-4318-9156-029A521CFE5A}" type="pres">
      <dgm:prSet presAssocID="{43513F39-966B-4F22-8B53-68589CEFA477}" presName="parentText" presStyleLbl="node1" presStyleIdx="3" presStyleCnt="5" custScaleY="119804">
        <dgm:presLayoutVars>
          <dgm:chMax val="0"/>
          <dgm:bulletEnabled val="1"/>
        </dgm:presLayoutVars>
      </dgm:prSet>
      <dgm:spPr/>
      <dgm:t>
        <a:bodyPr/>
        <a:lstStyle/>
        <a:p>
          <a:endParaRPr lang="uk-UA"/>
        </a:p>
      </dgm:t>
    </dgm:pt>
    <dgm:pt modelId="{980C16BB-4794-4F63-8C24-2C606F33C259}" type="pres">
      <dgm:prSet presAssocID="{4DC1D445-8DE8-495D-BC0E-EE3B3E6183A9}" presName="spacer" presStyleCnt="0"/>
      <dgm:spPr/>
    </dgm:pt>
    <dgm:pt modelId="{B8C1CD8D-51F5-46A2-B312-9DEF5814DDB3}" type="pres">
      <dgm:prSet presAssocID="{58430E52-3719-4CB9-B37D-279E8D9DEC5D}" presName="parentText" presStyleLbl="node1" presStyleIdx="4" presStyleCnt="5" custScaleY="131713">
        <dgm:presLayoutVars>
          <dgm:chMax val="0"/>
          <dgm:bulletEnabled val="1"/>
        </dgm:presLayoutVars>
      </dgm:prSet>
      <dgm:spPr/>
      <dgm:t>
        <a:bodyPr/>
        <a:lstStyle/>
        <a:p>
          <a:endParaRPr lang="uk-UA"/>
        </a:p>
      </dgm:t>
    </dgm:pt>
  </dgm:ptLst>
  <dgm:cxnLst>
    <dgm:cxn modelId="{8F2A699C-6EDB-4A85-ABB2-2801DFB6EC4E}" type="presOf" srcId="{58430E52-3719-4CB9-B37D-279E8D9DEC5D}" destId="{B8C1CD8D-51F5-46A2-B312-9DEF5814DDB3}" srcOrd="0" destOrd="0" presId="urn:microsoft.com/office/officeart/2005/8/layout/vList2"/>
    <dgm:cxn modelId="{64EE0C06-CD42-4164-88DE-251C9D81F557}" srcId="{72293F7F-E2FA-4167-A2F5-020EEBEA527B}" destId="{DE10091A-FB0C-4BBF-9D93-76FC7E638E73}" srcOrd="1" destOrd="0" parTransId="{881E1B9E-2DCB-4543-BB8B-AB29E785DD44}" sibTransId="{61783D26-46DC-40BC-85CA-414CFDCDD019}"/>
    <dgm:cxn modelId="{BAA6FD5A-83A0-4F7A-9CF6-F1A6CA67F8AD}" srcId="{72293F7F-E2FA-4167-A2F5-020EEBEA527B}" destId="{58430E52-3719-4CB9-B37D-279E8D9DEC5D}" srcOrd="4" destOrd="0" parTransId="{8F30CA6E-54E7-44BF-8AAB-1467F66D7D86}" sibTransId="{AA39D59C-5ACD-4113-B07A-5F6843015ABB}"/>
    <dgm:cxn modelId="{6421200A-A179-43CF-A8F5-E5A983E878F7}" type="presOf" srcId="{43513F39-966B-4F22-8B53-68589CEFA477}" destId="{A7E5137C-B195-4318-9156-029A521CFE5A}" srcOrd="0" destOrd="0" presId="urn:microsoft.com/office/officeart/2005/8/layout/vList2"/>
    <dgm:cxn modelId="{3CC510FD-0046-47DA-81F8-897AF360DB64}" srcId="{72293F7F-E2FA-4167-A2F5-020EEBEA527B}" destId="{879E7757-4A61-449E-89DD-86AB790B520D}" srcOrd="0" destOrd="0" parTransId="{F2EC7EC3-46A7-499F-8442-B88AB4FC3A69}" sibTransId="{DA90A5FC-4ACA-4CF1-8769-50BBC0D20460}"/>
    <dgm:cxn modelId="{40B3C626-3CF1-4812-AF7E-0DBC25CAC056}" type="presOf" srcId="{879E7757-4A61-449E-89DD-86AB790B520D}" destId="{CBFF55EC-BEFC-444B-B679-BF79F39AB146}" srcOrd="0" destOrd="0" presId="urn:microsoft.com/office/officeart/2005/8/layout/vList2"/>
    <dgm:cxn modelId="{3E25887B-E8BC-47FA-917D-263CCC71F360}" type="presOf" srcId="{FBDFE001-E284-49B2-95BF-DE689B929E75}" destId="{E3895AEA-9F96-4974-BE38-8384B2233871}" srcOrd="0" destOrd="0" presId="urn:microsoft.com/office/officeart/2005/8/layout/vList2"/>
    <dgm:cxn modelId="{EFC94AA1-B376-4A92-8408-8DD30C5B51A7}" type="presOf" srcId="{DE10091A-FB0C-4BBF-9D93-76FC7E638E73}" destId="{AFB9C46A-9578-41E5-B807-70F5524CBC6E}" srcOrd="0" destOrd="0" presId="urn:microsoft.com/office/officeart/2005/8/layout/vList2"/>
    <dgm:cxn modelId="{3CF51C63-61A9-4F1D-903C-7818A1FF7434}" type="presOf" srcId="{72293F7F-E2FA-4167-A2F5-020EEBEA527B}" destId="{83C1CD61-42E0-4009-94BC-5604959E301F}" srcOrd="0" destOrd="0" presId="urn:microsoft.com/office/officeart/2005/8/layout/vList2"/>
    <dgm:cxn modelId="{1EF006B3-2D75-4AA7-959E-DD54B2067D47}" srcId="{72293F7F-E2FA-4167-A2F5-020EEBEA527B}" destId="{43513F39-966B-4F22-8B53-68589CEFA477}" srcOrd="3" destOrd="0" parTransId="{744653BD-FE67-4620-84F6-80CA0C55F1F0}" sibTransId="{4DC1D445-8DE8-495D-BC0E-EE3B3E6183A9}"/>
    <dgm:cxn modelId="{9726E19D-4436-4295-8D22-0D79C7ECF32D}" srcId="{72293F7F-E2FA-4167-A2F5-020EEBEA527B}" destId="{FBDFE001-E284-49B2-95BF-DE689B929E75}" srcOrd="2" destOrd="0" parTransId="{E0D2EEE7-A286-41CF-BFE3-DFEEAA1E3DCE}" sibTransId="{444B6F38-104F-4321-8492-B97C4407772B}"/>
    <dgm:cxn modelId="{AE7A6EB1-BD25-409B-9221-3F1957D298F1}" type="presParOf" srcId="{83C1CD61-42E0-4009-94BC-5604959E301F}" destId="{CBFF55EC-BEFC-444B-B679-BF79F39AB146}" srcOrd="0" destOrd="0" presId="urn:microsoft.com/office/officeart/2005/8/layout/vList2"/>
    <dgm:cxn modelId="{E34ED0E6-B9B0-45CE-8458-DCEE4B00968D}" type="presParOf" srcId="{83C1CD61-42E0-4009-94BC-5604959E301F}" destId="{2518214C-B178-43D9-99F4-045573424BBF}" srcOrd="1" destOrd="0" presId="urn:microsoft.com/office/officeart/2005/8/layout/vList2"/>
    <dgm:cxn modelId="{32E40CE9-142B-47B6-A979-E282E65C9F5D}" type="presParOf" srcId="{83C1CD61-42E0-4009-94BC-5604959E301F}" destId="{AFB9C46A-9578-41E5-B807-70F5524CBC6E}" srcOrd="2" destOrd="0" presId="urn:microsoft.com/office/officeart/2005/8/layout/vList2"/>
    <dgm:cxn modelId="{1D983F8F-414C-4F96-82F6-D43994A7AC61}" type="presParOf" srcId="{83C1CD61-42E0-4009-94BC-5604959E301F}" destId="{4E3A491F-3953-4E90-B127-D12E72839C3A}" srcOrd="3" destOrd="0" presId="urn:microsoft.com/office/officeart/2005/8/layout/vList2"/>
    <dgm:cxn modelId="{78EEFFE8-EA5E-48A8-BBC6-7DC6A877403E}" type="presParOf" srcId="{83C1CD61-42E0-4009-94BC-5604959E301F}" destId="{E3895AEA-9F96-4974-BE38-8384B2233871}" srcOrd="4" destOrd="0" presId="urn:microsoft.com/office/officeart/2005/8/layout/vList2"/>
    <dgm:cxn modelId="{D54EE525-0A04-4422-A283-A8A15FF6912B}" type="presParOf" srcId="{83C1CD61-42E0-4009-94BC-5604959E301F}" destId="{A12EDA83-F841-402C-A298-B810E4930CC2}" srcOrd="5" destOrd="0" presId="urn:microsoft.com/office/officeart/2005/8/layout/vList2"/>
    <dgm:cxn modelId="{DEAA6744-0E7D-4C94-84FF-0C503E6BFE7A}" type="presParOf" srcId="{83C1CD61-42E0-4009-94BC-5604959E301F}" destId="{A7E5137C-B195-4318-9156-029A521CFE5A}" srcOrd="6" destOrd="0" presId="urn:microsoft.com/office/officeart/2005/8/layout/vList2"/>
    <dgm:cxn modelId="{012F34F0-88FD-4632-9DE1-3EA9D49B79E1}" type="presParOf" srcId="{83C1CD61-42E0-4009-94BC-5604959E301F}" destId="{980C16BB-4794-4F63-8C24-2C606F33C259}" srcOrd="7" destOrd="0" presId="urn:microsoft.com/office/officeart/2005/8/layout/vList2"/>
    <dgm:cxn modelId="{01CDB1F2-04ED-4FE2-8D2B-E4AB09A8CD5D}" type="presParOf" srcId="{83C1CD61-42E0-4009-94BC-5604959E301F}" destId="{B8C1CD8D-51F5-46A2-B312-9DEF5814DD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B81CB-E6A7-4D62-BB6B-E8D06D202C08}">
      <dsp:nvSpPr>
        <dsp:cNvPr id="0" name=""/>
        <dsp:cNvSpPr/>
      </dsp:nvSpPr>
      <dsp:spPr>
        <a:xfrm>
          <a:off x="0" y="1224770"/>
          <a:ext cx="20086676" cy="48672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lvl="0" algn="just" defTabSz="3556000" rtl="0">
            <a:lnSpc>
              <a:spcPct val="100000"/>
            </a:lnSpc>
            <a:spcBef>
              <a:spcPct val="0"/>
            </a:spcBef>
            <a:spcAft>
              <a:spcPts val="1200"/>
            </a:spcAft>
          </a:pPr>
          <a:r>
            <a:rPr lang="uk-UA" sz="8000" kern="1200" noProof="0" dirty="0" smtClean="0">
              <a:solidFill>
                <a:schemeClr val="tx2"/>
              </a:solidFill>
              <a:latin typeface="Franklin Gothic Medium"/>
              <a:ea typeface="ＭＳ Ｐゴシック" charset="-128"/>
              <a:cs typeface="Franklin Gothic Medium"/>
            </a:rPr>
            <a:t>АДВОКАЦІЯ </a:t>
          </a:r>
          <a:r>
            <a:rPr lang="uk-UA" sz="4400" kern="1200" noProof="0" dirty="0" smtClean="0">
              <a:solidFill>
                <a:schemeClr val="accent6"/>
              </a:solidFill>
            </a:rPr>
            <a:t>(англ. – </a:t>
          </a:r>
          <a:r>
            <a:rPr lang="uk-UA" sz="4400" i="1" kern="1200" noProof="0" dirty="0" err="1" smtClean="0">
              <a:solidFill>
                <a:schemeClr val="accent6"/>
              </a:solidFill>
            </a:rPr>
            <a:t>advocacy</a:t>
          </a:r>
          <a:r>
            <a:rPr lang="uk-UA" sz="4400" kern="1200" noProof="0" dirty="0" smtClean="0">
              <a:solidFill>
                <a:schemeClr val="accent6"/>
              </a:solidFill>
            </a:rPr>
            <a:t> – відстоювання інтересів) – діяльність окремих осіб або організованих груп, яка має на меті </a:t>
          </a:r>
          <a:r>
            <a:rPr lang="uk-UA" sz="4400" b="1" kern="1200" noProof="0" dirty="0" smtClean="0">
              <a:solidFill>
                <a:schemeClr val="tx1"/>
              </a:solidFill>
            </a:rPr>
            <a:t>здійснення впливу</a:t>
          </a:r>
          <a:r>
            <a:rPr lang="uk-UA" sz="4400" kern="1200" noProof="0" dirty="0" smtClean="0">
              <a:solidFill>
                <a:schemeClr val="accent6"/>
              </a:solidFill>
            </a:rPr>
            <a:t> на громадську політику та рішення політичних, економічних та соціальних інституцій для </a:t>
          </a:r>
          <a:r>
            <a:rPr lang="uk-UA" sz="4400" b="1" kern="1200" noProof="0" dirty="0" smtClean="0">
              <a:solidFill>
                <a:schemeClr val="tx1"/>
              </a:solidFill>
            </a:rPr>
            <a:t>представництва і захисту</a:t>
          </a:r>
          <a:r>
            <a:rPr lang="uk-UA" sz="4400" kern="1200" noProof="0" dirty="0" smtClean="0">
              <a:solidFill>
                <a:schemeClr val="accent6"/>
              </a:solidFill>
            </a:rPr>
            <a:t> прав та інтересів цих осіб або груп.</a:t>
          </a:r>
          <a:endParaRPr lang="uk-UA" sz="4400" b="1" kern="1200" noProof="0" dirty="0" smtClean="0">
            <a:solidFill>
              <a:schemeClr val="accent6"/>
            </a:solidFill>
          </a:endParaRPr>
        </a:p>
      </dsp:txBody>
      <dsp:txXfrm>
        <a:off x="237597" y="1462367"/>
        <a:ext cx="19611482" cy="43920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26773-0A43-4C14-9582-C90881B3A420}">
      <dsp:nvSpPr>
        <dsp:cNvPr id="0" name=""/>
        <dsp:cNvSpPr/>
      </dsp:nvSpPr>
      <dsp:spPr>
        <a:xfrm>
          <a:off x="0" y="21994"/>
          <a:ext cx="13475368" cy="114718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00000"/>
            </a:lnSpc>
            <a:spcBef>
              <a:spcPct val="0"/>
            </a:spcBef>
            <a:spcAft>
              <a:spcPts val="600"/>
            </a:spcAft>
          </a:pPr>
          <a:r>
            <a:rPr lang="ru-RU" sz="2800" b="1" kern="1200" dirty="0" err="1" smtClean="0">
              <a:solidFill>
                <a:schemeClr val="accent6"/>
              </a:solidFill>
            </a:rPr>
            <a:t>законодавча</a:t>
          </a:r>
          <a:r>
            <a:rPr lang="ru-RU" sz="2800" b="1" kern="1200" dirty="0" smtClean="0">
              <a:solidFill>
                <a:schemeClr val="accent6"/>
              </a:solidFill>
            </a:rPr>
            <a:t> (</a:t>
          </a:r>
          <a:r>
            <a:rPr lang="ru-RU" sz="2800" b="1" kern="1200" dirty="0" err="1" smtClean="0">
              <a:solidFill>
                <a:schemeClr val="accent6"/>
              </a:solidFill>
            </a:rPr>
            <a:t>правотворча</a:t>
          </a:r>
          <a:r>
            <a:rPr lang="ru-RU" sz="2800" b="1" kern="1200" dirty="0" smtClean="0">
              <a:solidFill>
                <a:schemeClr val="accent6"/>
              </a:solidFill>
            </a:rPr>
            <a:t>) – </a:t>
          </a:r>
          <a:r>
            <a:rPr lang="ru-RU" sz="2800" kern="1200" dirty="0" err="1" smtClean="0">
              <a:solidFill>
                <a:schemeClr val="accent6"/>
              </a:solidFill>
            </a:rPr>
            <a:t>тобто</a:t>
          </a:r>
          <a:r>
            <a:rPr lang="ru-RU" sz="2800" kern="1200" dirty="0" smtClean="0">
              <a:solidFill>
                <a:schemeClr val="accent6"/>
              </a:solidFill>
            </a:rPr>
            <a:t> </a:t>
          </a:r>
          <a:r>
            <a:rPr lang="ru-RU" sz="2800" kern="1200" dirty="0" err="1" smtClean="0">
              <a:solidFill>
                <a:schemeClr val="accent6"/>
              </a:solidFill>
            </a:rPr>
            <a:t>відстоювання</a:t>
          </a:r>
          <a:r>
            <a:rPr lang="ru-RU" sz="2800" kern="1200" dirty="0" smtClean="0">
              <a:solidFill>
                <a:schemeClr val="accent6"/>
              </a:solidFill>
            </a:rPr>
            <a:t> </a:t>
          </a:r>
          <a:r>
            <a:rPr lang="ru-RU" sz="2800" kern="1200" dirty="0" err="1" smtClean="0">
              <a:solidFill>
                <a:schemeClr val="accent6"/>
              </a:solidFill>
            </a:rPr>
            <a:t>відповідних</a:t>
          </a:r>
          <a:r>
            <a:rPr lang="ru-RU" sz="2800" kern="1200" dirty="0" smtClean="0">
              <a:solidFill>
                <a:schemeClr val="accent6"/>
              </a:solidFill>
            </a:rPr>
            <a:t> </a:t>
          </a:r>
          <a:r>
            <a:rPr lang="ru-RU" sz="2800" kern="1200" dirty="0" err="1" smtClean="0">
              <a:solidFill>
                <a:schemeClr val="accent6"/>
              </a:solidFill>
            </a:rPr>
            <a:t>рішень</a:t>
          </a:r>
          <a:r>
            <a:rPr lang="ru-RU" sz="2800" kern="1200" dirty="0" smtClean="0">
              <a:solidFill>
                <a:schemeClr val="accent6"/>
              </a:solidFill>
            </a:rPr>
            <a:t> </a:t>
          </a:r>
          <a:r>
            <a:rPr lang="ru-RU" sz="2800" kern="1200" dirty="0" err="1" smtClean="0">
              <a:solidFill>
                <a:schemeClr val="accent6"/>
              </a:solidFill>
            </a:rPr>
            <a:t>єдиного</a:t>
          </a:r>
          <a:r>
            <a:rPr lang="ru-RU" sz="2800" kern="1200" dirty="0" smtClean="0">
              <a:solidFill>
                <a:schemeClr val="accent6"/>
              </a:solidFill>
            </a:rPr>
            <a:t> в </a:t>
          </a:r>
          <a:r>
            <a:rPr lang="ru-RU" sz="2800" kern="1200" dirty="0" err="1" smtClean="0">
              <a:solidFill>
                <a:schemeClr val="accent6"/>
              </a:solidFill>
            </a:rPr>
            <a:t>Україні</a:t>
          </a:r>
          <a:r>
            <a:rPr lang="ru-RU" sz="2800" kern="1200" dirty="0" smtClean="0">
              <a:solidFill>
                <a:schemeClr val="accent6"/>
              </a:solidFill>
            </a:rPr>
            <a:t> </a:t>
          </a:r>
          <a:r>
            <a:rPr lang="ru-RU" sz="2800" kern="1200" dirty="0" err="1" smtClean="0">
              <a:solidFill>
                <a:schemeClr val="accent6"/>
              </a:solidFill>
            </a:rPr>
            <a:t>законодавчого</a:t>
          </a:r>
          <a:r>
            <a:rPr lang="ru-RU" sz="2800" kern="1200" dirty="0" smtClean="0">
              <a:solidFill>
                <a:schemeClr val="accent6"/>
              </a:solidFill>
            </a:rPr>
            <a:t> органу, </a:t>
          </a:r>
          <a:r>
            <a:rPr lang="ru-RU" sz="2800" kern="1200" dirty="0" err="1" smtClean="0">
              <a:solidFill>
                <a:schemeClr val="accent6"/>
              </a:solidFill>
            </a:rPr>
            <a:t>Верховної</a:t>
          </a:r>
          <a:r>
            <a:rPr lang="ru-RU" sz="2800" kern="1200" dirty="0" smtClean="0">
              <a:solidFill>
                <a:schemeClr val="accent6"/>
              </a:solidFill>
            </a:rPr>
            <a:t> Ради;</a:t>
          </a:r>
          <a:endParaRPr lang="uk-UA" sz="2800" b="1" kern="1200" dirty="0">
            <a:solidFill>
              <a:schemeClr val="accent6"/>
            </a:solidFill>
          </a:endParaRPr>
        </a:p>
      </dsp:txBody>
      <dsp:txXfrm>
        <a:off x="56001" y="77995"/>
        <a:ext cx="13363366" cy="1035183"/>
      </dsp:txXfrm>
    </dsp:sp>
    <dsp:sp modelId="{B12F321F-4E4E-4ACC-A3A9-9619D8FC525F}">
      <dsp:nvSpPr>
        <dsp:cNvPr id="0" name=""/>
        <dsp:cNvSpPr/>
      </dsp:nvSpPr>
      <dsp:spPr>
        <a:xfrm>
          <a:off x="0" y="1275739"/>
          <a:ext cx="13475368" cy="114718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00000"/>
            </a:lnSpc>
            <a:spcBef>
              <a:spcPct val="0"/>
            </a:spcBef>
            <a:spcAft>
              <a:spcPts val="600"/>
            </a:spcAft>
          </a:pPr>
          <a:r>
            <a:rPr lang="ru-RU" sz="2800" b="1" kern="1200" dirty="0" err="1" smtClean="0">
              <a:solidFill>
                <a:schemeClr val="accent6"/>
              </a:solidFill>
            </a:rPr>
            <a:t>виконавча</a:t>
          </a:r>
          <a:r>
            <a:rPr lang="ru-RU" sz="2800" b="1" kern="1200" dirty="0" smtClean="0">
              <a:solidFill>
                <a:schemeClr val="accent6"/>
              </a:solidFill>
            </a:rPr>
            <a:t> (</a:t>
          </a:r>
          <a:r>
            <a:rPr lang="ru-RU" sz="2800" b="1" kern="1200" dirty="0" err="1" smtClean="0">
              <a:solidFill>
                <a:schemeClr val="accent6"/>
              </a:solidFill>
            </a:rPr>
            <a:t>правозастосовча</a:t>
          </a:r>
          <a:r>
            <a:rPr lang="ru-RU" sz="2800" b="1" kern="1200" dirty="0" smtClean="0">
              <a:solidFill>
                <a:schemeClr val="accent6"/>
              </a:solidFill>
            </a:rPr>
            <a:t>) –</a:t>
          </a:r>
          <a:r>
            <a:rPr lang="ru-RU" sz="2800" kern="1200" dirty="0" smtClean="0">
              <a:solidFill>
                <a:schemeClr val="accent6"/>
              </a:solidFill>
            </a:rPr>
            <a:t> </a:t>
          </a:r>
          <a:r>
            <a:rPr lang="ru-RU" sz="2800" kern="1200" dirty="0" err="1" smtClean="0">
              <a:solidFill>
                <a:schemeClr val="accent6"/>
              </a:solidFill>
            </a:rPr>
            <a:t>тобто</a:t>
          </a:r>
          <a:r>
            <a:rPr lang="ru-RU" sz="2800" kern="1200" dirty="0" smtClean="0">
              <a:solidFill>
                <a:schemeClr val="accent6"/>
              </a:solidFill>
            </a:rPr>
            <a:t> </a:t>
          </a:r>
          <a:r>
            <a:rPr lang="ru-RU" sz="2800" kern="1200" dirty="0" err="1" smtClean="0">
              <a:solidFill>
                <a:schemeClr val="accent6"/>
              </a:solidFill>
            </a:rPr>
            <a:t>адвокація</a:t>
          </a:r>
          <a:r>
            <a:rPr lang="ru-RU" sz="2800" kern="1200" dirty="0" smtClean="0">
              <a:solidFill>
                <a:schemeClr val="accent6"/>
              </a:solidFill>
            </a:rPr>
            <a:t> </a:t>
          </a:r>
          <a:r>
            <a:rPr lang="ru-RU" sz="2800" kern="1200" dirty="0" err="1" smtClean="0">
              <a:solidFill>
                <a:schemeClr val="accent6"/>
              </a:solidFill>
            </a:rPr>
            <a:t>рішень</a:t>
          </a:r>
          <a:r>
            <a:rPr lang="ru-RU" sz="2800" kern="1200" dirty="0" smtClean="0">
              <a:solidFill>
                <a:schemeClr val="accent6"/>
              </a:solidFill>
            </a:rPr>
            <a:t> </a:t>
          </a:r>
          <a:r>
            <a:rPr lang="ru-RU" sz="2800" kern="1200" dirty="0" err="1" smtClean="0">
              <a:solidFill>
                <a:schemeClr val="accent6"/>
              </a:solidFill>
            </a:rPr>
            <a:t>виконавчихх</a:t>
          </a:r>
          <a:r>
            <a:rPr lang="ru-RU" sz="2800" kern="1200" dirty="0" smtClean="0">
              <a:solidFill>
                <a:schemeClr val="accent6"/>
              </a:solidFill>
            </a:rPr>
            <a:t> </a:t>
          </a:r>
          <a:r>
            <a:rPr lang="ru-RU" sz="2800" kern="1200" dirty="0" err="1" smtClean="0">
              <a:solidFill>
                <a:schemeClr val="accent6"/>
              </a:solidFill>
            </a:rPr>
            <a:t>органів</a:t>
          </a:r>
          <a:r>
            <a:rPr lang="ru-RU" sz="2800" kern="1200" dirty="0" smtClean="0">
              <a:solidFill>
                <a:schemeClr val="accent6"/>
              </a:solidFill>
            </a:rPr>
            <a:t> </a:t>
          </a:r>
          <a:r>
            <a:rPr lang="ru-RU" sz="2800" kern="1200" dirty="0" err="1" smtClean="0">
              <a:solidFill>
                <a:schemeClr val="accent6"/>
              </a:solidFill>
            </a:rPr>
            <a:t>різних</a:t>
          </a:r>
          <a:r>
            <a:rPr lang="ru-RU" sz="2800" kern="1200" dirty="0" smtClean="0">
              <a:solidFill>
                <a:schemeClr val="accent6"/>
              </a:solidFill>
            </a:rPr>
            <a:t> </a:t>
          </a:r>
          <a:r>
            <a:rPr lang="ru-RU" sz="2800" kern="1200" dirty="0" err="1" smtClean="0">
              <a:solidFill>
                <a:schemeClr val="accent6"/>
              </a:solidFill>
            </a:rPr>
            <a:t>рівнів</a:t>
          </a:r>
          <a:r>
            <a:rPr lang="ru-RU" sz="2800" kern="1200" dirty="0" smtClean="0">
              <a:solidFill>
                <a:schemeClr val="accent6"/>
              </a:solidFill>
            </a:rPr>
            <a:t>;</a:t>
          </a:r>
          <a:endParaRPr lang="uk-UA" sz="2800" b="1" kern="1200" dirty="0">
            <a:solidFill>
              <a:schemeClr val="accent6"/>
            </a:solidFill>
          </a:endParaRPr>
        </a:p>
      </dsp:txBody>
      <dsp:txXfrm>
        <a:off x="56001" y="1331740"/>
        <a:ext cx="13363366" cy="1035183"/>
      </dsp:txXfrm>
    </dsp:sp>
    <dsp:sp modelId="{DEE4227F-FB3C-4C22-9A14-8DF111AE4D6E}">
      <dsp:nvSpPr>
        <dsp:cNvPr id="0" name=""/>
        <dsp:cNvSpPr/>
      </dsp:nvSpPr>
      <dsp:spPr>
        <a:xfrm>
          <a:off x="0" y="2529484"/>
          <a:ext cx="13475368" cy="114718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00000"/>
            </a:lnSpc>
            <a:spcBef>
              <a:spcPct val="0"/>
            </a:spcBef>
            <a:spcAft>
              <a:spcPts val="600"/>
            </a:spcAft>
          </a:pPr>
          <a:r>
            <a:rPr lang="ru-RU" sz="2800" b="1" kern="1200" dirty="0" err="1" smtClean="0">
              <a:solidFill>
                <a:schemeClr val="accent6"/>
              </a:solidFill>
            </a:rPr>
            <a:t>адвокація</a:t>
          </a:r>
          <a:r>
            <a:rPr lang="ru-RU" sz="2800" b="1" kern="1200" dirty="0" smtClean="0">
              <a:solidFill>
                <a:schemeClr val="accent6"/>
              </a:solidFill>
            </a:rPr>
            <a:t> </a:t>
          </a:r>
          <a:r>
            <a:rPr lang="ru-RU" sz="2800" b="1" kern="1200" dirty="0" err="1" smtClean="0">
              <a:solidFill>
                <a:schemeClr val="accent6"/>
              </a:solidFill>
            </a:rPr>
            <a:t>рішень</a:t>
          </a:r>
          <a:r>
            <a:rPr lang="ru-RU" sz="2800" b="1" kern="1200" dirty="0" smtClean="0">
              <a:solidFill>
                <a:schemeClr val="accent6"/>
              </a:solidFill>
            </a:rPr>
            <a:t> </a:t>
          </a:r>
          <a:r>
            <a:rPr lang="ru-RU" sz="2800" b="1" kern="1200" dirty="0" err="1" smtClean="0">
              <a:solidFill>
                <a:schemeClr val="accent6"/>
              </a:solidFill>
            </a:rPr>
            <a:t>органів</a:t>
          </a:r>
          <a:r>
            <a:rPr lang="ru-RU" sz="2800" b="1" kern="1200" dirty="0" smtClean="0">
              <a:solidFill>
                <a:schemeClr val="accent6"/>
              </a:solidFill>
            </a:rPr>
            <a:t> </a:t>
          </a:r>
          <a:r>
            <a:rPr lang="ru-RU" sz="2800" b="1" kern="1200" dirty="0" err="1" smtClean="0">
              <a:solidFill>
                <a:schemeClr val="accent6"/>
              </a:solidFill>
            </a:rPr>
            <a:t>місцевого</a:t>
          </a:r>
          <a:r>
            <a:rPr lang="ru-RU" sz="2800" b="1" kern="1200" dirty="0" smtClean="0">
              <a:solidFill>
                <a:schemeClr val="accent6"/>
              </a:solidFill>
            </a:rPr>
            <a:t> </a:t>
          </a:r>
          <a:r>
            <a:rPr lang="ru-RU" sz="2800" b="1" kern="1200" dirty="0" err="1" smtClean="0">
              <a:solidFill>
                <a:schemeClr val="accent6"/>
              </a:solidFill>
            </a:rPr>
            <a:t>самоврядування</a:t>
          </a:r>
          <a:r>
            <a:rPr lang="ru-RU" sz="2800" b="1" kern="1200" dirty="0" smtClean="0">
              <a:solidFill>
                <a:schemeClr val="accent6"/>
              </a:solidFill>
            </a:rPr>
            <a:t>;</a:t>
          </a:r>
          <a:endParaRPr lang="uk-UA" sz="2800" b="1" kern="1200" dirty="0">
            <a:solidFill>
              <a:schemeClr val="accent6"/>
            </a:solidFill>
          </a:endParaRPr>
        </a:p>
      </dsp:txBody>
      <dsp:txXfrm>
        <a:off x="56001" y="2585485"/>
        <a:ext cx="13363366" cy="1035183"/>
      </dsp:txXfrm>
    </dsp:sp>
    <dsp:sp modelId="{EBC6E182-8655-4524-B98D-9D0860241DC8}">
      <dsp:nvSpPr>
        <dsp:cNvPr id="0" name=""/>
        <dsp:cNvSpPr/>
      </dsp:nvSpPr>
      <dsp:spPr>
        <a:xfrm>
          <a:off x="0" y="3783229"/>
          <a:ext cx="13475368" cy="114718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00000"/>
            </a:lnSpc>
            <a:spcBef>
              <a:spcPct val="0"/>
            </a:spcBef>
            <a:spcAft>
              <a:spcPts val="600"/>
            </a:spcAft>
          </a:pPr>
          <a:r>
            <a:rPr lang="ru-RU" sz="2800" b="1" kern="1200" dirty="0" err="1" smtClean="0">
              <a:solidFill>
                <a:schemeClr val="accent6"/>
              </a:solidFill>
            </a:rPr>
            <a:t>бюджетна</a:t>
          </a:r>
          <a:r>
            <a:rPr lang="ru-RU" sz="2800" b="1" kern="1200" dirty="0" smtClean="0">
              <a:solidFill>
                <a:schemeClr val="accent6"/>
              </a:solidFill>
            </a:rPr>
            <a:t> </a:t>
          </a:r>
          <a:r>
            <a:rPr lang="ru-RU" sz="2800" b="1" kern="1200" dirty="0" err="1" smtClean="0">
              <a:solidFill>
                <a:schemeClr val="accent6"/>
              </a:solidFill>
            </a:rPr>
            <a:t>адвокація</a:t>
          </a:r>
          <a:r>
            <a:rPr lang="ru-RU" sz="2800" b="1" kern="1200" dirty="0" smtClean="0">
              <a:solidFill>
                <a:schemeClr val="accent6"/>
              </a:solidFill>
            </a:rPr>
            <a:t>;</a:t>
          </a:r>
          <a:endParaRPr lang="uk-UA" sz="2800" b="1" kern="1200" dirty="0">
            <a:solidFill>
              <a:schemeClr val="accent6"/>
            </a:solidFill>
          </a:endParaRPr>
        </a:p>
      </dsp:txBody>
      <dsp:txXfrm>
        <a:off x="56001" y="3839230"/>
        <a:ext cx="13363366" cy="1035183"/>
      </dsp:txXfrm>
    </dsp:sp>
    <dsp:sp modelId="{3ED42237-0941-4888-BA61-BF31353F3BA1}">
      <dsp:nvSpPr>
        <dsp:cNvPr id="0" name=""/>
        <dsp:cNvSpPr/>
      </dsp:nvSpPr>
      <dsp:spPr>
        <a:xfrm>
          <a:off x="0" y="5036974"/>
          <a:ext cx="13475368" cy="114718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100000"/>
            </a:lnSpc>
            <a:spcBef>
              <a:spcPct val="0"/>
            </a:spcBef>
            <a:spcAft>
              <a:spcPts val="600"/>
            </a:spcAft>
          </a:pPr>
          <a:r>
            <a:rPr lang="uk-UA" sz="2800" b="1" kern="1200" dirty="0" smtClean="0">
              <a:solidFill>
                <a:schemeClr val="accent6"/>
              </a:solidFill>
            </a:rPr>
            <a:t>кадрова </a:t>
          </a:r>
          <a:r>
            <a:rPr lang="uk-UA" sz="2800" b="1" kern="1200" dirty="0" err="1" smtClean="0">
              <a:solidFill>
                <a:schemeClr val="accent6"/>
              </a:solidFill>
            </a:rPr>
            <a:t>адвокація</a:t>
          </a:r>
          <a:r>
            <a:rPr lang="uk-UA" sz="2800" b="1" kern="1200" dirty="0" smtClean="0">
              <a:solidFill>
                <a:schemeClr val="accent6"/>
              </a:solidFill>
            </a:rPr>
            <a:t>;</a:t>
          </a:r>
        </a:p>
      </dsp:txBody>
      <dsp:txXfrm>
        <a:off x="56001" y="5092975"/>
        <a:ext cx="13363366" cy="10351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8311D-9F38-47E5-AE18-EDB8C9BCAFDD}">
      <dsp:nvSpPr>
        <dsp:cNvPr id="0" name=""/>
        <dsp:cNvSpPr/>
      </dsp:nvSpPr>
      <dsp:spPr>
        <a:xfrm>
          <a:off x="0" y="3416"/>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підтримувати постійний контакт з виборцями;</a:t>
          </a:r>
          <a:endParaRPr lang="uk-UA" sz="2600" b="1" kern="1200" noProof="0" dirty="0">
            <a:solidFill>
              <a:schemeClr val="accent6"/>
            </a:solidFill>
          </a:endParaRPr>
        </a:p>
      </dsp:txBody>
      <dsp:txXfrm>
        <a:off x="46236" y="49652"/>
        <a:ext cx="13302684" cy="854671"/>
      </dsp:txXfrm>
    </dsp:sp>
    <dsp:sp modelId="{EA5FB1DA-6174-4249-9834-156AAEBFBC20}">
      <dsp:nvSpPr>
        <dsp:cNvPr id="0" name=""/>
        <dsp:cNvSpPr/>
      </dsp:nvSpPr>
      <dsp:spPr>
        <a:xfrm>
          <a:off x="0" y="963357"/>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інформувати їх про свою діяльність;</a:t>
          </a:r>
          <a:endParaRPr lang="uk-UA" sz="2600" b="1" kern="1200" noProof="0" dirty="0">
            <a:solidFill>
              <a:schemeClr val="accent6"/>
            </a:solidFill>
          </a:endParaRPr>
        </a:p>
      </dsp:txBody>
      <dsp:txXfrm>
        <a:off x="46236" y="1009593"/>
        <a:ext cx="13302684" cy="854671"/>
      </dsp:txXfrm>
    </dsp:sp>
    <dsp:sp modelId="{B7DF1E7E-EA7E-48B0-A52C-BC656F672B00}">
      <dsp:nvSpPr>
        <dsp:cNvPr id="0" name=""/>
        <dsp:cNvSpPr/>
      </dsp:nvSpPr>
      <dsp:spPr>
        <a:xfrm>
          <a:off x="0" y="1923298"/>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вивчати громадську думку, потреби і запити населення</a:t>
          </a:r>
        </a:p>
        <a:p>
          <a:pPr lvl="0" algn="l" defTabSz="1155700">
            <a:spcBef>
              <a:spcPct val="0"/>
            </a:spcBef>
          </a:pPr>
          <a:r>
            <a:rPr lang="uk-UA" sz="2600" b="1" kern="1200" noProof="0" dirty="0" smtClean="0">
              <a:solidFill>
                <a:schemeClr val="accent6"/>
              </a:solidFill>
            </a:rPr>
            <a:t>та інформувати про них парламент;</a:t>
          </a:r>
          <a:endParaRPr lang="uk-UA" sz="2600" b="1" kern="1200" noProof="0" dirty="0">
            <a:solidFill>
              <a:schemeClr val="accent6"/>
            </a:solidFill>
          </a:endParaRPr>
        </a:p>
      </dsp:txBody>
      <dsp:txXfrm>
        <a:off x="46236" y="1969534"/>
        <a:ext cx="13302684" cy="854671"/>
      </dsp:txXfrm>
    </dsp:sp>
    <dsp:sp modelId="{E6D21BC0-D479-4625-9BF9-873231D68500}">
      <dsp:nvSpPr>
        <dsp:cNvPr id="0" name=""/>
        <dsp:cNvSpPr/>
      </dsp:nvSpPr>
      <dsp:spPr>
        <a:xfrm>
          <a:off x="0" y="2883238"/>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вживати заходів для того, щоб ці потреби були враховані; </a:t>
          </a:r>
          <a:endParaRPr lang="uk-UA" sz="2600" b="1" kern="1200" noProof="0" dirty="0">
            <a:solidFill>
              <a:schemeClr val="accent6"/>
            </a:solidFill>
          </a:endParaRPr>
        </a:p>
      </dsp:txBody>
      <dsp:txXfrm>
        <a:off x="46236" y="2929474"/>
        <a:ext cx="13302684" cy="854671"/>
      </dsp:txXfrm>
    </dsp:sp>
    <dsp:sp modelId="{0BD6C833-FFB4-4B60-B1E3-361AC09C9782}">
      <dsp:nvSpPr>
        <dsp:cNvPr id="0" name=""/>
        <dsp:cNvSpPr/>
      </dsp:nvSpPr>
      <dsp:spPr>
        <a:xfrm>
          <a:off x="0" y="3843179"/>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розглядати звернення громадян;</a:t>
          </a:r>
          <a:endParaRPr lang="uk-UA" sz="2600" b="1" kern="1200" noProof="0" dirty="0">
            <a:solidFill>
              <a:schemeClr val="accent6"/>
            </a:solidFill>
          </a:endParaRPr>
        </a:p>
      </dsp:txBody>
      <dsp:txXfrm>
        <a:off x="46236" y="3889415"/>
        <a:ext cx="13302684" cy="854671"/>
      </dsp:txXfrm>
    </dsp:sp>
    <dsp:sp modelId="{0CE80BE0-2D5F-478D-9592-3E929E860E0B}">
      <dsp:nvSpPr>
        <dsp:cNvPr id="0" name=""/>
        <dsp:cNvSpPr/>
      </dsp:nvSpPr>
      <dsp:spPr>
        <a:xfrm>
          <a:off x="0" y="4803119"/>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надсилати від імені громадян депутатські запити і депутатські звернення</a:t>
          </a:r>
        </a:p>
        <a:p>
          <a:pPr lvl="0" algn="l" defTabSz="1155700">
            <a:spcBef>
              <a:spcPct val="0"/>
            </a:spcBef>
          </a:pPr>
          <a:r>
            <a:rPr lang="uk-UA" sz="2600" b="1" kern="1200" noProof="0" dirty="0" smtClean="0">
              <a:solidFill>
                <a:schemeClr val="accent6"/>
              </a:solidFill>
            </a:rPr>
            <a:t>до інших органів влади;</a:t>
          </a:r>
          <a:endParaRPr lang="uk-UA" sz="2600" b="1" kern="1200" noProof="0" dirty="0">
            <a:solidFill>
              <a:schemeClr val="accent6"/>
            </a:solidFill>
          </a:endParaRPr>
        </a:p>
      </dsp:txBody>
      <dsp:txXfrm>
        <a:off x="46236" y="4849355"/>
        <a:ext cx="13302684" cy="854671"/>
      </dsp:txXfrm>
    </dsp:sp>
    <dsp:sp modelId="{37812BA9-B9C0-49AF-AA5B-A5AADF5CC5B0}">
      <dsp:nvSpPr>
        <dsp:cNvPr id="0" name=""/>
        <dsp:cNvSpPr/>
      </dsp:nvSpPr>
      <dsp:spPr>
        <a:xfrm>
          <a:off x="0" y="5763060"/>
          <a:ext cx="13395156" cy="94714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uk-UA" sz="2600" b="1" kern="1200" noProof="0" dirty="0" smtClean="0">
              <a:solidFill>
                <a:schemeClr val="accent6"/>
              </a:solidFill>
            </a:rPr>
            <a:t>вести особистий прийом громадян.</a:t>
          </a:r>
          <a:endParaRPr lang="uk-UA" sz="2600" b="1" kern="1200" noProof="0" dirty="0">
            <a:solidFill>
              <a:schemeClr val="accent6"/>
            </a:solidFill>
          </a:endParaRPr>
        </a:p>
      </dsp:txBody>
      <dsp:txXfrm>
        <a:off x="46236" y="5809296"/>
        <a:ext cx="13302684" cy="8546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26773-0A43-4C14-9582-C90881B3A420}">
      <dsp:nvSpPr>
        <dsp:cNvPr id="0" name=""/>
        <dsp:cNvSpPr/>
      </dsp:nvSpPr>
      <dsp:spPr>
        <a:xfrm>
          <a:off x="0" y="189717"/>
          <a:ext cx="11056386"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ru-RU" sz="2600" b="1" kern="1200" dirty="0" err="1" smtClean="0">
              <a:solidFill>
                <a:schemeClr val="accent6"/>
              </a:solidFill>
            </a:rPr>
            <a:t>отримати</a:t>
          </a:r>
          <a:r>
            <a:rPr lang="ru-RU" sz="2600" b="1" kern="1200" dirty="0" smtClean="0">
              <a:solidFill>
                <a:schemeClr val="accent6"/>
              </a:solidFill>
            </a:rPr>
            <a:t> </a:t>
          </a:r>
          <a:r>
            <a:rPr lang="ru-RU" sz="2600" b="1" kern="1200" dirty="0" err="1" smtClean="0">
              <a:solidFill>
                <a:schemeClr val="accent6"/>
              </a:solidFill>
            </a:rPr>
            <a:t>позитивний</a:t>
          </a:r>
          <a:r>
            <a:rPr lang="ru-RU" sz="2600" b="1" kern="1200" dirty="0" smtClean="0">
              <a:solidFill>
                <a:schemeClr val="accent6"/>
              </a:solidFill>
            </a:rPr>
            <a:t> </a:t>
          </a:r>
          <a:r>
            <a:rPr lang="ru-RU" sz="2600" b="1" kern="1200" dirty="0" err="1" smtClean="0">
              <a:solidFill>
                <a:schemeClr val="accent6"/>
              </a:solidFill>
            </a:rPr>
            <a:t>розголос</a:t>
          </a:r>
          <a:r>
            <a:rPr lang="ru-RU" sz="2600" b="1" kern="1200" dirty="0" smtClean="0">
              <a:solidFill>
                <a:schemeClr val="accent6"/>
              </a:solidFill>
            </a:rPr>
            <a:t> </a:t>
          </a:r>
          <a:r>
            <a:rPr lang="ru-RU" sz="2600" b="1" kern="1200" dirty="0" smtClean="0">
              <a:solidFill>
                <a:schemeClr val="tx1"/>
              </a:solidFill>
            </a:rPr>
            <a:t>у </a:t>
          </a:r>
          <a:r>
            <a:rPr lang="ru-RU" sz="2600" b="1" kern="1200" dirty="0" err="1" smtClean="0">
              <a:solidFill>
                <a:schemeClr val="tx1"/>
              </a:solidFill>
            </a:rPr>
            <a:t>медіа</a:t>
          </a:r>
          <a:r>
            <a:rPr lang="ru-RU" sz="2600" b="1" kern="1200" dirty="0" smtClean="0">
              <a:solidFill>
                <a:schemeClr val="accent6"/>
              </a:solidFill>
            </a:rPr>
            <a:t>;</a:t>
          </a:r>
          <a:endParaRPr lang="uk-UA" sz="2600" b="1" kern="1200" dirty="0">
            <a:solidFill>
              <a:schemeClr val="accent6"/>
            </a:solidFill>
          </a:endParaRPr>
        </a:p>
      </dsp:txBody>
      <dsp:txXfrm>
        <a:off x="59399" y="249116"/>
        <a:ext cx="10937588" cy="1098002"/>
      </dsp:txXfrm>
    </dsp:sp>
    <dsp:sp modelId="{B12F321F-4E4E-4ACC-A3A9-9619D8FC525F}">
      <dsp:nvSpPr>
        <dsp:cNvPr id="0" name=""/>
        <dsp:cNvSpPr/>
      </dsp:nvSpPr>
      <dsp:spPr>
        <a:xfrm>
          <a:off x="0" y="1593717"/>
          <a:ext cx="11056386"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ru-RU" sz="2600" b="1" kern="1200" dirty="0" err="1" smtClean="0">
              <a:solidFill>
                <a:schemeClr val="accent6"/>
              </a:solidFill>
            </a:rPr>
            <a:t>зробити</a:t>
          </a:r>
          <a:r>
            <a:rPr lang="ru-RU" sz="2600" b="1" kern="1200" dirty="0" smtClean="0">
              <a:solidFill>
                <a:schemeClr val="accent6"/>
              </a:solidFill>
            </a:rPr>
            <a:t> </a:t>
          </a:r>
          <a:r>
            <a:rPr lang="ru-RU" sz="2600" b="1" kern="1200" dirty="0" err="1" smtClean="0">
              <a:solidFill>
                <a:schemeClr val="accent6"/>
              </a:solidFill>
            </a:rPr>
            <a:t>собі</a:t>
          </a:r>
          <a:r>
            <a:rPr lang="ru-RU" sz="2600" b="1" kern="1200" dirty="0" smtClean="0">
              <a:solidFill>
                <a:schemeClr val="accent6"/>
              </a:solidFill>
            </a:rPr>
            <a:t> </a:t>
          </a:r>
          <a:r>
            <a:rPr lang="uk-UA" sz="2600" b="1" kern="1200" dirty="0" smtClean="0">
              <a:solidFill>
                <a:schemeClr val="accent6"/>
              </a:solidFill>
            </a:rPr>
            <a:t>ім'я</a:t>
          </a:r>
          <a:r>
            <a:rPr lang="ru-RU" sz="2600" b="1" kern="1200" dirty="0" smtClean="0">
              <a:solidFill>
                <a:schemeClr val="accent6"/>
              </a:solidFill>
            </a:rPr>
            <a:t> на </a:t>
          </a:r>
          <a:r>
            <a:rPr lang="ru-RU" sz="2600" b="1" kern="1200" dirty="0" err="1" smtClean="0">
              <a:solidFill>
                <a:schemeClr val="accent6"/>
              </a:solidFill>
            </a:rPr>
            <a:t>певній</a:t>
          </a:r>
          <a:r>
            <a:rPr lang="ru-RU" sz="2600" b="1" kern="1200" dirty="0" smtClean="0">
              <a:solidFill>
                <a:schemeClr val="accent6"/>
              </a:solidFill>
            </a:rPr>
            <a:t> </a:t>
          </a:r>
          <a:r>
            <a:rPr lang="ru-RU" sz="2600" b="1" kern="1200" dirty="0" err="1" smtClean="0">
              <a:solidFill>
                <a:schemeClr val="accent6"/>
              </a:solidFill>
            </a:rPr>
            <a:t>соціальній</a:t>
          </a:r>
          <a:r>
            <a:rPr lang="ru-RU" sz="2600" b="1" kern="1200" dirty="0" smtClean="0">
              <a:solidFill>
                <a:schemeClr val="accent6"/>
              </a:solidFill>
            </a:rPr>
            <a:t> </a:t>
          </a:r>
          <a:r>
            <a:rPr lang="ru-RU" sz="2600" b="1" kern="1200" dirty="0" err="1" smtClean="0">
              <a:solidFill>
                <a:schemeClr val="accent6"/>
              </a:solidFill>
            </a:rPr>
            <a:t>темі</a:t>
          </a:r>
          <a:r>
            <a:rPr lang="ru-RU" sz="2600" b="1" kern="1200" dirty="0" smtClean="0">
              <a:solidFill>
                <a:schemeClr val="accent6"/>
              </a:solidFill>
            </a:rPr>
            <a:t> </a:t>
          </a:r>
        </a:p>
        <a:p>
          <a:pPr lvl="0" algn="l" defTabSz="1155700" rtl="0">
            <a:lnSpc>
              <a:spcPct val="100000"/>
            </a:lnSpc>
            <a:spcBef>
              <a:spcPct val="0"/>
            </a:spcBef>
            <a:spcAft>
              <a:spcPts val="0"/>
            </a:spcAft>
          </a:pPr>
          <a:r>
            <a:rPr lang="ru-RU" sz="2600" b="1" kern="1200" dirty="0" smtClean="0">
              <a:solidFill>
                <a:schemeClr val="accent6"/>
              </a:solidFill>
            </a:rPr>
            <a:t>та </a:t>
          </a:r>
          <a:r>
            <a:rPr lang="ru-RU" sz="2600" b="1" kern="1200" dirty="0" err="1" smtClean="0">
              <a:solidFill>
                <a:schemeClr val="accent6"/>
              </a:solidFill>
            </a:rPr>
            <a:t>збільшити</a:t>
          </a:r>
          <a:r>
            <a:rPr lang="ru-RU" sz="2600" b="1" kern="1200" dirty="0" smtClean="0">
              <a:solidFill>
                <a:schemeClr val="accent6"/>
              </a:solidFill>
            </a:rPr>
            <a:t> </a:t>
          </a:r>
          <a:r>
            <a:rPr lang="ru-RU" sz="2600" b="1" kern="1200" dirty="0" err="1" smtClean="0">
              <a:solidFill>
                <a:schemeClr val="accent6"/>
              </a:solidFill>
            </a:rPr>
            <a:t>власні</a:t>
          </a:r>
          <a:r>
            <a:rPr lang="ru-RU" sz="2600" b="1" kern="1200" dirty="0" smtClean="0">
              <a:solidFill>
                <a:schemeClr val="accent6"/>
              </a:solidFill>
            </a:rPr>
            <a:t> </a:t>
          </a:r>
          <a:r>
            <a:rPr lang="ru-RU" sz="2600" b="1" kern="1200" dirty="0" err="1" smtClean="0">
              <a:solidFill>
                <a:schemeClr val="tx1"/>
              </a:solidFill>
            </a:rPr>
            <a:t>шанси</a:t>
          </a:r>
          <a:r>
            <a:rPr lang="ru-RU" sz="2600" b="1" kern="1200" dirty="0" smtClean="0">
              <a:solidFill>
                <a:schemeClr val="tx1"/>
              </a:solidFill>
            </a:rPr>
            <a:t> на </a:t>
          </a:r>
          <a:r>
            <a:rPr lang="ru-RU" sz="2600" b="1" kern="1200" dirty="0" err="1" smtClean="0">
              <a:solidFill>
                <a:schemeClr val="tx1"/>
              </a:solidFill>
            </a:rPr>
            <a:t>переобрання</a:t>
          </a:r>
          <a:r>
            <a:rPr lang="ru-RU" sz="2600" b="1" kern="1200" dirty="0" smtClean="0">
              <a:solidFill>
                <a:schemeClr val="accent6"/>
              </a:solidFill>
            </a:rPr>
            <a:t>;</a:t>
          </a:r>
          <a:endParaRPr lang="uk-UA" sz="2600" b="1" kern="1200" dirty="0">
            <a:solidFill>
              <a:schemeClr val="accent6"/>
            </a:solidFill>
          </a:endParaRPr>
        </a:p>
      </dsp:txBody>
      <dsp:txXfrm>
        <a:off x="59399" y="1653116"/>
        <a:ext cx="10937588" cy="1098002"/>
      </dsp:txXfrm>
    </dsp:sp>
    <dsp:sp modelId="{DEE4227F-FB3C-4C22-9A14-8DF111AE4D6E}">
      <dsp:nvSpPr>
        <dsp:cNvPr id="0" name=""/>
        <dsp:cNvSpPr/>
      </dsp:nvSpPr>
      <dsp:spPr>
        <a:xfrm>
          <a:off x="0" y="2997717"/>
          <a:ext cx="11056386"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ru-RU" sz="2600" b="1" kern="1200" dirty="0" err="1" smtClean="0">
              <a:solidFill>
                <a:schemeClr val="accent6"/>
              </a:solidFill>
            </a:rPr>
            <a:t>підвищити</a:t>
          </a:r>
          <a:r>
            <a:rPr lang="ru-RU" sz="2600" b="1" kern="1200" dirty="0" smtClean="0">
              <a:solidFill>
                <a:schemeClr val="accent6"/>
              </a:solidFill>
            </a:rPr>
            <a:t> свою </a:t>
          </a:r>
          <a:r>
            <a:rPr lang="ru-RU" sz="2600" b="1" kern="1200" dirty="0" err="1" smtClean="0">
              <a:solidFill>
                <a:schemeClr val="accent6"/>
              </a:solidFill>
            </a:rPr>
            <a:t>законотворчу</a:t>
          </a:r>
          <a:r>
            <a:rPr lang="ru-RU" sz="2600" b="1" kern="1200" dirty="0" smtClean="0">
              <a:solidFill>
                <a:schemeClr val="accent6"/>
              </a:solidFill>
            </a:rPr>
            <a:t> </a:t>
          </a:r>
          <a:r>
            <a:rPr lang="ru-RU" sz="2600" b="1" kern="1200" dirty="0" err="1" smtClean="0">
              <a:solidFill>
                <a:schemeClr val="tx1"/>
              </a:solidFill>
            </a:rPr>
            <a:t>активність</a:t>
          </a:r>
          <a:r>
            <a:rPr lang="ru-RU" sz="2600" b="1" kern="1200" dirty="0" smtClean="0">
              <a:solidFill>
                <a:schemeClr val="accent6"/>
              </a:solidFill>
            </a:rPr>
            <a:t>;</a:t>
          </a:r>
          <a:endParaRPr lang="uk-UA" sz="2600" b="1" kern="1200" dirty="0">
            <a:solidFill>
              <a:schemeClr val="accent6"/>
            </a:solidFill>
          </a:endParaRPr>
        </a:p>
      </dsp:txBody>
      <dsp:txXfrm>
        <a:off x="59399" y="3057116"/>
        <a:ext cx="10937588" cy="1098002"/>
      </dsp:txXfrm>
    </dsp:sp>
    <dsp:sp modelId="{EBC6E182-8655-4524-B98D-9D0860241DC8}">
      <dsp:nvSpPr>
        <dsp:cNvPr id="0" name=""/>
        <dsp:cNvSpPr/>
      </dsp:nvSpPr>
      <dsp:spPr>
        <a:xfrm>
          <a:off x="0" y="4401717"/>
          <a:ext cx="11056386"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ru-RU" sz="2600" b="1" kern="1200" dirty="0" err="1" smtClean="0">
              <a:solidFill>
                <a:schemeClr val="accent6"/>
              </a:solidFill>
            </a:rPr>
            <a:t>забезпечити</a:t>
          </a:r>
          <a:r>
            <a:rPr lang="ru-RU" sz="2600" b="1" kern="1200" dirty="0" smtClean="0">
              <a:solidFill>
                <a:schemeClr val="accent6"/>
              </a:solidFill>
            </a:rPr>
            <a:t> </a:t>
          </a:r>
          <a:r>
            <a:rPr lang="ru-RU" sz="2600" b="1" kern="1200" dirty="0" err="1" smtClean="0">
              <a:solidFill>
                <a:schemeClr val="accent6"/>
              </a:solidFill>
            </a:rPr>
            <a:t>собі</a:t>
          </a:r>
          <a:r>
            <a:rPr lang="ru-RU" sz="2600" b="1" kern="1200" dirty="0" smtClean="0">
              <a:solidFill>
                <a:schemeClr val="accent6"/>
              </a:solidFill>
            </a:rPr>
            <a:t> </a:t>
          </a:r>
          <a:r>
            <a:rPr lang="ru-RU" sz="2600" b="1" kern="1200" dirty="0" smtClean="0">
              <a:solidFill>
                <a:schemeClr val="tx1"/>
              </a:solidFill>
            </a:rPr>
            <a:t>авторитет </a:t>
          </a:r>
          <a:r>
            <a:rPr lang="ru-RU" sz="2600" b="1" kern="1200" dirty="0" err="1" smtClean="0">
              <a:solidFill>
                <a:schemeClr val="accent6"/>
              </a:solidFill>
            </a:rPr>
            <a:t>серед</a:t>
          </a:r>
          <a:r>
            <a:rPr lang="ru-RU" sz="2600" b="1" kern="1200" dirty="0" smtClean="0">
              <a:solidFill>
                <a:schemeClr val="accent6"/>
              </a:solidFill>
            </a:rPr>
            <a:t> </a:t>
          </a:r>
          <a:r>
            <a:rPr lang="ru-RU" sz="2600" b="1" kern="1200" dirty="0" err="1" smtClean="0">
              <a:solidFill>
                <a:schemeClr val="accent6"/>
              </a:solidFill>
            </a:rPr>
            <a:t>колег</a:t>
          </a:r>
          <a:r>
            <a:rPr lang="ru-RU" sz="2600" b="1" kern="1200" dirty="0" smtClean="0">
              <a:solidFill>
                <a:schemeClr val="accent6"/>
              </a:solidFill>
            </a:rPr>
            <a:t> у </a:t>
          </a:r>
          <a:r>
            <a:rPr lang="ru-RU" sz="2600" b="1" kern="1200" dirty="0" err="1" smtClean="0">
              <a:solidFill>
                <a:schemeClr val="accent6"/>
              </a:solidFill>
            </a:rPr>
            <a:t>парламенті</a:t>
          </a:r>
          <a:r>
            <a:rPr lang="ru-RU" sz="2600" b="1" kern="1200" dirty="0" smtClean="0">
              <a:solidFill>
                <a:schemeClr val="accent6"/>
              </a:solidFill>
            </a:rPr>
            <a:t>;</a:t>
          </a:r>
          <a:endParaRPr lang="uk-UA" sz="2600" b="1" kern="1200" dirty="0">
            <a:solidFill>
              <a:schemeClr val="accent6"/>
            </a:solidFill>
          </a:endParaRPr>
        </a:p>
      </dsp:txBody>
      <dsp:txXfrm>
        <a:off x="59399" y="4461116"/>
        <a:ext cx="10937588" cy="1098002"/>
      </dsp:txXfrm>
    </dsp:sp>
    <dsp:sp modelId="{3ED42237-0941-4888-BA61-BF31353F3BA1}">
      <dsp:nvSpPr>
        <dsp:cNvPr id="0" name=""/>
        <dsp:cNvSpPr/>
      </dsp:nvSpPr>
      <dsp:spPr>
        <a:xfrm>
          <a:off x="0" y="5805717"/>
          <a:ext cx="11056386"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100000"/>
            </a:lnSpc>
            <a:spcBef>
              <a:spcPct val="0"/>
            </a:spcBef>
            <a:spcAft>
              <a:spcPts val="0"/>
            </a:spcAft>
          </a:pPr>
          <a:r>
            <a:rPr lang="ru-RU" sz="2600" b="1" kern="1200" smtClean="0">
              <a:solidFill>
                <a:schemeClr val="tx1"/>
              </a:solidFill>
            </a:rPr>
            <a:t>затримати розгляд  </a:t>
          </a:r>
          <a:r>
            <a:rPr lang="ru-RU" sz="2600" b="1" kern="1200" smtClean="0">
              <a:solidFill>
                <a:schemeClr val="accent6"/>
              </a:solidFill>
            </a:rPr>
            <a:t>певного питання парламентом (наприклад, шляхом подання альтернативного законопроекту).</a:t>
          </a:r>
          <a:endParaRPr lang="uk-UA" sz="2600" b="1" kern="1200" dirty="0">
            <a:solidFill>
              <a:schemeClr val="accent6"/>
            </a:solidFill>
          </a:endParaRPr>
        </a:p>
      </dsp:txBody>
      <dsp:txXfrm>
        <a:off x="59399" y="5865116"/>
        <a:ext cx="10937588"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42BFE-3B6C-407F-A2F5-0B19E299D9DE}">
      <dsp:nvSpPr>
        <dsp:cNvPr id="0" name=""/>
        <dsp:cNvSpPr/>
      </dsp:nvSpPr>
      <dsp:spPr>
        <a:xfrm>
          <a:off x="0" y="6271"/>
          <a:ext cx="19996486" cy="32061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900000" lvl="0" algn="l" defTabSz="1955800" rtl="0">
            <a:lnSpc>
              <a:spcPct val="100000"/>
            </a:lnSpc>
            <a:spcBef>
              <a:spcPct val="0"/>
            </a:spcBef>
            <a:spcAft>
              <a:spcPts val="1200"/>
            </a:spcAft>
          </a:pPr>
          <a:r>
            <a:rPr lang="uk-UA" sz="4400" kern="1200" dirty="0" smtClean="0">
              <a:solidFill>
                <a:schemeClr val="accent6"/>
              </a:solidFill>
            </a:rPr>
            <a:t>22.12.2014 р. Кабінет Міністрів подав до ВРУ законопроект № 1562</a:t>
          </a:r>
          <a:r>
            <a:rPr lang="en-US" sz="4400" kern="1200" dirty="0" smtClean="0">
              <a:solidFill>
                <a:schemeClr val="accent6"/>
              </a:solidFill>
            </a:rPr>
            <a:t>          “</a:t>
          </a:r>
          <a:r>
            <a:rPr lang="uk-UA" sz="4400" kern="1200" dirty="0" smtClean="0">
              <a:solidFill>
                <a:schemeClr val="accent6"/>
              </a:solidFill>
            </a:rPr>
            <a:t>Про заходи щодо стабілізації платіжного балансу України відповідно </a:t>
          </a:r>
          <a:r>
            <a:rPr lang="en-US" sz="4400" kern="1200" dirty="0" smtClean="0">
              <a:solidFill>
                <a:schemeClr val="accent6"/>
              </a:solidFill>
            </a:rPr>
            <a:t>            </a:t>
          </a:r>
          <a:r>
            <a:rPr lang="uk-UA" sz="4400" kern="1200" dirty="0" smtClean="0">
              <a:solidFill>
                <a:schemeClr val="accent6"/>
              </a:solidFill>
            </a:rPr>
            <a:t>до статті ХІІ Генеральної угоди про тарифи й торгівлю 1994 року</a:t>
          </a:r>
          <a:r>
            <a:rPr lang="en-US" sz="4400" kern="1200" dirty="0" smtClean="0">
              <a:solidFill>
                <a:schemeClr val="accent6"/>
              </a:solidFill>
            </a:rPr>
            <a:t>”</a:t>
          </a:r>
          <a:r>
            <a:rPr lang="uk-UA" sz="4400" kern="1200" dirty="0" smtClean="0">
              <a:solidFill>
                <a:schemeClr val="accent6"/>
              </a:solidFill>
            </a:rPr>
            <a:t>.</a:t>
          </a:r>
          <a:endParaRPr lang="uk-UA" sz="4400" b="1" kern="1200" noProof="0" dirty="0" smtClean="0">
            <a:solidFill>
              <a:schemeClr val="tx1"/>
            </a:solidFill>
          </a:endParaRPr>
        </a:p>
      </dsp:txBody>
      <dsp:txXfrm>
        <a:off x="156512" y="162783"/>
        <a:ext cx="19683462" cy="28931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42BFE-3B6C-407F-A2F5-0B19E299D9DE}">
      <dsp:nvSpPr>
        <dsp:cNvPr id="0" name=""/>
        <dsp:cNvSpPr/>
      </dsp:nvSpPr>
      <dsp:spPr>
        <a:xfrm>
          <a:off x="0" y="6271"/>
          <a:ext cx="19996486" cy="32061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900000" lvl="0" algn="just" defTabSz="1955800" rtl="0">
            <a:lnSpc>
              <a:spcPct val="100000"/>
            </a:lnSpc>
            <a:spcBef>
              <a:spcPct val="0"/>
            </a:spcBef>
            <a:spcAft>
              <a:spcPts val="1200"/>
            </a:spcAft>
          </a:pPr>
          <a:r>
            <a:rPr lang="uk-UA" sz="4400" kern="1200" dirty="0" smtClean="0">
              <a:solidFill>
                <a:srgbClr val="494F50"/>
              </a:solidFill>
            </a:rPr>
            <a:t>З 1 січня 2016 року відповідний митний збір </a:t>
          </a:r>
          <a:r>
            <a:rPr lang="uk-UA" sz="4400" b="1" kern="1200" dirty="0" smtClean="0">
              <a:solidFill>
                <a:srgbClr val="494F50"/>
              </a:solidFill>
            </a:rPr>
            <a:t>було скасовано Законом України № 912-VIII від 24 грудня 2015 року </a:t>
          </a:r>
          <a:r>
            <a:rPr lang="uk-UA" sz="4400" b="1" kern="1200" dirty="0" err="1" smtClean="0">
              <a:solidFill>
                <a:srgbClr val="494F50"/>
              </a:solidFill>
            </a:rPr>
            <a:t>“Про</a:t>
          </a:r>
          <a:r>
            <a:rPr lang="uk-UA" sz="4400" b="1" kern="1200" dirty="0" smtClean="0">
              <a:solidFill>
                <a:srgbClr val="494F50"/>
              </a:solidFill>
            </a:rPr>
            <a:t> заходи щодо стимулювання зовнішньоекономічної </a:t>
          </a:r>
          <a:r>
            <a:rPr lang="uk-UA" sz="4400" b="1" kern="1200" dirty="0" err="1" smtClean="0">
              <a:solidFill>
                <a:srgbClr val="494F50"/>
              </a:solidFill>
            </a:rPr>
            <a:t>діяльності”</a:t>
          </a:r>
          <a:r>
            <a:rPr lang="uk-UA" sz="4400" kern="1200" dirty="0" smtClean="0">
              <a:solidFill>
                <a:srgbClr val="494F50"/>
              </a:solidFill>
            </a:rPr>
            <a:t> (урядовий законопроект №3533).</a:t>
          </a:r>
          <a:endParaRPr lang="uk-UA" sz="4400" b="1" kern="1200" noProof="0" dirty="0" smtClean="0">
            <a:solidFill>
              <a:schemeClr val="tx1"/>
            </a:solidFill>
          </a:endParaRPr>
        </a:p>
      </dsp:txBody>
      <dsp:txXfrm>
        <a:off x="156512" y="162783"/>
        <a:ext cx="19683462" cy="2893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B81CB-E6A7-4D62-BB6B-E8D06D202C08}">
      <dsp:nvSpPr>
        <dsp:cNvPr id="0" name=""/>
        <dsp:cNvSpPr/>
      </dsp:nvSpPr>
      <dsp:spPr>
        <a:xfrm>
          <a:off x="0" y="292547"/>
          <a:ext cx="20086676" cy="79092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just" defTabSz="2667000" rtl="0">
            <a:lnSpc>
              <a:spcPct val="100000"/>
            </a:lnSpc>
            <a:spcBef>
              <a:spcPct val="0"/>
            </a:spcBef>
            <a:spcAft>
              <a:spcPts val="1200"/>
            </a:spcAft>
          </a:pPr>
          <a:r>
            <a:rPr lang="uk-UA" sz="6000" b="1" kern="1200" noProof="0" dirty="0" smtClean="0">
              <a:solidFill>
                <a:schemeClr val="tx2"/>
              </a:solidFill>
              <a:latin typeface="Franklin Gothic Medium"/>
              <a:ea typeface="ＭＳ Ｐゴシック" charset="-128"/>
              <a:cs typeface="Franklin Gothic Medium"/>
            </a:rPr>
            <a:t>ЛОБІЮВАННЯ–</a:t>
          </a:r>
          <a:r>
            <a:rPr lang="uk-UA" sz="4000" b="1" kern="1200" noProof="0" dirty="0" smtClean="0">
              <a:solidFill>
                <a:schemeClr val="accent6"/>
              </a:solidFill>
            </a:rPr>
            <a:t> </a:t>
          </a:r>
          <a:r>
            <a:rPr lang="uk-UA" sz="4400" b="1" kern="1200" noProof="0" dirty="0" smtClean="0">
              <a:solidFill>
                <a:schemeClr val="accent6"/>
              </a:solidFill>
            </a:rPr>
            <a:t>це один із методів </a:t>
          </a:r>
          <a:r>
            <a:rPr lang="uk-UA" sz="4400" b="1" kern="1200" noProof="0" dirty="0" err="1" smtClean="0">
              <a:solidFill>
                <a:schemeClr val="accent6"/>
              </a:solidFill>
            </a:rPr>
            <a:t>адвокації</a:t>
          </a:r>
          <a:r>
            <a:rPr lang="uk-UA" sz="4400" b="1" kern="1200" noProof="0" dirty="0" smtClean="0">
              <a:solidFill>
                <a:schemeClr val="accent6"/>
              </a:solidFill>
            </a:rPr>
            <a:t>, що полягає у </a:t>
          </a:r>
          <a:r>
            <a:rPr lang="uk-UA" sz="4400" b="1" kern="1200" noProof="0" dirty="0" smtClean="0">
              <a:solidFill>
                <a:schemeClr val="tx1"/>
              </a:solidFill>
            </a:rPr>
            <a:t>цілеспрямованому впливі</a:t>
          </a:r>
          <a:r>
            <a:rPr lang="uk-UA" sz="4400" kern="1200" noProof="0" dirty="0" smtClean="0">
              <a:solidFill>
                <a:schemeClr val="accent6"/>
              </a:solidFill>
            </a:rPr>
            <a:t> на громадську політику шляхом </a:t>
          </a:r>
          <a:r>
            <a:rPr lang="uk-UA" sz="4400" b="1" kern="1200" noProof="0" dirty="0" smtClean="0">
              <a:solidFill>
                <a:schemeClr val="tx1"/>
              </a:solidFill>
            </a:rPr>
            <a:t>прямої взаємодії</a:t>
          </a:r>
          <a:r>
            <a:rPr lang="uk-UA" sz="4400" kern="1200" noProof="0" dirty="0" smtClean="0">
              <a:solidFill>
                <a:schemeClr val="tx1"/>
              </a:solidFill>
            </a:rPr>
            <a:t> </a:t>
          </a:r>
          <a:r>
            <a:rPr lang="uk-UA" sz="4400" kern="1200" noProof="0" dirty="0" smtClean="0">
              <a:solidFill>
                <a:schemeClr val="accent6"/>
              </a:solidFill>
            </a:rPr>
            <a:t>з органами державної влади та місцевого самоврядування.</a:t>
          </a:r>
        </a:p>
        <a:p>
          <a:pPr lvl="0" algn="just" defTabSz="2667000" rtl="0">
            <a:lnSpc>
              <a:spcPct val="100000"/>
            </a:lnSpc>
            <a:spcBef>
              <a:spcPct val="0"/>
            </a:spcBef>
            <a:spcAft>
              <a:spcPts val="1200"/>
            </a:spcAft>
          </a:pPr>
          <a:endParaRPr lang="uk-UA" sz="2500" kern="1200" noProof="0" dirty="0" smtClean="0">
            <a:solidFill>
              <a:schemeClr val="accent6"/>
            </a:solidFill>
          </a:endParaRPr>
        </a:p>
        <a:p>
          <a:pPr lvl="0" algn="just" defTabSz="2667000" rtl="0">
            <a:lnSpc>
              <a:spcPct val="100000"/>
            </a:lnSpc>
            <a:spcBef>
              <a:spcPct val="0"/>
            </a:spcBef>
            <a:spcAft>
              <a:spcPts val="2400"/>
            </a:spcAft>
          </a:pPr>
          <a:r>
            <a:rPr lang="uk-UA" sz="4400" kern="1200" noProof="0" dirty="0" smtClean="0">
              <a:solidFill>
                <a:schemeClr val="accent6"/>
              </a:solidFill>
            </a:rPr>
            <a:t>Лобіювання – це також </a:t>
          </a:r>
          <a:r>
            <a:rPr lang="uk-UA" sz="4400" b="1" kern="1200" noProof="0" dirty="0" smtClean="0">
              <a:solidFill>
                <a:schemeClr val="tx1"/>
              </a:solidFill>
            </a:rPr>
            <a:t>просування </a:t>
          </a:r>
          <a:r>
            <a:rPr lang="uk-UA" sz="4400" kern="1200" noProof="0" dirty="0" smtClean="0">
              <a:solidFill>
                <a:schemeClr val="accent6"/>
              </a:solidFill>
            </a:rPr>
            <a:t>певної точки зору, </a:t>
          </a:r>
          <a:r>
            <a:rPr lang="uk-UA" sz="4400" b="1" kern="1200" noProof="0" dirty="0" smtClean="0">
              <a:solidFill>
                <a:schemeClr val="tx1"/>
              </a:solidFill>
            </a:rPr>
            <a:t>вираження </a:t>
          </a:r>
          <a:r>
            <a:rPr lang="uk-UA" sz="4400" kern="1200" noProof="0" dirty="0" smtClean="0">
              <a:solidFill>
                <a:schemeClr val="accent6"/>
              </a:solidFill>
            </a:rPr>
            <a:t>окремого інтересу, порушеного політикою уряду, </a:t>
          </a:r>
          <a:r>
            <a:rPr lang="uk-UA" sz="4400" b="1" kern="1200" noProof="0" dirty="0" smtClean="0">
              <a:solidFill>
                <a:schemeClr val="tx1"/>
              </a:solidFill>
            </a:rPr>
            <a:t>протиборство</a:t>
          </a:r>
          <a:r>
            <a:rPr lang="uk-UA" sz="4400" kern="1200" noProof="0" dirty="0" smtClean="0">
              <a:solidFill>
                <a:schemeClr val="accent6">
                  <a:lumMod val="50000"/>
                </a:schemeClr>
              </a:solidFill>
            </a:rPr>
            <a:t> і </a:t>
          </a:r>
          <a:r>
            <a:rPr lang="uk-UA" sz="4400" kern="1200" noProof="0" dirty="0" smtClean="0">
              <a:solidFill>
                <a:schemeClr val="accent6"/>
              </a:solidFill>
            </a:rPr>
            <a:t>конкуренція між різноманітними інтересами, процес особистого </a:t>
          </a:r>
          <a:r>
            <a:rPr lang="uk-UA" sz="4400" b="1" kern="1200" noProof="0" dirty="0" smtClean="0">
              <a:solidFill>
                <a:schemeClr val="tx1"/>
              </a:solidFill>
            </a:rPr>
            <a:t>переконання</a:t>
          </a:r>
          <a:r>
            <a:rPr lang="uk-UA" sz="4400" kern="1200" noProof="0" dirty="0" smtClean="0">
              <a:solidFill>
                <a:schemeClr val="accent6"/>
              </a:solidFill>
            </a:rPr>
            <a:t>, тип стратегічних</a:t>
          </a:r>
          <a:r>
            <a:rPr lang="uk-UA" sz="4400" b="1" kern="1200" noProof="0" dirty="0" smtClean="0">
              <a:solidFill>
                <a:schemeClr val="accent6"/>
              </a:solidFill>
            </a:rPr>
            <a:t> </a:t>
          </a:r>
          <a:r>
            <a:rPr lang="uk-UA" sz="4400" b="1" kern="1200" noProof="0" dirty="0" smtClean="0">
              <a:solidFill>
                <a:schemeClr val="tx1"/>
              </a:solidFill>
            </a:rPr>
            <a:t>комунікацій</a:t>
          </a:r>
          <a:r>
            <a:rPr lang="uk-UA" sz="4400" b="1" kern="1200" noProof="0" dirty="0" smtClean="0">
              <a:solidFill>
                <a:schemeClr val="accent6"/>
              </a:solidFill>
            </a:rPr>
            <a:t>, </a:t>
          </a:r>
          <a:r>
            <a:rPr lang="uk-UA" sz="4400" kern="1200" noProof="0" dirty="0" smtClean="0">
              <a:solidFill>
                <a:schemeClr val="accent6"/>
              </a:solidFill>
            </a:rPr>
            <a:t>вміння співвіднести свої інтереси з пріоритетами уряду та </a:t>
          </a:r>
          <a:r>
            <a:rPr lang="uk-UA" sz="4400" b="1" kern="1200" noProof="0" dirty="0" err="1" smtClean="0">
              <a:solidFill>
                <a:schemeClr val="tx1"/>
              </a:solidFill>
            </a:rPr>
            <a:t>“вписати”</a:t>
          </a:r>
          <a:r>
            <a:rPr lang="uk-UA" sz="4400" kern="1200" noProof="0" dirty="0" smtClean="0">
              <a:solidFill>
                <a:schemeClr val="tx1"/>
              </a:solidFill>
            </a:rPr>
            <a:t> </a:t>
          </a:r>
          <a:r>
            <a:rPr lang="uk-UA" sz="4400" kern="1200" noProof="0" dirty="0" smtClean="0">
              <a:solidFill>
                <a:schemeClr val="accent6"/>
              </a:solidFill>
            </a:rPr>
            <a:t>проблем та цілі своєї організації в порядок денний влади.</a:t>
          </a:r>
          <a:endParaRPr lang="uk-UA" sz="4400" kern="1200" noProof="0" dirty="0" smtClean="0">
            <a:solidFill>
              <a:schemeClr val="tx2"/>
            </a:solidFill>
            <a:latin typeface="Franklin Gothic Medium"/>
            <a:ea typeface="ＭＳ Ｐゴシック" charset="-128"/>
            <a:cs typeface="Franklin Gothic Medium"/>
          </a:endParaRPr>
        </a:p>
      </dsp:txBody>
      <dsp:txXfrm>
        <a:off x="386095" y="678642"/>
        <a:ext cx="19314486" cy="7137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43F7E-A436-44A3-9082-C2E3DF6DAADC}">
      <dsp:nvSpPr>
        <dsp:cNvPr id="0" name=""/>
        <dsp:cNvSpPr/>
      </dsp:nvSpPr>
      <dsp:spPr>
        <a:xfrm>
          <a:off x="0" y="4030"/>
          <a:ext cx="20412311" cy="8245602"/>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lvl="0" algn="just" defTabSz="3556000" rtl="0">
            <a:lnSpc>
              <a:spcPct val="100000"/>
            </a:lnSpc>
            <a:spcBef>
              <a:spcPct val="0"/>
            </a:spcBef>
            <a:spcAft>
              <a:spcPts val="600"/>
            </a:spcAft>
          </a:pPr>
          <a:r>
            <a:rPr lang="uk-UA" sz="8000" kern="1200" noProof="0" dirty="0" smtClean="0">
              <a:solidFill>
                <a:schemeClr val="tx2"/>
              </a:solidFill>
              <a:latin typeface="Franklin Gothic Medium"/>
              <a:ea typeface="ＭＳ Ｐゴシック" charset="-128"/>
              <a:cs typeface="Franklin Gothic Medium"/>
            </a:rPr>
            <a:t>УРЯДОВІ ВІДНОСИНИ </a:t>
          </a:r>
          <a:r>
            <a:rPr lang="uk-UA" sz="4200" kern="1200" noProof="0" dirty="0" smtClean="0">
              <a:solidFill>
                <a:schemeClr val="accent6"/>
              </a:solidFill>
            </a:rPr>
            <a:t>(від англ.</a:t>
          </a:r>
          <a:r>
            <a:rPr lang="uk-UA" sz="4200" i="1" kern="1200" noProof="0" dirty="0" smtClean="0">
              <a:solidFill>
                <a:schemeClr val="accent6"/>
              </a:solidFill>
            </a:rPr>
            <a:t> </a:t>
          </a:r>
          <a:r>
            <a:rPr lang="uk-UA" sz="4200" i="1" kern="1200" noProof="0" dirty="0" err="1" smtClean="0">
              <a:solidFill>
                <a:schemeClr val="accent6"/>
              </a:solidFill>
            </a:rPr>
            <a:t>Government</a:t>
          </a:r>
          <a:r>
            <a:rPr lang="uk-UA" sz="4200" i="1" kern="1200" noProof="0" dirty="0" smtClean="0">
              <a:solidFill>
                <a:schemeClr val="accent6"/>
              </a:solidFill>
            </a:rPr>
            <a:t> </a:t>
          </a:r>
          <a:r>
            <a:rPr lang="uk-UA" sz="4200" i="1" kern="1200" noProof="0" dirty="0" err="1" smtClean="0">
              <a:solidFill>
                <a:schemeClr val="accent6"/>
              </a:solidFill>
            </a:rPr>
            <a:t>Relations</a:t>
          </a:r>
          <a:r>
            <a:rPr lang="uk-UA" sz="4200" i="1" kern="1200" noProof="0" dirty="0" smtClean="0">
              <a:solidFill>
                <a:schemeClr val="accent6"/>
              </a:solidFill>
            </a:rPr>
            <a:t>/GR</a:t>
          </a:r>
          <a:r>
            <a:rPr lang="uk-UA" sz="4200" kern="1200" noProof="0" dirty="0" smtClean="0">
              <a:solidFill>
                <a:schemeClr val="accent6"/>
              </a:solidFill>
            </a:rPr>
            <a:t>) – це процес побудови </a:t>
          </a:r>
          <a:r>
            <a:rPr lang="uk-UA" sz="4200" b="1" kern="1200" noProof="0" dirty="0" smtClean="0">
              <a:solidFill>
                <a:schemeClr val="tx1"/>
              </a:solidFill>
            </a:rPr>
            <a:t>довгострокових</a:t>
          </a:r>
          <a:r>
            <a:rPr lang="uk-UA" sz="4200" b="1" kern="1200" noProof="0" dirty="0" smtClean="0">
              <a:solidFill>
                <a:srgbClr val="FF0000"/>
              </a:solidFill>
            </a:rPr>
            <a:t> </a:t>
          </a:r>
          <a:r>
            <a:rPr lang="uk-UA" sz="4200" b="1" kern="1200" noProof="0" dirty="0" smtClean="0">
              <a:solidFill>
                <a:schemeClr val="tx1"/>
              </a:solidFill>
            </a:rPr>
            <a:t>відносин</a:t>
          </a:r>
          <a:r>
            <a:rPr lang="uk-UA" sz="4200" b="1" kern="1200" noProof="0" dirty="0" smtClean="0">
              <a:solidFill>
                <a:srgbClr val="FF0000"/>
              </a:solidFill>
            </a:rPr>
            <a:t> </a:t>
          </a:r>
          <a:r>
            <a:rPr lang="uk-UA" sz="4200" kern="1200" noProof="0" dirty="0" smtClean="0">
              <a:solidFill>
                <a:schemeClr val="accent6"/>
              </a:solidFill>
            </a:rPr>
            <a:t>між різними суспільними групами та урядом для </a:t>
          </a:r>
          <a:r>
            <a:rPr lang="uk-UA" sz="4200" b="1" kern="1200" noProof="0" dirty="0" smtClean="0">
              <a:solidFill>
                <a:schemeClr val="tx1"/>
              </a:solidFill>
            </a:rPr>
            <a:t>досягнення</a:t>
          </a:r>
          <a:r>
            <a:rPr lang="uk-UA" sz="4200" kern="1200" noProof="0" dirty="0" smtClean="0">
              <a:solidFill>
                <a:srgbClr val="FF0000"/>
              </a:solidFill>
            </a:rPr>
            <a:t> </a:t>
          </a:r>
          <a:r>
            <a:rPr lang="uk-UA" sz="4200" b="1" kern="1200" noProof="0" dirty="0" smtClean="0">
              <a:solidFill>
                <a:schemeClr val="tx1"/>
              </a:solidFill>
            </a:rPr>
            <a:t>балансу</a:t>
          </a:r>
          <a:r>
            <a:rPr lang="uk-UA" sz="4200" kern="1200" noProof="0" dirty="0" smtClean="0">
              <a:solidFill>
                <a:srgbClr val="FF0000"/>
              </a:solidFill>
            </a:rPr>
            <a:t> </a:t>
          </a:r>
          <a:r>
            <a:rPr lang="uk-UA" sz="4200" b="1" kern="1200" noProof="0" dirty="0" smtClean="0">
              <a:solidFill>
                <a:schemeClr val="tx1"/>
              </a:solidFill>
            </a:rPr>
            <a:t>інтересів</a:t>
          </a:r>
          <a:r>
            <a:rPr lang="uk-UA" sz="4200" b="1" kern="1200" noProof="0" dirty="0" smtClean="0">
              <a:solidFill>
                <a:srgbClr val="FF0000"/>
              </a:solidFill>
            </a:rPr>
            <a:t> </a:t>
          </a:r>
          <a:r>
            <a:rPr lang="uk-UA" sz="4200" b="0" kern="1200" noProof="0" dirty="0" smtClean="0">
              <a:solidFill>
                <a:schemeClr val="accent6">
                  <a:lumMod val="75000"/>
                </a:schemeClr>
              </a:solidFill>
            </a:rPr>
            <a:t>і впливу на рішення органів влади та місцевого самоврядування шляхом застосування однієї або більше комунікаційних технік.</a:t>
          </a:r>
        </a:p>
        <a:p>
          <a:pPr lvl="0" algn="just" defTabSz="3556000" rtl="0">
            <a:lnSpc>
              <a:spcPct val="100000"/>
            </a:lnSpc>
            <a:spcBef>
              <a:spcPct val="0"/>
            </a:spcBef>
            <a:spcAft>
              <a:spcPts val="600"/>
            </a:spcAft>
          </a:pPr>
          <a:endParaRPr lang="uk-UA" sz="4200" b="0" kern="1200" noProof="0" dirty="0" smtClean="0">
            <a:solidFill>
              <a:schemeClr val="accent6">
                <a:lumMod val="75000"/>
              </a:schemeClr>
            </a:solidFill>
          </a:endParaRPr>
        </a:p>
        <a:p>
          <a:pPr lvl="0" algn="just" defTabSz="3556000" rtl="0">
            <a:lnSpc>
              <a:spcPct val="100000"/>
            </a:lnSpc>
            <a:spcBef>
              <a:spcPct val="0"/>
            </a:spcBef>
            <a:spcAft>
              <a:spcPts val="600"/>
            </a:spcAft>
          </a:pPr>
          <a:r>
            <a:rPr lang="uk-UA" sz="4200" b="0" kern="1200" noProof="0" dirty="0" smtClean="0">
              <a:solidFill>
                <a:schemeClr val="accent6">
                  <a:lumMod val="75000"/>
                </a:schemeClr>
              </a:solidFill>
            </a:rPr>
            <a:t>Це </a:t>
          </a:r>
          <a:r>
            <a:rPr lang="uk-UA" sz="4200" b="1" kern="1200" noProof="0" dirty="0" smtClean="0">
              <a:solidFill>
                <a:schemeClr val="tx1"/>
              </a:solidFill>
            </a:rPr>
            <a:t>системна робота</a:t>
          </a:r>
          <a:r>
            <a:rPr lang="uk-UA" sz="4200" b="0" kern="1200" noProof="0" dirty="0" smtClean="0">
              <a:solidFill>
                <a:schemeClr val="accent6">
                  <a:lumMod val="75000"/>
                </a:schemeClr>
              </a:solidFill>
            </a:rPr>
            <a:t> зі збору та обробки інформації про діяльність владних структур</a:t>
          </a:r>
          <a:r>
            <a:rPr lang="uk-UA" sz="4200" kern="1200" noProof="0" dirty="0" smtClean="0">
              <a:solidFill>
                <a:schemeClr val="accent6"/>
              </a:solidFill>
            </a:rPr>
            <a:t>, </a:t>
          </a:r>
          <a:r>
            <a:rPr lang="uk-UA" sz="4200" b="0" kern="1200" noProof="0" dirty="0" smtClean="0">
              <a:solidFill>
                <a:schemeClr val="accent6">
                  <a:lumMod val="75000"/>
                </a:schemeClr>
              </a:solidFill>
            </a:rPr>
            <a:t>підготовка</a:t>
          </a:r>
          <a:r>
            <a:rPr lang="uk-UA" sz="4200" b="1" kern="1200" noProof="0" dirty="0" smtClean="0">
              <a:solidFill>
                <a:schemeClr val="tx1"/>
              </a:solidFill>
            </a:rPr>
            <a:t> </a:t>
          </a:r>
          <a:r>
            <a:rPr lang="uk-UA" sz="4200" b="0" kern="1200" noProof="0" dirty="0" smtClean="0">
              <a:solidFill>
                <a:schemeClr val="accent6">
                  <a:lumMod val="75000"/>
                </a:schemeClr>
              </a:solidFill>
            </a:rPr>
            <a:t>та</a:t>
          </a:r>
          <a:r>
            <a:rPr lang="uk-UA" sz="4200" b="1" kern="1200" noProof="0" dirty="0" smtClean="0">
              <a:solidFill>
                <a:schemeClr val="tx1"/>
              </a:solidFill>
            </a:rPr>
            <a:t> </a:t>
          </a:r>
          <a:r>
            <a:rPr lang="uk-UA" sz="4200" b="0" kern="1200" noProof="0" dirty="0" smtClean="0">
              <a:solidFill>
                <a:schemeClr val="accent6">
                  <a:lumMod val="75000"/>
                </a:schemeClr>
              </a:solidFill>
            </a:rPr>
            <a:t>донесення</a:t>
          </a:r>
          <a:r>
            <a:rPr lang="uk-UA" sz="4200" b="1" kern="1200" noProof="0" dirty="0" smtClean="0">
              <a:solidFill>
                <a:schemeClr val="tx1"/>
              </a:solidFill>
            </a:rPr>
            <a:t> </a:t>
          </a:r>
          <a:r>
            <a:rPr lang="uk-UA" sz="4200" b="0" kern="1200" noProof="0" dirty="0" smtClean="0">
              <a:solidFill>
                <a:schemeClr val="accent6">
                  <a:lumMod val="75000"/>
                </a:schemeClr>
              </a:solidFill>
            </a:rPr>
            <a:t>позиції відповідних груп та безпосередньо </a:t>
          </a:r>
          <a:r>
            <a:rPr lang="uk-UA" sz="4200" b="0" kern="1200" noProof="0" dirty="0" err="1" smtClean="0">
              <a:solidFill>
                <a:schemeClr val="accent6">
                  <a:lumMod val="75000"/>
                </a:schemeClr>
              </a:solidFill>
            </a:rPr>
            <a:t>адвокація</a:t>
          </a:r>
          <a:r>
            <a:rPr lang="uk-UA" sz="4200" b="0" kern="1200" noProof="0" dirty="0" smtClean="0">
              <a:solidFill>
                <a:schemeClr val="accent6">
                  <a:lumMod val="75000"/>
                </a:schemeClr>
              </a:solidFill>
            </a:rPr>
            <a:t>, тобто цілеспрямований вплив на процес прийняття політичних і адміністративних рішень.</a:t>
          </a:r>
          <a:endParaRPr lang="uk-UA" sz="4200" b="0" kern="1200" noProof="0" dirty="0">
            <a:solidFill>
              <a:schemeClr val="accent6">
                <a:lumMod val="75000"/>
              </a:schemeClr>
            </a:solidFill>
          </a:endParaRPr>
        </a:p>
      </dsp:txBody>
      <dsp:txXfrm>
        <a:off x="402517" y="406547"/>
        <a:ext cx="19607277" cy="7440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42BFE-3B6C-407F-A2F5-0B19E299D9DE}">
      <dsp:nvSpPr>
        <dsp:cNvPr id="0" name=""/>
        <dsp:cNvSpPr/>
      </dsp:nvSpPr>
      <dsp:spPr>
        <a:xfrm>
          <a:off x="674251" y="0"/>
          <a:ext cx="18945264" cy="187486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100000"/>
            </a:lnSpc>
            <a:spcBef>
              <a:spcPct val="0"/>
            </a:spcBef>
            <a:spcAft>
              <a:spcPts val="1200"/>
            </a:spcAft>
          </a:pPr>
          <a:r>
            <a:rPr lang="ru-RU" sz="4200" b="1" kern="1200" dirty="0" err="1" smtClean="0">
              <a:solidFill>
                <a:schemeClr val="tx1"/>
              </a:solidFill>
            </a:rPr>
            <a:t>Адвокація</a:t>
          </a:r>
          <a:r>
            <a:rPr lang="ru-RU" sz="4200" kern="1200" dirty="0" smtClean="0">
              <a:solidFill>
                <a:schemeClr val="accent6"/>
              </a:solidFill>
            </a:rPr>
            <a:t> </a:t>
          </a:r>
          <a:r>
            <a:rPr lang="uk-UA" sz="4200" kern="1200" dirty="0" smtClean="0">
              <a:solidFill>
                <a:schemeClr val="accent6"/>
              </a:solidFill>
            </a:rPr>
            <a:t>має більш цілеспрямований характер і ставить на меті вирішення конкретного питання суспільної політики.</a:t>
          </a:r>
          <a:endParaRPr lang="ru-RU" sz="4200" b="1" kern="1200" dirty="0" smtClean="0">
            <a:solidFill>
              <a:schemeClr val="tx1"/>
            </a:solidFill>
          </a:endParaRPr>
        </a:p>
      </dsp:txBody>
      <dsp:txXfrm>
        <a:off x="765774" y="91523"/>
        <a:ext cx="18762218" cy="1691819"/>
      </dsp:txXfrm>
    </dsp:sp>
    <dsp:sp modelId="{DAF0BF7E-2B97-43BC-8E04-0CBF6ACAD197}">
      <dsp:nvSpPr>
        <dsp:cNvPr id="0" name=""/>
        <dsp:cNvSpPr/>
      </dsp:nvSpPr>
      <dsp:spPr>
        <a:xfrm>
          <a:off x="577530" y="2188468"/>
          <a:ext cx="18993475" cy="2509863"/>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100000"/>
            </a:lnSpc>
            <a:spcBef>
              <a:spcPct val="0"/>
            </a:spcBef>
            <a:spcAft>
              <a:spcPts val="1200"/>
            </a:spcAft>
          </a:pPr>
          <a:r>
            <a:rPr lang="uk-UA" sz="4200" b="1" kern="1200" noProof="0" dirty="0" smtClean="0">
              <a:solidFill>
                <a:schemeClr val="tx1"/>
              </a:solidFill>
            </a:rPr>
            <a:t>Лобіювання</a:t>
          </a:r>
          <a:r>
            <a:rPr lang="uk-UA" sz="4200" kern="1200" noProof="0" dirty="0" smtClean="0">
              <a:solidFill>
                <a:schemeClr val="accent6"/>
              </a:solidFill>
            </a:rPr>
            <a:t> як метод </a:t>
          </a:r>
          <a:r>
            <a:rPr lang="uk-UA" sz="4200" kern="1200" noProof="0" dirty="0" err="1" smtClean="0">
              <a:solidFill>
                <a:schemeClr val="accent6"/>
              </a:solidFill>
            </a:rPr>
            <a:t>адвокації</a:t>
          </a:r>
          <a:r>
            <a:rPr lang="uk-UA" sz="4200" kern="1200" noProof="0" dirty="0" smtClean="0">
              <a:solidFill>
                <a:schemeClr val="accent6"/>
              </a:solidFill>
            </a:rPr>
            <a:t> має більш ситуативний, проектний характер і фазовість (є більш активні періоди і менш активні); може бути одним з етапів </a:t>
          </a:r>
          <a:r>
            <a:rPr lang="uk-UA" sz="4200" kern="1200" noProof="0" dirty="0" err="1" smtClean="0">
              <a:solidFill>
                <a:schemeClr val="accent6"/>
              </a:solidFill>
            </a:rPr>
            <a:t>адвокаційної</a:t>
          </a:r>
          <a:r>
            <a:rPr lang="uk-UA" sz="4200" kern="1200" noProof="0" dirty="0" smtClean="0">
              <a:solidFill>
                <a:schemeClr val="accent6"/>
              </a:solidFill>
            </a:rPr>
            <a:t> кампанії.</a:t>
          </a:r>
          <a:endParaRPr lang="uk-UA" sz="4200" kern="1200" noProof="0" dirty="0">
            <a:solidFill>
              <a:schemeClr val="accent6"/>
            </a:solidFill>
          </a:endParaRPr>
        </a:p>
      </dsp:txBody>
      <dsp:txXfrm>
        <a:off x="700051" y="2310989"/>
        <a:ext cx="18748433" cy="22648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42BFE-3B6C-407F-A2F5-0B19E299D9DE}">
      <dsp:nvSpPr>
        <dsp:cNvPr id="0" name=""/>
        <dsp:cNvSpPr/>
      </dsp:nvSpPr>
      <dsp:spPr>
        <a:xfrm>
          <a:off x="18329" y="53119"/>
          <a:ext cx="19079803" cy="2016312"/>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100000"/>
            </a:lnSpc>
            <a:spcBef>
              <a:spcPct val="0"/>
            </a:spcBef>
            <a:spcAft>
              <a:spcPts val="1200"/>
            </a:spcAft>
          </a:pPr>
          <a:r>
            <a:rPr lang="uk-UA" sz="4200" b="1" kern="1200" noProof="0" dirty="0" smtClean="0">
              <a:solidFill>
                <a:schemeClr val="tx1"/>
              </a:solidFill>
            </a:rPr>
            <a:t>Урядові відносини (GR)</a:t>
          </a:r>
          <a:r>
            <a:rPr lang="uk-UA" sz="4200" kern="1200" noProof="0" dirty="0" smtClean="0">
              <a:solidFill>
                <a:schemeClr val="accent6"/>
              </a:solidFill>
            </a:rPr>
            <a:t> – це безперервний, довгостроковий та достатньо стабільний процес.</a:t>
          </a:r>
          <a:endParaRPr lang="uk-UA" sz="4200" b="1" kern="1200" noProof="0" dirty="0" smtClean="0">
            <a:solidFill>
              <a:schemeClr val="tx1"/>
            </a:solidFill>
          </a:endParaRPr>
        </a:p>
      </dsp:txBody>
      <dsp:txXfrm>
        <a:off x="116757" y="151547"/>
        <a:ext cx="18882947" cy="18194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B81CB-E6A7-4D62-BB6B-E8D06D202C08}">
      <dsp:nvSpPr>
        <dsp:cNvPr id="0" name=""/>
        <dsp:cNvSpPr/>
      </dsp:nvSpPr>
      <dsp:spPr>
        <a:xfrm>
          <a:off x="0" y="192116"/>
          <a:ext cx="20086676" cy="28898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just" defTabSz="2667000" rtl="0">
            <a:lnSpc>
              <a:spcPct val="100000"/>
            </a:lnSpc>
            <a:spcBef>
              <a:spcPct val="0"/>
            </a:spcBef>
            <a:spcAft>
              <a:spcPts val="1200"/>
            </a:spcAft>
          </a:pPr>
          <a:r>
            <a:rPr lang="uk-UA" sz="6000" kern="1200" noProof="0" dirty="0" smtClean="0">
              <a:solidFill>
                <a:schemeClr val="tx2"/>
              </a:solidFill>
              <a:latin typeface="Franklin Gothic Medium"/>
              <a:ea typeface="ＭＳ Ｐゴシック" charset="-128"/>
              <a:cs typeface="Franklin Gothic Medium"/>
            </a:rPr>
            <a:t>ЛОБІЮВАННЯ –</a:t>
          </a:r>
          <a:r>
            <a:rPr lang="uk-UA" sz="6000" kern="1200" noProof="0" dirty="0" smtClean="0">
              <a:solidFill>
                <a:schemeClr val="accent6"/>
              </a:solidFill>
            </a:rPr>
            <a:t> </a:t>
          </a:r>
          <a:r>
            <a:rPr lang="uk-UA" sz="4200" kern="1200" noProof="0" dirty="0" smtClean="0">
              <a:solidFill>
                <a:schemeClr val="accent6"/>
              </a:solidFill>
            </a:rPr>
            <a:t>це один із методів </a:t>
          </a:r>
          <a:r>
            <a:rPr lang="uk-UA" sz="4200" kern="1200" noProof="0" dirty="0" err="1" smtClean="0">
              <a:solidFill>
                <a:schemeClr val="accent6"/>
              </a:solidFill>
            </a:rPr>
            <a:t>адвокації</a:t>
          </a:r>
          <a:r>
            <a:rPr lang="uk-UA" sz="4200" kern="1200" noProof="0" dirty="0" smtClean="0">
              <a:solidFill>
                <a:schemeClr val="accent6"/>
              </a:solidFill>
            </a:rPr>
            <a:t>, який полягає у цілеспрямованому впливі на суспільну політику шляхом </a:t>
          </a:r>
          <a:r>
            <a:rPr lang="uk-UA" sz="4200" b="1" kern="1200" noProof="0" dirty="0" smtClean="0">
              <a:solidFill>
                <a:schemeClr val="tx1"/>
              </a:solidFill>
            </a:rPr>
            <a:t>прямої</a:t>
          </a:r>
          <a:r>
            <a:rPr lang="uk-UA" sz="4200" b="1" i="0" kern="1200" noProof="0" dirty="0" smtClean="0">
              <a:solidFill>
                <a:srgbClr val="C00000"/>
              </a:solidFill>
            </a:rPr>
            <a:t> </a:t>
          </a:r>
          <a:r>
            <a:rPr lang="uk-UA" sz="4200" b="1" kern="1200" noProof="0" dirty="0" smtClean="0">
              <a:solidFill>
                <a:schemeClr val="tx1"/>
              </a:solidFill>
            </a:rPr>
            <a:t>взаємодії</a:t>
          </a:r>
          <a:r>
            <a:rPr lang="uk-UA" sz="4200" kern="1200" noProof="0" dirty="0" smtClean="0">
              <a:solidFill>
                <a:schemeClr val="accent6"/>
              </a:solidFill>
            </a:rPr>
            <a:t> з органами влади та місцевого самоврядування.</a:t>
          </a:r>
        </a:p>
      </dsp:txBody>
      <dsp:txXfrm>
        <a:off x="141073" y="333189"/>
        <a:ext cx="19804530" cy="2607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BCF6E-FE8B-4A6D-A9A5-AE897EA4A880}">
      <dsp:nvSpPr>
        <dsp:cNvPr id="0" name=""/>
        <dsp:cNvSpPr/>
      </dsp:nvSpPr>
      <dsp:spPr>
        <a:xfrm>
          <a:off x="0" y="8837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1.</a:t>
          </a:r>
          <a:r>
            <a:rPr lang="ru-RU" sz="4200" b="1" kern="1200" dirty="0" smtClean="0">
              <a:solidFill>
                <a:schemeClr val="accent6"/>
              </a:solidFill>
            </a:rPr>
            <a:t>    </a:t>
          </a:r>
          <a:r>
            <a:rPr lang="ru-RU" sz="4200" b="1" kern="1200" dirty="0" err="1" smtClean="0">
              <a:solidFill>
                <a:schemeClr val="accent6"/>
              </a:solidFill>
            </a:rPr>
            <a:t>визначення</a:t>
          </a:r>
          <a:r>
            <a:rPr lang="ru-RU" sz="4200" b="1" kern="1200" dirty="0" smtClean="0">
              <a:solidFill>
                <a:schemeClr val="accent6"/>
              </a:solidFill>
            </a:rPr>
            <a:t> </a:t>
          </a:r>
          <a:r>
            <a:rPr lang="ru-RU" sz="4200" b="1" kern="1200" dirty="0" err="1" smtClean="0">
              <a:solidFill>
                <a:schemeClr val="accent6"/>
              </a:solidFill>
            </a:rPr>
            <a:t>цілей</a:t>
          </a:r>
          <a:r>
            <a:rPr lang="ru-RU" sz="4200" b="1" kern="1200" dirty="0" smtClean="0">
              <a:solidFill>
                <a:schemeClr val="accent6"/>
              </a:solidFill>
            </a:rPr>
            <a:t> </a:t>
          </a:r>
          <a:r>
            <a:rPr lang="ru-RU" sz="4200" b="1" kern="1200" dirty="0" err="1" smtClean="0">
              <a:solidFill>
                <a:schemeClr val="accent6"/>
              </a:solidFill>
            </a:rPr>
            <a:t>кампанії</a:t>
          </a:r>
          <a:r>
            <a:rPr lang="ru-RU" sz="4200" b="1" kern="1200" dirty="0" smtClean="0">
              <a:solidFill>
                <a:schemeClr val="accent6"/>
              </a:solidFill>
            </a:rPr>
            <a:t>;</a:t>
          </a:r>
          <a:endParaRPr lang="uk-UA" sz="4200" kern="1200" dirty="0">
            <a:solidFill>
              <a:schemeClr val="accent6"/>
            </a:solidFill>
          </a:endParaRPr>
        </a:p>
      </dsp:txBody>
      <dsp:txXfrm>
        <a:off x="47976" y="136349"/>
        <a:ext cx="10483816" cy="886847"/>
      </dsp:txXfrm>
    </dsp:sp>
    <dsp:sp modelId="{DBD6C7B0-9636-4C15-BECE-65A4BC9D9A1D}">
      <dsp:nvSpPr>
        <dsp:cNvPr id="0" name=""/>
        <dsp:cNvSpPr/>
      </dsp:nvSpPr>
      <dsp:spPr>
        <a:xfrm>
          <a:off x="0" y="119213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2.  </a:t>
          </a:r>
          <a:r>
            <a:rPr lang="ru-RU" sz="4200" b="1" kern="1200" dirty="0" smtClean="0">
              <a:solidFill>
                <a:schemeClr val="accent6"/>
              </a:solidFill>
            </a:rPr>
            <a:t>  </a:t>
          </a:r>
          <a:r>
            <a:rPr lang="ru-RU" sz="4200" b="1" kern="1200" dirty="0" err="1" smtClean="0">
              <a:solidFill>
                <a:schemeClr val="accent6"/>
              </a:solidFill>
            </a:rPr>
            <a:t>збір</a:t>
          </a:r>
          <a:r>
            <a:rPr lang="ru-RU" sz="4200" b="1" kern="1200" dirty="0" smtClean="0">
              <a:solidFill>
                <a:schemeClr val="accent6"/>
              </a:solidFill>
            </a:rPr>
            <a:t> </a:t>
          </a:r>
          <a:r>
            <a:rPr lang="ru-RU" sz="4200" b="1" kern="1200" dirty="0" err="1" smtClean="0">
              <a:solidFill>
                <a:schemeClr val="accent6"/>
              </a:solidFill>
            </a:rPr>
            <a:t>інформації</a:t>
          </a:r>
          <a:r>
            <a:rPr lang="ru-RU" sz="4200" b="1" kern="1200" dirty="0" smtClean="0">
              <a:solidFill>
                <a:schemeClr val="accent6"/>
              </a:solidFill>
            </a:rPr>
            <a:t>;</a:t>
          </a:r>
          <a:endParaRPr lang="uk-UA" sz="4200" kern="1200" dirty="0">
            <a:solidFill>
              <a:schemeClr val="accent6"/>
            </a:solidFill>
          </a:endParaRPr>
        </a:p>
      </dsp:txBody>
      <dsp:txXfrm>
        <a:off x="47976" y="1240109"/>
        <a:ext cx="10483816" cy="886847"/>
      </dsp:txXfrm>
    </dsp:sp>
    <dsp:sp modelId="{4E74E4DC-F56F-45F6-A549-D1CF377EABAE}">
      <dsp:nvSpPr>
        <dsp:cNvPr id="0" name=""/>
        <dsp:cNvSpPr/>
      </dsp:nvSpPr>
      <dsp:spPr>
        <a:xfrm>
          <a:off x="0" y="229589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3. </a:t>
          </a:r>
          <a:r>
            <a:rPr lang="ru-RU" sz="4200" b="1" kern="1200" dirty="0" smtClean="0">
              <a:solidFill>
                <a:schemeClr val="accent6"/>
              </a:solidFill>
            </a:rPr>
            <a:t>   </a:t>
          </a:r>
          <a:r>
            <a:rPr lang="ru-RU" sz="4200" b="1" kern="1200" dirty="0" err="1" smtClean="0">
              <a:solidFill>
                <a:schemeClr val="accent6"/>
              </a:solidFill>
            </a:rPr>
            <a:t>формування</a:t>
          </a:r>
          <a:r>
            <a:rPr lang="ru-RU" sz="4200" b="1" kern="1200" dirty="0" smtClean="0">
              <a:solidFill>
                <a:schemeClr val="accent6"/>
              </a:solidFill>
            </a:rPr>
            <a:t> </a:t>
          </a:r>
          <a:r>
            <a:rPr lang="ru-RU" sz="4200" b="1" kern="1200" dirty="0" err="1" smtClean="0">
              <a:solidFill>
                <a:schemeClr val="accent6"/>
              </a:solidFill>
            </a:rPr>
            <a:t>позиції</a:t>
          </a:r>
          <a:r>
            <a:rPr lang="ru-RU" sz="4200" b="1" kern="1200" dirty="0" smtClean="0">
              <a:solidFill>
                <a:schemeClr val="accent6"/>
              </a:solidFill>
            </a:rPr>
            <a:t>;</a:t>
          </a:r>
          <a:endParaRPr lang="uk-UA" sz="4200" kern="1200" dirty="0">
            <a:solidFill>
              <a:schemeClr val="accent6"/>
            </a:solidFill>
          </a:endParaRPr>
        </a:p>
      </dsp:txBody>
      <dsp:txXfrm>
        <a:off x="47976" y="2343869"/>
        <a:ext cx="10483816" cy="886847"/>
      </dsp:txXfrm>
    </dsp:sp>
    <dsp:sp modelId="{ED9F1AE3-4C24-4043-B264-638617973460}">
      <dsp:nvSpPr>
        <dsp:cNvPr id="0" name=""/>
        <dsp:cNvSpPr/>
      </dsp:nvSpPr>
      <dsp:spPr>
        <a:xfrm>
          <a:off x="0" y="339965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4.</a:t>
          </a:r>
          <a:r>
            <a:rPr lang="ru-RU" sz="4200" b="1" kern="1200" dirty="0" smtClean="0">
              <a:solidFill>
                <a:schemeClr val="accent6"/>
              </a:solidFill>
            </a:rPr>
            <a:t>    </a:t>
          </a:r>
          <a:r>
            <a:rPr lang="ru-RU" sz="4200" b="1" kern="1200" dirty="0" err="1" smtClean="0">
              <a:solidFill>
                <a:schemeClr val="accent6"/>
              </a:solidFill>
            </a:rPr>
            <a:t>розробка</a:t>
          </a:r>
          <a:r>
            <a:rPr lang="ru-RU" sz="4200" b="1" kern="1200" dirty="0" smtClean="0">
              <a:solidFill>
                <a:schemeClr val="accent6"/>
              </a:solidFill>
            </a:rPr>
            <a:t> </a:t>
          </a:r>
          <a:r>
            <a:rPr lang="ru-RU" sz="4200" b="1" kern="1200" dirty="0" err="1" smtClean="0">
              <a:solidFill>
                <a:schemeClr val="accent6"/>
              </a:solidFill>
            </a:rPr>
            <a:t>стратегії</a:t>
          </a:r>
          <a:r>
            <a:rPr lang="ru-RU" sz="4200" b="1" kern="1200" dirty="0" smtClean="0">
              <a:solidFill>
                <a:schemeClr val="accent6"/>
              </a:solidFill>
            </a:rPr>
            <a:t>;</a:t>
          </a:r>
          <a:endParaRPr lang="uk-UA" sz="4200" kern="1200" dirty="0">
            <a:solidFill>
              <a:schemeClr val="accent6"/>
            </a:solidFill>
          </a:endParaRPr>
        </a:p>
      </dsp:txBody>
      <dsp:txXfrm>
        <a:off x="47976" y="3447629"/>
        <a:ext cx="10483816" cy="886847"/>
      </dsp:txXfrm>
    </dsp:sp>
    <dsp:sp modelId="{5EFE0CFC-2FFF-4C0A-A3FB-06E3306C63EA}">
      <dsp:nvSpPr>
        <dsp:cNvPr id="0" name=""/>
        <dsp:cNvSpPr/>
      </dsp:nvSpPr>
      <dsp:spPr>
        <a:xfrm>
          <a:off x="0" y="450341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5.</a:t>
          </a:r>
          <a:r>
            <a:rPr lang="ru-RU" sz="4200" b="1" kern="1200" dirty="0" smtClean="0">
              <a:solidFill>
                <a:schemeClr val="accent6"/>
              </a:solidFill>
            </a:rPr>
            <a:t> </a:t>
          </a:r>
          <a:r>
            <a:rPr lang="ru-RU" sz="4200" kern="1200" dirty="0" smtClean="0">
              <a:solidFill>
                <a:schemeClr val="accent6"/>
              </a:solidFill>
            </a:rPr>
            <a:t>  </a:t>
          </a:r>
          <a:r>
            <a:rPr lang="ru-RU" sz="4200" b="1" kern="1200" dirty="0" smtClean="0">
              <a:solidFill>
                <a:schemeClr val="accent6"/>
              </a:solidFill>
            </a:rPr>
            <a:t> </a:t>
          </a:r>
          <a:r>
            <a:rPr lang="ru-RU" sz="4200" b="1" kern="1200" dirty="0" err="1" smtClean="0">
              <a:solidFill>
                <a:schemeClr val="accent6"/>
              </a:solidFill>
            </a:rPr>
            <a:t>створення</a:t>
          </a:r>
          <a:r>
            <a:rPr lang="ru-RU" sz="4200" b="1" kern="1200" dirty="0" smtClean="0">
              <a:solidFill>
                <a:schemeClr val="accent6"/>
              </a:solidFill>
            </a:rPr>
            <a:t> </a:t>
          </a:r>
          <a:r>
            <a:rPr lang="ru-RU" sz="4200" b="1" kern="1200" dirty="0" err="1" smtClean="0">
              <a:solidFill>
                <a:schemeClr val="accent6"/>
              </a:solidFill>
            </a:rPr>
            <a:t>коаліції</a:t>
          </a:r>
          <a:r>
            <a:rPr lang="ru-RU" sz="4200" b="1" kern="1200" dirty="0" smtClean="0">
              <a:solidFill>
                <a:schemeClr val="accent6"/>
              </a:solidFill>
            </a:rPr>
            <a:t>;</a:t>
          </a:r>
          <a:endParaRPr lang="uk-UA" sz="4200" kern="1200" dirty="0">
            <a:solidFill>
              <a:schemeClr val="accent6"/>
            </a:solidFill>
          </a:endParaRPr>
        </a:p>
      </dsp:txBody>
      <dsp:txXfrm>
        <a:off x="47976" y="4551389"/>
        <a:ext cx="10483816" cy="886847"/>
      </dsp:txXfrm>
    </dsp:sp>
    <dsp:sp modelId="{E60D0BDB-1471-48BA-B354-10863B8ECB98}">
      <dsp:nvSpPr>
        <dsp:cNvPr id="0" name=""/>
        <dsp:cNvSpPr/>
      </dsp:nvSpPr>
      <dsp:spPr>
        <a:xfrm>
          <a:off x="0" y="560717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6.</a:t>
          </a:r>
          <a:r>
            <a:rPr lang="ru-RU" sz="4200" b="1" kern="1200" dirty="0" smtClean="0">
              <a:solidFill>
                <a:schemeClr val="accent6"/>
              </a:solidFill>
            </a:rPr>
            <a:t> </a:t>
          </a:r>
          <a:r>
            <a:rPr lang="ru-RU" sz="4200" kern="1200" dirty="0" smtClean="0">
              <a:solidFill>
                <a:schemeClr val="accent6"/>
              </a:solidFill>
            </a:rPr>
            <a:t>  </a:t>
          </a:r>
          <a:r>
            <a:rPr lang="ru-RU" sz="4200" b="1" kern="1200" dirty="0" smtClean="0">
              <a:solidFill>
                <a:schemeClr val="accent6"/>
              </a:solidFill>
            </a:rPr>
            <a:t> </a:t>
          </a:r>
          <a:r>
            <a:rPr lang="ru-RU" sz="4200" b="1" kern="1200" dirty="0" err="1" smtClean="0">
              <a:solidFill>
                <a:schemeClr val="accent6"/>
              </a:solidFill>
            </a:rPr>
            <a:t>вибір</a:t>
          </a:r>
          <a:r>
            <a:rPr lang="ru-RU" sz="4200" b="1" kern="1200" dirty="0" smtClean="0">
              <a:solidFill>
                <a:schemeClr val="accent6"/>
              </a:solidFill>
            </a:rPr>
            <a:t> </a:t>
          </a:r>
          <a:r>
            <a:rPr lang="ru-RU" sz="4200" b="1" kern="1200" dirty="0" err="1" smtClean="0">
              <a:solidFill>
                <a:schemeClr val="accent6"/>
              </a:solidFill>
            </a:rPr>
            <a:t>інструментів</a:t>
          </a:r>
          <a:r>
            <a:rPr lang="ru-RU" sz="4200" b="1" kern="1200" dirty="0" smtClean="0">
              <a:solidFill>
                <a:schemeClr val="accent6"/>
              </a:solidFill>
            </a:rPr>
            <a:t> </a:t>
          </a:r>
          <a:r>
            <a:rPr lang="ru-RU" sz="4200" b="1" kern="1200" dirty="0" err="1" smtClean="0">
              <a:solidFill>
                <a:schemeClr val="accent6"/>
              </a:solidFill>
            </a:rPr>
            <a:t>адвокації</a:t>
          </a:r>
          <a:r>
            <a:rPr lang="ru-RU" sz="4200" b="1" kern="1200" dirty="0" smtClean="0">
              <a:solidFill>
                <a:schemeClr val="accent6"/>
              </a:solidFill>
            </a:rPr>
            <a:t>;</a:t>
          </a:r>
          <a:endParaRPr lang="uk-UA" sz="4200" kern="1200" dirty="0">
            <a:solidFill>
              <a:schemeClr val="accent6"/>
            </a:solidFill>
          </a:endParaRPr>
        </a:p>
      </dsp:txBody>
      <dsp:txXfrm>
        <a:off x="47976" y="5655149"/>
        <a:ext cx="10483816" cy="886847"/>
      </dsp:txXfrm>
    </dsp:sp>
    <dsp:sp modelId="{32904571-6B37-40F0-9F77-C78B078AE5E1}">
      <dsp:nvSpPr>
        <dsp:cNvPr id="0" name=""/>
        <dsp:cNvSpPr/>
      </dsp:nvSpPr>
      <dsp:spPr>
        <a:xfrm>
          <a:off x="0" y="671093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7.</a:t>
          </a:r>
          <a:r>
            <a:rPr lang="ru-RU" sz="4200" kern="1200" dirty="0" smtClean="0">
              <a:solidFill>
                <a:schemeClr val="accent6"/>
              </a:solidFill>
            </a:rPr>
            <a:t>   </a:t>
          </a:r>
          <a:r>
            <a:rPr lang="ru-RU" sz="4200" b="1" kern="1200" dirty="0" smtClean="0">
              <a:solidFill>
                <a:schemeClr val="accent6"/>
              </a:solidFill>
            </a:rPr>
            <a:t> </a:t>
          </a:r>
          <a:r>
            <a:rPr lang="ru-RU" sz="4200" b="1" kern="1200" dirty="0" err="1" smtClean="0">
              <a:solidFill>
                <a:schemeClr val="accent6"/>
              </a:solidFill>
            </a:rPr>
            <a:t>розробка</a:t>
          </a:r>
          <a:r>
            <a:rPr lang="ru-RU" sz="4200" b="1" kern="1200" dirty="0" smtClean="0">
              <a:solidFill>
                <a:schemeClr val="accent6"/>
              </a:solidFill>
            </a:rPr>
            <a:t> та </a:t>
          </a:r>
          <a:r>
            <a:rPr lang="ru-RU" sz="4200" b="1" kern="1200" dirty="0" err="1" smtClean="0">
              <a:solidFill>
                <a:schemeClr val="accent6"/>
              </a:solidFill>
            </a:rPr>
            <a:t>реалізація</a:t>
          </a:r>
          <a:r>
            <a:rPr lang="ru-RU" sz="4200" b="1" kern="1200" dirty="0" smtClean="0">
              <a:solidFill>
                <a:schemeClr val="accent6"/>
              </a:solidFill>
            </a:rPr>
            <a:t> плану </a:t>
          </a:r>
          <a:r>
            <a:rPr lang="ru-RU" sz="4200" b="1" kern="1200" dirty="0" err="1" smtClean="0">
              <a:solidFill>
                <a:schemeClr val="accent6"/>
              </a:solidFill>
            </a:rPr>
            <a:t>дій</a:t>
          </a:r>
          <a:r>
            <a:rPr lang="ru-RU" sz="4200" b="1" kern="1200" dirty="0" smtClean="0">
              <a:solidFill>
                <a:schemeClr val="accent6"/>
              </a:solidFill>
            </a:rPr>
            <a:t>;</a:t>
          </a:r>
          <a:endParaRPr lang="uk-UA" sz="4200" kern="1200" dirty="0">
            <a:solidFill>
              <a:schemeClr val="accent6"/>
            </a:solidFill>
          </a:endParaRPr>
        </a:p>
      </dsp:txBody>
      <dsp:txXfrm>
        <a:off x="47976" y="6758909"/>
        <a:ext cx="10483816" cy="886847"/>
      </dsp:txXfrm>
    </dsp:sp>
    <dsp:sp modelId="{8E13887E-7ED5-49DA-ABB6-1BDF95A2A937}">
      <dsp:nvSpPr>
        <dsp:cNvPr id="0" name=""/>
        <dsp:cNvSpPr/>
      </dsp:nvSpPr>
      <dsp:spPr>
        <a:xfrm>
          <a:off x="0" y="7814693"/>
          <a:ext cx="10579768" cy="98279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ru-RU" sz="4200" b="1" kern="1200" dirty="0" smtClean="0">
              <a:solidFill>
                <a:schemeClr val="tx1"/>
              </a:solidFill>
            </a:rPr>
            <a:t>8.</a:t>
          </a:r>
          <a:r>
            <a:rPr lang="ru-RU" sz="4200" kern="1200" dirty="0" smtClean="0">
              <a:solidFill>
                <a:schemeClr val="tx1"/>
              </a:solidFill>
            </a:rPr>
            <a:t>  </a:t>
          </a:r>
          <a:r>
            <a:rPr lang="ru-RU" sz="4200" kern="1200" dirty="0" smtClean="0">
              <a:solidFill>
                <a:schemeClr val="accent6"/>
              </a:solidFill>
            </a:rPr>
            <a:t>  </a:t>
          </a:r>
          <a:r>
            <a:rPr lang="ru-RU" sz="4200" b="1" kern="1200" dirty="0" err="1" smtClean="0">
              <a:solidFill>
                <a:schemeClr val="accent6"/>
              </a:solidFill>
            </a:rPr>
            <a:t>оцінка</a:t>
          </a:r>
          <a:r>
            <a:rPr lang="ru-RU" sz="4200" b="1" kern="1200" dirty="0" smtClean="0">
              <a:solidFill>
                <a:schemeClr val="accent6"/>
              </a:solidFill>
            </a:rPr>
            <a:t> </a:t>
          </a:r>
          <a:r>
            <a:rPr lang="ru-RU" sz="4200" b="1" kern="1200" dirty="0" err="1" smtClean="0">
              <a:solidFill>
                <a:schemeClr val="accent6"/>
              </a:solidFill>
            </a:rPr>
            <a:t>результатів</a:t>
          </a:r>
          <a:r>
            <a:rPr lang="ru-RU" sz="4200" b="1" kern="1200" dirty="0" smtClean="0">
              <a:solidFill>
                <a:schemeClr val="accent6"/>
              </a:solidFill>
            </a:rPr>
            <a:t>.</a:t>
          </a:r>
          <a:endParaRPr lang="uk-UA" sz="4200" kern="1200" dirty="0">
            <a:solidFill>
              <a:schemeClr val="accent6"/>
            </a:solidFill>
          </a:endParaRPr>
        </a:p>
      </dsp:txBody>
      <dsp:txXfrm>
        <a:off x="47976" y="7862669"/>
        <a:ext cx="10483816" cy="8868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828F5-74F5-4625-B16B-3F257E3E661A}">
      <dsp:nvSpPr>
        <dsp:cNvPr id="0" name=""/>
        <dsp:cNvSpPr/>
      </dsp:nvSpPr>
      <dsp:spPr>
        <a:xfrm>
          <a:off x="0" y="885841"/>
          <a:ext cx="14644018"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uk-UA" sz="4400" b="1" kern="1200" noProof="0" dirty="0" smtClean="0">
              <a:solidFill>
                <a:schemeClr val="tx1"/>
              </a:solidFill>
            </a:rPr>
            <a:t>1.</a:t>
          </a:r>
          <a:r>
            <a:rPr lang="uk-UA" sz="4400" kern="1200" noProof="0" dirty="0" smtClean="0">
              <a:solidFill>
                <a:schemeClr val="accent6"/>
              </a:solidFill>
            </a:rPr>
            <a:t>  розробка позиції;</a:t>
          </a:r>
          <a:endParaRPr lang="uk-UA" sz="4400" kern="1200" noProof="0" dirty="0">
            <a:solidFill>
              <a:schemeClr val="accent6"/>
            </a:solidFill>
          </a:endParaRPr>
        </a:p>
      </dsp:txBody>
      <dsp:txXfrm>
        <a:off x="0" y="885841"/>
        <a:ext cx="14644018" cy="1216800"/>
      </dsp:txXfrm>
    </dsp:sp>
    <dsp:sp modelId="{C719DAB1-5612-47FA-8300-8688625D2C37}">
      <dsp:nvSpPr>
        <dsp:cNvPr id="0" name=""/>
        <dsp:cNvSpPr/>
      </dsp:nvSpPr>
      <dsp:spPr>
        <a:xfrm>
          <a:off x="0" y="2289841"/>
          <a:ext cx="14644018"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uk-UA" sz="4400" b="1" kern="1200" noProof="0" smtClean="0">
              <a:solidFill>
                <a:schemeClr val="tx1"/>
              </a:solidFill>
            </a:rPr>
            <a:t>2.</a:t>
          </a:r>
          <a:r>
            <a:rPr lang="uk-UA" sz="4400" kern="1200" noProof="0" smtClean="0">
              <a:solidFill>
                <a:schemeClr val="tx1"/>
              </a:solidFill>
            </a:rPr>
            <a:t> </a:t>
          </a:r>
          <a:r>
            <a:rPr lang="uk-UA" sz="4400" kern="1200" noProof="0" smtClean="0">
              <a:solidFill>
                <a:schemeClr val="accent6"/>
              </a:solidFill>
            </a:rPr>
            <a:t> її розповсюдження серед усіх зацікавлених сторін;</a:t>
          </a:r>
          <a:endParaRPr lang="uk-UA" sz="4400" kern="1200" noProof="0">
            <a:solidFill>
              <a:schemeClr val="accent6"/>
            </a:solidFill>
          </a:endParaRPr>
        </a:p>
      </dsp:txBody>
      <dsp:txXfrm>
        <a:off x="0" y="2289841"/>
        <a:ext cx="14644018" cy="1216800"/>
      </dsp:txXfrm>
    </dsp:sp>
    <dsp:sp modelId="{70F29B74-58E4-4964-ABB6-7E665EC4409C}">
      <dsp:nvSpPr>
        <dsp:cNvPr id="0" name=""/>
        <dsp:cNvSpPr/>
      </dsp:nvSpPr>
      <dsp:spPr>
        <a:xfrm>
          <a:off x="0" y="3693841"/>
          <a:ext cx="14644018"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uk-UA" sz="4400" b="1" kern="1200" noProof="0" smtClean="0">
              <a:solidFill>
                <a:schemeClr val="tx1"/>
              </a:solidFill>
            </a:rPr>
            <a:t>3.</a:t>
          </a:r>
          <a:r>
            <a:rPr lang="uk-UA" sz="4400" kern="1200" noProof="0" smtClean="0">
              <a:solidFill>
                <a:schemeClr val="tx1"/>
              </a:solidFill>
            </a:rPr>
            <a:t> </a:t>
          </a:r>
          <a:r>
            <a:rPr lang="uk-UA" sz="4400" kern="1200" noProof="0" smtClean="0">
              <a:solidFill>
                <a:schemeClr val="accent6"/>
              </a:solidFill>
            </a:rPr>
            <a:t> мобілізація союзників;</a:t>
          </a:r>
          <a:endParaRPr lang="uk-UA" sz="4400" kern="1200" noProof="0">
            <a:solidFill>
              <a:schemeClr val="accent6"/>
            </a:solidFill>
          </a:endParaRPr>
        </a:p>
      </dsp:txBody>
      <dsp:txXfrm>
        <a:off x="0" y="3693841"/>
        <a:ext cx="14644018" cy="1216800"/>
      </dsp:txXfrm>
    </dsp:sp>
    <dsp:sp modelId="{87FAFD22-B0C8-4302-B086-9CF291201E98}">
      <dsp:nvSpPr>
        <dsp:cNvPr id="0" name=""/>
        <dsp:cNvSpPr/>
      </dsp:nvSpPr>
      <dsp:spPr>
        <a:xfrm>
          <a:off x="0" y="5097841"/>
          <a:ext cx="14644018" cy="121680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uk-UA" sz="4400" b="1" kern="1200" noProof="0" smtClean="0">
              <a:solidFill>
                <a:schemeClr val="tx1"/>
              </a:solidFill>
            </a:rPr>
            <a:t>4.</a:t>
          </a:r>
          <a:r>
            <a:rPr lang="uk-UA" sz="4400" kern="1200" noProof="0" smtClean="0">
              <a:solidFill>
                <a:schemeClr val="accent6"/>
              </a:solidFill>
            </a:rPr>
            <a:t>  акумуляція критичної маси урядової підтримки.</a:t>
          </a:r>
          <a:endParaRPr lang="uk-UA" sz="4400" kern="1200" noProof="0">
            <a:solidFill>
              <a:schemeClr val="accent6"/>
            </a:solidFill>
          </a:endParaRPr>
        </a:p>
      </dsp:txBody>
      <dsp:txXfrm>
        <a:off x="0" y="5097841"/>
        <a:ext cx="14644018" cy="1216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F55EC-BEFC-444B-B679-BF79F39AB146}">
      <dsp:nvSpPr>
        <dsp:cNvPr id="0" name=""/>
        <dsp:cNvSpPr/>
      </dsp:nvSpPr>
      <dsp:spPr>
        <a:xfrm>
          <a:off x="0" y="31408"/>
          <a:ext cx="20980646" cy="130806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ts val="0"/>
            </a:spcAft>
          </a:pPr>
          <a:r>
            <a:rPr lang="uk-UA" sz="3200" b="1" kern="1200" noProof="0" dirty="0" smtClean="0">
              <a:solidFill>
                <a:schemeClr val="tx1"/>
              </a:solidFill>
            </a:rPr>
            <a:t>1. </a:t>
          </a:r>
          <a:r>
            <a:rPr lang="uk-UA" sz="3200" b="1" kern="1200" noProof="0" dirty="0" smtClean="0">
              <a:solidFill>
                <a:schemeClr val="accent6"/>
              </a:solidFill>
            </a:rPr>
            <a:t> чітка та послідовна позиція з цього питання;</a:t>
          </a:r>
          <a:endParaRPr lang="uk-UA" sz="3200" b="1" kern="1200" noProof="0" dirty="0">
            <a:solidFill>
              <a:schemeClr val="accent6"/>
            </a:solidFill>
          </a:endParaRPr>
        </a:p>
      </dsp:txBody>
      <dsp:txXfrm>
        <a:off x="63854" y="95262"/>
        <a:ext cx="20852938" cy="1180352"/>
      </dsp:txXfrm>
    </dsp:sp>
    <dsp:sp modelId="{AFB9C46A-9578-41E5-B807-70F5524CBC6E}">
      <dsp:nvSpPr>
        <dsp:cNvPr id="0" name=""/>
        <dsp:cNvSpPr/>
      </dsp:nvSpPr>
      <dsp:spPr>
        <a:xfrm>
          <a:off x="0" y="1489228"/>
          <a:ext cx="20980646" cy="1308060"/>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ts val="0"/>
            </a:spcAft>
          </a:pPr>
          <a:r>
            <a:rPr lang="uk-UA" sz="3200" b="1" kern="1200" noProof="0" smtClean="0">
              <a:solidFill>
                <a:schemeClr val="tx1"/>
              </a:solidFill>
            </a:rPr>
            <a:t>2. </a:t>
          </a:r>
          <a:r>
            <a:rPr lang="uk-UA" sz="3200" b="1" kern="1200" noProof="0" smtClean="0">
              <a:solidFill>
                <a:schemeClr val="accent6"/>
              </a:solidFill>
            </a:rPr>
            <a:t> залучення усіх 3-х секторів суспільства – уряду, бізнесу та громадських організацій;</a:t>
          </a:r>
          <a:endParaRPr lang="uk-UA" sz="3200" b="1" kern="1200" noProof="0">
            <a:solidFill>
              <a:schemeClr val="accent6"/>
            </a:solidFill>
          </a:endParaRPr>
        </a:p>
      </dsp:txBody>
      <dsp:txXfrm>
        <a:off x="63854" y="1553082"/>
        <a:ext cx="20852938" cy="1180352"/>
      </dsp:txXfrm>
    </dsp:sp>
    <dsp:sp modelId="{E3895AEA-9F96-4974-BE38-8384B2233871}">
      <dsp:nvSpPr>
        <dsp:cNvPr id="0" name=""/>
        <dsp:cNvSpPr/>
      </dsp:nvSpPr>
      <dsp:spPr>
        <a:xfrm>
          <a:off x="0" y="2947048"/>
          <a:ext cx="20980646" cy="161350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ts val="0"/>
            </a:spcAft>
          </a:pPr>
          <a:r>
            <a:rPr lang="uk-UA" sz="3200" b="1" kern="1200" noProof="0" dirty="0" smtClean="0">
              <a:solidFill>
                <a:schemeClr val="tx1"/>
              </a:solidFill>
            </a:rPr>
            <a:t>3.</a:t>
          </a:r>
          <a:r>
            <a:rPr lang="uk-UA" sz="3200" b="1" kern="1200" noProof="0" dirty="0" smtClean="0">
              <a:solidFill>
                <a:schemeClr val="accent6"/>
              </a:solidFill>
            </a:rPr>
            <a:t> розгорнута програма взаємодії з урядом: залучення як виконавчої гілки влади, так і законодавчої – причому як фракцій більшості, так і опозиційних;</a:t>
          </a:r>
          <a:endParaRPr lang="uk-UA" sz="3200" b="1" kern="1200" noProof="0" dirty="0">
            <a:solidFill>
              <a:schemeClr val="accent6"/>
            </a:solidFill>
          </a:endParaRPr>
        </a:p>
      </dsp:txBody>
      <dsp:txXfrm>
        <a:off x="78765" y="3025813"/>
        <a:ext cx="20823116" cy="1455975"/>
      </dsp:txXfrm>
    </dsp:sp>
    <dsp:sp modelId="{A7E5137C-B195-4318-9156-029A521CFE5A}">
      <dsp:nvSpPr>
        <dsp:cNvPr id="0" name=""/>
        <dsp:cNvSpPr/>
      </dsp:nvSpPr>
      <dsp:spPr>
        <a:xfrm>
          <a:off x="0" y="4710313"/>
          <a:ext cx="20980646" cy="1567108"/>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ts val="0"/>
            </a:spcAft>
          </a:pPr>
          <a:r>
            <a:rPr lang="uk-UA" sz="3200" b="1" kern="1200" noProof="0" dirty="0" smtClean="0">
              <a:solidFill>
                <a:schemeClr val="tx1"/>
              </a:solidFill>
            </a:rPr>
            <a:t>4.</a:t>
          </a:r>
          <a:r>
            <a:rPr lang="uk-UA" sz="3200" b="1" kern="1200" noProof="0" dirty="0" smtClean="0">
              <a:solidFill>
                <a:schemeClr val="accent6"/>
              </a:solidFill>
            </a:rPr>
            <a:t> створення максимального рівню публічності щодо питання, яке ми лобіювали – за допомогою </a:t>
          </a:r>
          <a:r>
            <a:rPr lang="uk-UA" sz="3200" b="1" kern="1200" noProof="0" dirty="0" err="1" smtClean="0">
              <a:solidFill>
                <a:schemeClr val="accent6"/>
              </a:solidFill>
            </a:rPr>
            <a:t>стейкхолдерів</a:t>
          </a:r>
          <a:r>
            <a:rPr lang="uk-UA" sz="3200" b="1" kern="1200" noProof="0" dirty="0" smtClean="0">
              <a:solidFill>
                <a:schemeClr val="accent6"/>
              </a:solidFill>
            </a:rPr>
            <a:t> та медіа;</a:t>
          </a:r>
          <a:endParaRPr lang="uk-UA" sz="3200" b="1" kern="1200" noProof="0" dirty="0">
            <a:solidFill>
              <a:schemeClr val="accent6"/>
            </a:solidFill>
          </a:endParaRPr>
        </a:p>
      </dsp:txBody>
      <dsp:txXfrm>
        <a:off x="76500" y="4786813"/>
        <a:ext cx="20827646" cy="1414108"/>
      </dsp:txXfrm>
    </dsp:sp>
    <dsp:sp modelId="{B8C1CD8D-51F5-46A2-B312-9DEF5814DDB3}">
      <dsp:nvSpPr>
        <dsp:cNvPr id="0" name=""/>
        <dsp:cNvSpPr/>
      </dsp:nvSpPr>
      <dsp:spPr>
        <a:xfrm>
          <a:off x="0" y="6427182"/>
          <a:ext cx="20980646" cy="1722885"/>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100000"/>
            </a:lnSpc>
            <a:spcBef>
              <a:spcPct val="0"/>
            </a:spcBef>
            <a:spcAft>
              <a:spcPts val="0"/>
            </a:spcAft>
          </a:pPr>
          <a:r>
            <a:rPr lang="uk-UA" sz="3200" b="1" kern="1200" noProof="0" dirty="0" smtClean="0">
              <a:solidFill>
                <a:schemeClr val="tx1"/>
              </a:solidFill>
            </a:rPr>
            <a:t>5. </a:t>
          </a:r>
          <a:r>
            <a:rPr lang="uk-UA" sz="3200" b="1" kern="1200" noProof="0" dirty="0" smtClean="0">
              <a:solidFill>
                <a:schemeClr val="accent6"/>
              </a:solidFill>
            </a:rPr>
            <a:t> безперервна робота, незважаючи на </a:t>
          </a:r>
          <a:r>
            <a:rPr lang="uk-UA" sz="3200" b="1" kern="1200" noProof="0" dirty="0" err="1" smtClean="0">
              <a:solidFill>
                <a:schemeClr val="accent6"/>
              </a:solidFill>
            </a:rPr>
            <a:t>багаточисельні</a:t>
          </a:r>
          <a:r>
            <a:rPr lang="uk-UA" sz="3200" b="1" kern="1200" noProof="0" dirty="0" smtClean="0">
              <a:solidFill>
                <a:schemeClr val="accent6"/>
              </a:solidFill>
            </a:rPr>
            <a:t> </a:t>
          </a:r>
          <a:r>
            <a:rPr lang="uk-UA" sz="3200" b="1" kern="1200" noProof="0" smtClean="0">
              <a:solidFill>
                <a:schemeClr val="accent6"/>
              </a:solidFill>
            </a:rPr>
            <a:t>відмови і </a:t>
          </a:r>
          <a:r>
            <a:rPr lang="uk-UA" sz="3200" b="1" kern="1200" noProof="0" dirty="0" smtClean="0">
              <a:solidFill>
                <a:schemeClr val="accent6"/>
              </a:solidFill>
            </a:rPr>
            <a:t>блокування наших зусиль попереднім урядом </a:t>
          </a:r>
          <a:r>
            <a:rPr lang="uk-UA" sz="3200" b="1" kern="1200" noProof="0" smtClean="0">
              <a:solidFill>
                <a:schemeClr val="accent6"/>
              </a:solidFill>
            </a:rPr>
            <a:t>та іншими </a:t>
          </a:r>
          <a:r>
            <a:rPr lang="uk-UA" sz="3200" b="1" kern="1200" noProof="0" dirty="0" smtClean="0">
              <a:solidFill>
                <a:schemeClr val="accent6"/>
              </a:solidFill>
            </a:rPr>
            <a:t>опонентами.</a:t>
          </a:r>
          <a:endParaRPr lang="uk-UA" sz="3200" b="1" kern="1200" noProof="0" dirty="0">
            <a:solidFill>
              <a:schemeClr val="accent6"/>
            </a:solidFill>
          </a:endParaRPr>
        </a:p>
      </dsp:txBody>
      <dsp:txXfrm>
        <a:off x="84104" y="6511286"/>
        <a:ext cx="20812438" cy="15546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3713"/>
          </a:xfrm>
          <a:prstGeom prst="rect">
            <a:avLst/>
          </a:prstGeom>
        </p:spPr>
        <p:txBody>
          <a:bodyPr vert="horz" lIns="91998" tIns="45999" rIns="91998" bIns="45999" rtlCol="0"/>
          <a:lstStyle>
            <a:lvl1pPr algn="l" defTabSz="459944">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50446" y="0"/>
            <a:ext cx="2945659" cy="493713"/>
          </a:xfrm>
          <a:prstGeom prst="rect">
            <a:avLst/>
          </a:prstGeom>
        </p:spPr>
        <p:txBody>
          <a:bodyPr vert="horz" lIns="91998" tIns="45999" rIns="91998" bIns="45999" rtlCol="0"/>
          <a:lstStyle>
            <a:lvl1pPr algn="r" defTabSz="459944">
              <a:defRPr sz="1200">
                <a:latin typeface="Arial" charset="0"/>
                <a:ea typeface="ＭＳ Ｐゴシック" charset="-128"/>
                <a:cs typeface="ＭＳ Ｐゴシック" charset="-128"/>
              </a:defRPr>
            </a:lvl1pPr>
          </a:lstStyle>
          <a:p>
            <a:pPr>
              <a:defRPr/>
            </a:pPr>
            <a:fld id="{3885AECB-9F94-4927-A3A0-F184281A9754}" type="datetime1">
              <a:rPr lang="en-US"/>
              <a:pPr>
                <a:defRPr/>
              </a:pPr>
              <a:t>3/16/2017</a:t>
            </a:fld>
            <a:endParaRPr lang="en-US"/>
          </a:p>
        </p:txBody>
      </p:sp>
      <p:sp>
        <p:nvSpPr>
          <p:cNvPr id="4" name="Footer Placeholder 3"/>
          <p:cNvSpPr>
            <a:spLocks noGrp="1"/>
          </p:cNvSpPr>
          <p:nvPr>
            <p:ph type="ftr" sz="quarter" idx="2"/>
          </p:nvPr>
        </p:nvSpPr>
        <p:spPr>
          <a:xfrm>
            <a:off x="3" y="9378823"/>
            <a:ext cx="2945659" cy="493713"/>
          </a:xfrm>
          <a:prstGeom prst="rect">
            <a:avLst/>
          </a:prstGeom>
        </p:spPr>
        <p:txBody>
          <a:bodyPr vert="horz" lIns="91998" tIns="45999" rIns="91998" bIns="45999" rtlCol="0" anchor="b"/>
          <a:lstStyle>
            <a:lvl1pPr algn="l" defTabSz="459944">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50446" y="9378823"/>
            <a:ext cx="2945659" cy="493713"/>
          </a:xfrm>
          <a:prstGeom prst="rect">
            <a:avLst/>
          </a:prstGeom>
        </p:spPr>
        <p:txBody>
          <a:bodyPr vert="horz" lIns="91998" tIns="45999" rIns="91998" bIns="45999" rtlCol="0" anchor="b"/>
          <a:lstStyle>
            <a:lvl1pPr algn="r" defTabSz="459944">
              <a:defRPr sz="1200">
                <a:latin typeface="Arial" charset="0"/>
                <a:ea typeface="ＭＳ Ｐゴシック" charset="-128"/>
                <a:cs typeface="ＭＳ Ｐゴシック" charset="-128"/>
              </a:defRPr>
            </a:lvl1pPr>
          </a:lstStyle>
          <a:p>
            <a:pPr>
              <a:defRPr/>
            </a:pPr>
            <a:fld id="{88A99A26-D1C1-4C6A-8057-7711D8389D14}" type="slidenum">
              <a:rPr lang="en-US"/>
              <a:pPr>
                <a:defRPr/>
              </a:pPr>
              <a:t>‹#›</a:t>
            </a:fld>
            <a:endParaRPr lang="en-US"/>
          </a:p>
        </p:txBody>
      </p:sp>
    </p:spTree>
    <p:extLst>
      <p:ext uri="{BB962C8B-B14F-4D97-AF65-F5344CB8AC3E}">
        <p14:creationId xmlns:p14="http://schemas.microsoft.com/office/powerpoint/2010/main" val="3873293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3713"/>
          </a:xfrm>
          <a:prstGeom prst="rect">
            <a:avLst/>
          </a:prstGeom>
        </p:spPr>
        <p:txBody>
          <a:bodyPr vert="horz" lIns="91998" tIns="45999" rIns="91998" bIns="45999" rtlCol="0"/>
          <a:lstStyle>
            <a:lvl1pPr algn="l" defTabSz="459944">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50446" y="0"/>
            <a:ext cx="2945659" cy="493713"/>
          </a:xfrm>
          <a:prstGeom prst="rect">
            <a:avLst/>
          </a:prstGeom>
        </p:spPr>
        <p:txBody>
          <a:bodyPr vert="horz" lIns="91998" tIns="45999" rIns="91998" bIns="45999" rtlCol="0"/>
          <a:lstStyle>
            <a:lvl1pPr algn="r" defTabSz="459944">
              <a:defRPr sz="1200">
                <a:latin typeface="Arial" charset="0"/>
                <a:ea typeface="ＭＳ Ｐゴシック" charset="-128"/>
                <a:cs typeface="ＭＳ Ｐゴシック" charset="-128"/>
              </a:defRPr>
            </a:lvl1pPr>
          </a:lstStyle>
          <a:p>
            <a:pPr>
              <a:defRPr/>
            </a:pPr>
            <a:fld id="{CEF55297-5B52-4B0B-A8E3-51790C01F70D}" type="datetime1">
              <a:rPr lang="en-US"/>
              <a:pPr>
                <a:defRPr/>
              </a:pPr>
              <a:t>3/16/2017</a:t>
            </a:fld>
            <a:endParaRPr lang="en-US"/>
          </a:p>
        </p:txBody>
      </p:sp>
      <p:sp>
        <p:nvSpPr>
          <p:cNvPr id="4" name="Slide Image Placeholder 3"/>
          <p:cNvSpPr>
            <a:spLocks noGrp="1" noRot="1" noChangeAspect="1"/>
          </p:cNvSpPr>
          <p:nvPr>
            <p:ph type="sldImg" idx="2"/>
          </p:nvPr>
        </p:nvSpPr>
        <p:spPr>
          <a:xfrm>
            <a:off x="106363" y="739775"/>
            <a:ext cx="6586537" cy="3705225"/>
          </a:xfrm>
          <a:prstGeom prst="rect">
            <a:avLst/>
          </a:prstGeom>
          <a:noFill/>
          <a:ln w="12700">
            <a:solidFill>
              <a:prstClr val="black"/>
            </a:solidFill>
          </a:ln>
        </p:spPr>
        <p:txBody>
          <a:bodyPr vert="horz" lIns="91998" tIns="45999" rIns="91998" bIns="45999" rtlCol="0" anchor="ctr"/>
          <a:lstStyle/>
          <a:p>
            <a:pPr lvl="0"/>
            <a:endParaRPr lang="en-US" noProof="0" smtClean="0"/>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998" tIns="45999" rIns="91998" bIns="4599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 y="9378823"/>
            <a:ext cx="2945659" cy="493713"/>
          </a:xfrm>
          <a:prstGeom prst="rect">
            <a:avLst/>
          </a:prstGeom>
        </p:spPr>
        <p:txBody>
          <a:bodyPr vert="horz" lIns="91998" tIns="45999" rIns="91998" bIns="45999" rtlCol="0" anchor="b"/>
          <a:lstStyle>
            <a:lvl1pPr algn="l" defTabSz="459944">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50446" y="9378823"/>
            <a:ext cx="2945659" cy="493713"/>
          </a:xfrm>
          <a:prstGeom prst="rect">
            <a:avLst/>
          </a:prstGeom>
        </p:spPr>
        <p:txBody>
          <a:bodyPr vert="horz" lIns="91998" tIns="45999" rIns="91998" bIns="45999" rtlCol="0" anchor="b"/>
          <a:lstStyle>
            <a:lvl1pPr algn="r" defTabSz="459944">
              <a:defRPr sz="1200">
                <a:latin typeface="Arial" charset="0"/>
                <a:ea typeface="ＭＳ Ｐゴシック" charset="-128"/>
                <a:cs typeface="ＭＳ Ｐゴシック" charset="-128"/>
              </a:defRPr>
            </a:lvl1pPr>
          </a:lstStyle>
          <a:p>
            <a:pPr>
              <a:defRPr/>
            </a:pPr>
            <a:fld id="{0DCCB7F3-4235-4518-A6DE-66CC5ADC241D}" type="slidenum">
              <a:rPr lang="en-US"/>
              <a:pPr>
                <a:defRPr/>
              </a:pPr>
              <a:t>‹#›</a:t>
            </a:fld>
            <a:endParaRPr lang="en-US"/>
          </a:p>
        </p:txBody>
      </p:sp>
    </p:spTree>
    <p:extLst>
      <p:ext uri="{BB962C8B-B14F-4D97-AF65-F5344CB8AC3E}">
        <p14:creationId xmlns:p14="http://schemas.microsoft.com/office/powerpoint/2010/main" val="541846172"/>
      </p:ext>
    </p:extLst>
  </p:cSld>
  <p:clrMap bg1="lt1" tx1="dk1" bg2="lt2" tx2="dk2" accent1="accent1" accent2="accent2" accent3="accent3" accent4="accent4" accent5="accent5" accent6="accent6" hlink="hlink" folHlink="folHlink"/>
  <p:hf hdr="0" ftr="0" dt="0"/>
  <p:notesStyle>
    <a:lvl1pPr algn="l" defTabSz="1083527" rtl="0" eaLnBrk="0" fontAlgn="base" hangingPunct="0">
      <a:spcBef>
        <a:spcPct val="30000"/>
      </a:spcBef>
      <a:spcAft>
        <a:spcPct val="0"/>
      </a:spcAft>
      <a:defRPr sz="2900" kern="1200">
        <a:solidFill>
          <a:schemeClr val="tx1"/>
        </a:solidFill>
        <a:latin typeface="+mn-lt"/>
        <a:ea typeface="ＭＳ Ｐゴシック" charset="-128"/>
        <a:cs typeface="ＭＳ Ｐゴシック" charset="-128"/>
      </a:defRPr>
    </a:lvl1pPr>
    <a:lvl2pPr marL="1083527" algn="l" defTabSz="1083527" rtl="0" eaLnBrk="0" fontAlgn="base" hangingPunct="0">
      <a:spcBef>
        <a:spcPct val="30000"/>
      </a:spcBef>
      <a:spcAft>
        <a:spcPct val="0"/>
      </a:spcAft>
      <a:defRPr sz="2900" kern="1200">
        <a:solidFill>
          <a:schemeClr val="tx1"/>
        </a:solidFill>
        <a:latin typeface="+mn-lt"/>
        <a:ea typeface="ＭＳ Ｐゴシック" charset="-128"/>
        <a:cs typeface="ＭＳ Ｐゴシック"/>
      </a:defRPr>
    </a:lvl2pPr>
    <a:lvl3pPr marL="2170823" algn="l" defTabSz="1083527" rtl="0" eaLnBrk="0" fontAlgn="base" hangingPunct="0">
      <a:spcBef>
        <a:spcPct val="30000"/>
      </a:spcBef>
      <a:spcAft>
        <a:spcPct val="0"/>
      </a:spcAft>
      <a:defRPr sz="2900" kern="1200">
        <a:solidFill>
          <a:schemeClr val="tx1"/>
        </a:solidFill>
        <a:latin typeface="+mn-lt"/>
        <a:ea typeface="ＭＳ Ｐゴシック" charset="-128"/>
        <a:cs typeface="ＭＳ Ｐゴシック"/>
      </a:defRPr>
    </a:lvl3pPr>
    <a:lvl4pPr marL="3258121" algn="l" defTabSz="1083527" rtl="0" eaLnBrk="0" fontAlgn="base" hangingPunct="0">
      <a:spcBef>
        <a:spcPct val="30000"/>
      </a:spcBef>
      <a:spcAft>
        <a:spcPct val="0"/>
      </a:spcAft>
      <a:defRPr sz="2900" kern="1200">
        <a:solidFill>
          <a:schemeClr val="tx1"/>
        </a:solidFill>
        <a:latin typeface="+mn-lt"/>
        <a:ea typeface="ＭＳ Ｐゴシック" charset="-128"/>
        <a:cs typeface="ＭＳ Ｐゴシック"/>
      </a:defRPr>
    </a:lvl4pPr>
    <a:lvl5pPr marL="4345412" algn="l" defTabSz="1083527" rtl="0" eaLnBrk="0" fontAlgn="base" hangingPunct="0">
      <a:spcBef>
        <a:spcPct val="30000"/>
      </a:spcBef>
      <a:spcAft>
        <a:spcPct val="0"/>
      </a:spcAft>
      <a:defRPr sz="2900" kern="1200">
        <a:solidFill>
          <a:schemeClr val="tx1"/>
        </a:solidFill>
        <a:latin typeface="+mn-lt"/>
        <a:ea typeface="ＭＳ Ｐゴシック" charset="-128"/>
        <a:cs typeface="ＭＳ Ｐゴシック"/>
      </a:defRPr>
    </a:lvl5pPr>
    <a:lvl6pPr marL="5435949" algn="l" defTabSz="1087194" rtl="0" eaLnBrk="1" latinLnBrk="0" hangingPunct="1">
      <a:defRPr sz="2900" kern="1200">
        <a:solidFill>
          <a:schemeClr val="tx1"/>
        </a:solidFill>
        <a:latin typeface="+mn-lt"/>
        <a:ea typeface="+mn-ea"/>
        <a:cs typeface="+mn-cs"/>
      </a:defRPr>
    </a:lvl6pPr>
    <a:lvl7pPr marL="6523128" algn="l" defTabSz="1087194" rtl="0" eaLnBrk="1" latinLnBrk="0" hangingPunct="1">
      <a:defRPr sz="2900" kern="1200">
        <a:solidFill>
          <a:schemeClr val="tx1"/>
        </a:solidFill>
        <a:latin typeface="+mn-lt"/>
        <a:ea typeface="+mn-ea"/>
        <a:cs typeface="+mn-cs"/>
      </a:defRPr>
    </a:lvl7pPr>
    <a:lvl8pPr marL="7610324" algn="l" defTabSz="1087194" rtl="0" eaLnBrk="1" latinLnBrk="0" hangingPunct="1">
      <a:defRPr sz="2900" kern="1200">
        <a:solidFill>
          <a:schemeClr val="tx1"/>
        </a:solidFill>
        <a:latin typeface="+mn-lt"/>
        <a:ea typeface="+mn-ea"/>
        <a:cs typeface="+mn-cs"/>
      </a:defRPr>
    </a:lvl8pPr>
    <a:lvl9pPr marL="8697511" algn="l" defTabSz="1087194"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06363" y="739775"/>
            <a:ext cx="65865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раз слайда 1"/>
          <p:cNvSpPr>
            <a:spLocks noGrp="1" noRot="1" noChangeAspect="1"/>
          </p:cNvSpPr>
          <p:nvPr>
            <p:ph type="sldImg"/>
          </p:nvPr>
        </p:nvSpPr>
        <p:spPr bwMode="auto">
          <a:noFill/>
          <a:ln>
            <a:solidFill>
              <a:srgbClr val="000000"/>
            </a:solidFill>
            <a:miter lim="800000"/>
            <a:headEnd/>
            <a:tailEnd/>
          </a:ln>
        </p:spPr>
      </p:sp>
      <p:sp>
        <p:nvSpPr>
          <p:cNvPr id="56322" name="Заметки 2"/>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
        <p:nvSpPr>
          <p:cNvPr id="563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58788"/>
            <a:fld id="{80F06453-8864-402C-833A-A05E08EB4C73}" type="slidenum">
              <a:rPr lang="en-US" smtClean="0">
                <a:ea typeface="ＭＳ Ｐゴシック" pitchFamily="34" charset="-128"/>
              </a:rPr>
              <a:pPr defTabSz="458788"/>
              <a:t>35</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TextEdit="1"/>
          </p:cNvSpPr>
          <p:nvPr>
            <p:ph type="sldImg"/>
          </p:nvPr>
        </p:nvSpPr>
        <p:spPr bwMode="auto">
          <a:noFill/>
          <a:ln>
            <a:solidFill>
              <a:srgbClr val="000000"/>
            </a:solidFill>
            <a:miter lim="800000"/>
            <a:headEnd/>
            <a:tailEnd/>
          </a:ln>
        </p:spPr>
      </p:sp>
      <p:sp>
        <p:nvSpPr>
          <p:cNvPr id="7270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TextEdit="1"/>
          </p:cNvSpPr>
          <p:nvPr>
            <p:ph type="sldImg"/>
          </p:nvPr>
        </p:nvSpPr>
        <p:spPr bwMode="auto">
          <a:noFill/>
          <a:ln>
            <a:solidFill>
              <a:srgbClr val="000000"/>
            </a:solidFill>
            <a:miter lim="800000"/>
            <a:headEnd/>
            <a:tailEnd/>
          </a:ln>
        </p:spPr>
      </p:sp>
      <p:sp>
        <p:nvSpPr>
          <p:cNvPr id="7680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6537" cy="3705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CCB7F3-4235-4518-A6DE-66CC5ADC241D}" type="slidenum">
              <a:rPr lang="en-US" smtClean="0"/>
              <a:pPr>
                <a:defRPr/>
              </a:pPr>
              <a:t>9</a:t>
            </a:fld>
            <a:endParaRPr lang="en-US"/>
          </a:p>
        </p:txBody>
      </p:sp>
    </p:spTree>
    <p:extLst>
      <p:ext uri="{BB962C8B-B14F-4D97-AF65-F5344CB8AC3E}">
        <p14:creationId xmlns:p14="http://schemas.microsoft.com/office/powerpoint/2010/main" val="1957769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06363" y="739775"/>
            <a:ext cx="65865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TextEdit="1"/>
          </p:cNvSpPr>
          <p:nvPr>
            <p:ph type="sldImg"/>
          </p:nvPr>
        </p:nvSpPr>
        <p:spPr bwMode="auto">
          <a:noFill/>
          <a:ln>
            <a:solidFill>
              <a:srgbClr val="000000"/>
            </a:solidFill>
            <a:miter lim="800000"/>
            <a:headEnd/>
            <a:tailEnd/>
          </a:ln>
        </p:spPr>
      </p:sp>
      <p:sp>
        <p:nvSpPr>
          <p:cNvPr id="13209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TextEdit="1"/>
          </p:cNvSpPr>
          <p:nvPr>
            <p:ph type="sldImg"/>
          </p:nvPr>
        </p:nvSpPr>
        <p:spPr bwMode="auto">
          <a:noFill/>
          <a:ln>
            <a:solidFill>
              <a:srgbClr val="000000"/>
            </a:solidFill>
            <a:miter lim="800000"/>
            <a:headEnd/>
            <a:tailEnd/>
          </a:ln>
        </p:spPr>
      </p:sp>
      <p:sp>
        <p:nvSpPr>
          <p:cNvPr id="14029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TextEdit="1"/>
          </p:cNvSpPr>
          <p:nvPr>
            <p:ph type="sldImg"/>
          </p:nvPr>
        </p:nvSpPr>
        <p:spPr bwMode="auto">
          <a:noFill/>
          <a:ln>
            <a:solidFill>
              <a:srgbClr val="000000"/>
            </a:solidFill>
            <a:miter lim="800000"/>
            <a:headEnd/>
            <a:tailEnd/>
          </a:ln>
        </p:spPr>
      </p:sp>
      <p:sp>
        <p:nvSpPr>
          <p:cNvPr id="14233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TextEdit="1"/>
          </p:cNvSpPr>
          <p:nvPr>
            <p:ph type="sldImg"/>
          </p:nvPr>
        </p:nvSpPr>
        <p:spPr bwMode="auto">
          <a:noFill/>
          <a:ln>
            <a:solidFill>
              <a:srgbClr val="000000"/>
            </a:solidFill>
            <a:miter lim="800000"/>
            <a:headEnd/>
            <a:tailEnd/>
          </a:ln>
        </p:spPr>
      </p:sp>
      <p:sp>
        <p:nvSpPr>
          <p:cNvPr id="14438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TextEdit="1"/>
          </p:cNvSpPr>
          <p:nvPr>
            <p:ph type="sldImg"/>
          </p:nvPr>
        </p:nvSpPr>
        <p:spPr bwMode="auto">
          <a:noFill/>
          <a:ln>
            <a:solidFill>
              <a:srgbClr val="000000"/>
            </a:solidFill>
            <a:miter lim="800000"/>
            <a:headEnd/>
            <a:tailEnd/>
          </a:ln>
        </p:spPr>
      </p:sp>
      <p:sp>
        <p:nvSpPr>
          <p:cNvPr id="13824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hu-HU" smtClean="0">
              <a:ea typeface="Arial Unicode MS" pitchFamily="34" charset="-128"/>
              <a:cs typeface="Arial Unicode MS"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TextEdit="1"/>
          </p:cNvSpPr>
          <p:nvPr>
            <p:ph type="sldImg"/>
          </p:nvPr>
        </p:nvSpPr>
        <p:spPr bwMode="auto">
          <a:noFill/>
          <a:ln>
            <a:solidFill>
              <a:srgbClr val="000000"/>
            </a:solidFill>
            <a:miter lim="800000"/>
            <a:headEnd/>
            <a:tailEnd/>
          </a:ln>
        </p:spPr>
      </p:sp>
      <p:sp>
        <p:nvSpPr>
          <p:cNvPr id="13414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TextEdit="1"/>
          </p:cNvSpPr>
          <p:nvPr>
            <p:ph type="sldImg"/>
          </p:nvPr>
        </p:nvSpPr>
        <p:spPr bwMode="auto">
          <a:noFill/>
          <a:ln>
            <a:solidFill>
              <a:srgbClr val="000000"/>
            </a:solidFill>
            <a:miter lim="800000"/>
            <a:headEnd/>
            <a:tailEnd/>
          </a:ln>
        </p:spPr>
      </p:sp>
      <p:sp>
        <p:nvSpPr>
          <p:cNvPr id="136194"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TextEdit="1"/>
          </p:cNvSpPr>
          <p:nvPr>
            <p:ph type="sldImg"/>
          </p:nvPr>
        </p:nvSpPr>
        <p:spPr bwMode="auto">
          <a:noFill/>
          <a:ln>
            <a:solidFill>
              <a:srgbClr val="000000"/>
            </a:solidFill>
            <a:miter lim="800000"/>
            <a:headEnd/>
            <a:tailEnd/>
          </a:ln>
        </p:spPr>
      </p:sp>
      <p:sp>
        <p:nvSpPr>
          <p:cNvPr id="15257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TextEdit="1"/>
          </p:cNvSpPr>
          <p:nvPr>
            <p:ph type="sldImg"/>
          </p:nvPr>
        </p:nvSpPr>
        <p:spPr bwMode="auto">
          <a:noFill/>
          <a:ln>
            <a:solidFill>
              <a:srgbClr val="000000"/>
            </a:solidFill>
            <a:miter lim="800000"/>
            <a:headEnd/>
            <a:tailEnd/>
          </a:ln>
        </p:spPr>
      </p:sp>
      <p:sp>
        <p:nvSpPr>
          <p:cNvPr id="152578"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88901" y="740491"/>
            <a:ext cx="6621463" cy="370402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extLst>
      <p:ext uri="{BB962C8B-B14F-4D97-AF65-F5344CB8AC3E}">
        <p14:creationId xmlns:p14="http://schemas.microsoft.com/office/powerpoint/2010/main" val="39927104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06363" y="739775"/>
            <a:ext cx="65865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108</a:t>
            </a:fld>
            <a:endParaRPr lang="en-US"/>
          </a:p>
        </p:txBody>
      </p:sp>
    </p:spTree>
    <p:extLst>
      <p:ext uri="{BB962C8B-B14F-4D97-AF65-F5344CB8AC3E}">
        <p14:creationId xmlns:p14="http://schemas.microsoft.com/office/powerpoint/2010/main" val="310765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06363" y="739775"/>
            <a:ext cx="65865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endParaRPr lang="hu-HU" smtClean="0">
              <a:ea typeface="Arial Unicode MS" pitchFamily="34" charset="-128"/>
              <a:cs typeface="Arial Unicode MS" pitchFamily="34" charset="-128"/>
            </a:endParaRPr>
          </a:p>
        </p:txBody>
      </p:sp>
    </p:spTree>
    <p:extLst>
      <p:ext uri="{BB962C8B-B14F-4D97-AF65-F5344CB8AC3E}">
        <p14:creationId xmlns:p14="http://schemas.microsoft.com/office/powerpoint/2010/main" val="18634499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06363" y="739775"/>
            <a:ext cx="65865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142</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143</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146</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147</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148</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149</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150</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86537" cy="3705225"/>
          </a:xfrm>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151</a:t>
            </a:fld>
            <a:endParaRPr lang="en-US"/>
          </a:p>
        </p:txBody>
      </p:sp>
    </p:spTree>
    <p:extLst>
      <p:ext uri="{BB962C8B-B14F-4D97-AF65-F5344CB8AC3E}">
        <p14:creationId xmlns:p14="http://schemas.microsoft.com/office/powerpoint/2010/main" val="8150123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06363" y="739775"/>
            <a:ext cx="6586537"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extLst>
      <p:ext uri="{BB962C8B-B14F-4D97-AF65-F5344CB8AC3E}">
        <p14:creationId xmlns:p14="http://schemas.microsoft.com/office/powerpoint/2010/main" val="335295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58788"/>
            <a:fld id="{308C5722-89E6-4A6D-9190-66D6EB71A7C3}" type="slidenum">
              <a:rPr lang="en-US" smtClean="0">
                <a:ea typeface="ＭＳ Ｐゴシック" pitchFamily="34" charset="-128"/>
              </a:rPr>
              <a:pPr defTabSz="458788"/>
              <a:t>28</a:t>
            </a:fld>
            <a:endParaRPr lang="en-US" smtClean="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88900" y="744538"/>
            <a:ext cx="6621463"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extLst>
      <p:ext uri="{BB962C8B-B14F-4D97-AF65-F5344CB8AC3E}">
        <p14:creationId xmlns:p14="http://schemas.microsoft.com/office/powerpoint/2010/main" val="42696669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164</a:t>
            </a:fld>
            <a:endParaRPr lang="en-US"/>
          </a:p>
        </p:txBody>
      </p:sp>
    </p:spTree>
    <p:extLst>
      <p:ext uri="{BB962C8B-B14F-4D97-AF65-F5344CB8AC3E}">
        <p14:creationId xmlns:p14="http://schemas.microsoft.com/office/powerpoint/2010/main" val="2467195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88900" y="744538"/>
            <a:ext cx="6621463"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extLst>
      <p:ext uri="{BB962C8B-B14F-4D97-AF65-F5344CB8AC3E}">
        <p14:creationId xmlns:p14="http://schemas.microsoft.com/office/powerpoint/2010/main" val="1448271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213</a:t>
            </a:fld>
            <a:endParaRPr lang="en-US"/>
          </a:p>
        </p:txBody>
      </p:sp>
    </p:spTree>
    <p:extLst>
      <p:ext uri="{BB962C8B-B14F-4D97-AF65-F5344CB8AC3E}">
        <p14:creationId xmlns:p14="http://schemas.microsoft.com/office/powerpoint/2010/main" val="17663868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217</a:t>
            </a:fld>
            <a:endParaRPr lang="en-US"/>
          </a:p>
        </p:txBody>
      </p:sp>
    </p:spTree>
    <p:extLst>
      <p:ext uri="{BB962C8B-B14F-4D97-AF65-F5344CB8AC3E}">
        <p14:creationId xmlns:p14="http://schemas.microsoft.com/office/powerpoint/2010/main" val="562018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218</a:t>
            </a:fld>
            <a:endParaRPr lang="en-US"/>
          </a:p>
        </p:txBody>
      </p:sp>
    </p:spTree>
    <p:extLst>
      <p:ext uri="{BB962C8B-B14F-4D97-AF65-F5344CB8AC3E}">
        <p14:creationId xmlns:p14="http://schemas.microsoft.com/office/powerpoint/2010/main" val="40539214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0DCCB7F3-4235-4518-A6DE-66CC5ADC241D}" type="slidenum">
              <a:rPr lang="en-US" smtClean="0"/>
              <a:pPr>
                <a:defRPr/>
              </a:pPr>
              <a:t>219</a:t>
            </a:fld>
            <a:endParaRPr lang="en-US"/>
          </a:p>
        </p:txBody>
      </p:sp>
    </p:spTree>
    <p:extLst>
      <p:ext uri="{BB962C8B-B14F-4D97-AF65-F5344CB8AC3E}">
        <p14:creationId xmlns:p14="http://schemas.microsoft.com/office/powerpoint/2010/main" val="1085081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88900" y="744538"/>
            <a:ext cx="6621463"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ea typeface="ＭＳ Ｐゴシック" pitchFamily="34" charset="-128"/>
              <a:cs typeface="Arial Unicode MS" pitchFamily="34" charset="-128"/>
            </a:endParaRPr>
          </a:p>
        </p:txBody>
      </p:sp>
    </p:spTree>
    <p:extLst>
      <p:ext uri="{BB962C8B-B14F-4D97-AF65-F5344CB8AC3E}">
        <p14:creationId xmlns:p14="http://schemas.microsoft.com/office/powerpoint/2010/main" val="344231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uk-UA"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Cover_Background_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3716000"/>
          </a:xfrm>
          <a:prstGeom prst="rect">
            <a:avLst/>
          </a:prstGeom>
          <a:noFill/>
          <a:ln w="9525">
            <a:noFill/>
            <a:miter lim="800000"/>
            <a:headEnd/>
            <a:tailEnd/>
          </a:ln>
        </p:spPr>
      </p:pic>
      <p:pic>
        <p:nvPicPr>
          <p:cNvPr id="6" name="Picture 5" descr="HK_PB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0389" y="2060576"/>
            <a:ext cx="9746402" cy="1825624"/>
          </a:xfrm>
          <a:prstGeom prst="rect">
            <a:avLst/>
          </a:prstGeom>
          <a:noFill/>
          <a:ln w="9525">
            <a:noFill/>
            <a:miter lim="800000"/>
            <a:headEnd/>
            <a:tailEnd/>
          </a:ln>
          <a:effectLst>
            <a:outerShdw blurRad="50800" dist="38100" dir="5400000">
              <a:srgbClr val="000000">
                <a:alpha val="43000"/>
              </a:srgbClr>
            </a:outerShdw>
          </a:effectLst>
        </p:spPr>
      </p:pic>
      <p:sp>
        <p:nvSpPr>
          <p:cNvPr id="3" name="Subtitle 2"/>
          <p:cNvSpPr>
            <a:spLocks noGrp="1"/>
          </p:cNvSpPr>
          <p:nvPr>
            <p:ph type="subTitle" idx="1"/>
          </p:nvPr>
        </p:nvSpPr>
        <p:spPr>
          <a:xfrm>
            <a:off x="3658076" y="8691818"/>
            <a:ext cx="17071023" cy="2585784"/>
          </a:xfrm>
        </p:spPr>
        <p:txBody>
          <a:bodyPr/>
          <a:lstStyle>
            <a:lvl1pPr marL="0" indent="0" algn="ctr">
              <a:buNone/>
              <a:defRPr sz="4800" b="1" i="0">
                <a:solidFill>
                  <a:schemeClr val="accent6"/>
                </a:solidFill>
                <a:latin typeface="Arial"/>
                <a:cs typeface="Arial"/>
              </a:defRPr>
            </a:lvl1pPr>
            <a:lvl2pPr marL="1087194" indent="0" algn="ctr">
              <a:buNone/>
              <a:defRPr>
                <a:solidFill>
                  <a:schemeClr val="tx1">
                    <a:tint val="75000"/>
                  </a:schemeClr>
                </a:solidFill>
              </a:defRPr>
            </a:lvl2pPr>
            <a:lvl3pPr marL="2174375" indent="0" algn="ctr">
              <a:buNone/>
              <a:defRPr>
                <a:solidFill>
                  <a:schemeClr val="tx1">
                    <a:tint val="75000"/>
                  </a:schemeClr>
                </a:solidFill>
              </a:defRPr>
            </a:lvl3pPr>
            <a:lvl4pPr marL="3261574" indent="0" algn="ctr">
              <a:buNone/>
              <a:defRPr>
                <a:solidFill>
                  <a:schemeClr val="tx1">
                    <a:tint val="75000"/>
                  </a:schemeClr>
                </a:solidFill>
              </a:defRPr>
            </a:lvl4pPr>
            <a:lvl5pPr marL="4348753" indent="0" algn="ctr">
              <a:buNone/>
              <a:defRPr>
                <a:solidFill>
                  <a:schemeClr val="tx1">
                    <a:tint val="75000"/>
                  </a:schemeClr>
                </a:solidFill>
              </a:defRPr>
            </a:lvl5pPr>
            <a:lvl6pPr marL="5435949" indent="0" algn="ctr">
              <a:buNone/>
              <a:defRPr>
                <a:solidFill>
                  <a:schemeClr val="tx1">
                    <a:tint val="75000"/>
                  </a:schemeClr>
                </a:solidFill>
              </a:defRPr>
            </a:lvl6pPr>
            <a:lvl7pPr marL="6523128" indent="0" algn="ctr">
              <a:buNone/>
              <a:defRPr>
                <a:solidFill>
                  <a:schemeClr val="tx1">
                    <a:tint val="75000"/>
                  </a:schemeClr>
                </a:solidFill>
              </a:defRPr>
            </a:lvl7pPr>
            <a:lvl8pPr marL="7610324" indent="0" algn="ctr">
              <a:buNone/>
              <a:defRPr>
                <a:solidFill>
                  <a:schemeClr val="tx1">
                    <a:tint val="75000"/>
                  </a:schemeClr>
                </a:solidFill>
              </a:defRPr>
            </a:lvl8pPr>
            <a:lvl9pPr marL="8697511" indent="0" algn="ctr">
              <a:buNone/>
              <a:defRPr>
                <a:solidFill>
                  <a:schemeClr val="tx1">
                    <a:tint val="75000"/>
                  </a:schemeClr>
                </a:solidFill>
              </a:defRPr>
            </a:lvl9pPr>
          </a:lstStyle>
          <a:p>
            <a:r>
              <a:rPr lang="en-US" smtClean="0"/>
              <a:t>Click to edit Master subtitle style</a:t>
            </a:r>
            <a:endParaRPr lang="en-US" dirty="0"/>
          </a:p>
        </p:txBody>
      </p:sp>
      <p:sp>
        <p:nvSpPr>
          <p:cNvPr id="17" name="Title 16"/>
          <p:cNvSpPr>
            <a:spLocks noGrp="1"/>
          </p:cNvSpPr>
          <p:nvPr>
            <p:ph type="title"/>
          </p:nvPr>
        </p:nvSpPr>
        <p:spPr>
          <a:xfrm>
            <a:off x="1219361" y="5315858"/>
            <a:ext cx="21948458" cy="2286000"/>
          </a:xfrm>
        </p:spPr>
        <p:txBody>
          <a:bodyPr/>
          <a:lstStyle>
            <a:lvl1pPr>
              <a:defRPr>
                <a:solidFill>
                  <a:schemeClr val="tx2"/>
                </a:solidFill>
              </a:defRPr>
            </a:lvl1pPr>
          </a:lstStyle>
          <a:p>
            <a:r>
              <a:rPr lang="en-US"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5" name="Content Placeholder 2"/>
          <p:cNvSpPr>
            <a:spLocks noGrp="1"/>
          </p:cNvSpPr>
          <p:nvPr>
            <p:ph idx="1"/>
          </p:nvPr>
        </p:nvSpPr>
        <p:spPr>
          <a:xfrm>
            <a:off x="12" y="34087"/>
            <a:ext cx="24387172" cy="13681922"/>
          </a:xfrm>
        </p:spPr>
        <p:txBody>
          <a:bodyPr/>
          <a:lstStyle>
            <a:lvl1pPr>
              <a:buSzPct val="75000"/>
              <a:buFontTx/>
              <a:buBlip>
                <a:blip r:embed="rId2"/>
              </a:buBlip>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12" y="11000952"/>
            <a:ext cx="24387172" cy="2715048"/>
          </a:xfrm>
          <a:solidFill>
            <a:schemeClr val="bg2">
              <a:lumMod val="50000"/>
            </a:schemeClr>
          </a:solidFill>
        </p:spPr>
        <p:txBody>
          <a:bodyPr/>
          <a:lstStyle>
            <a:lvl1pPr marL="0" indent="0">
              <a:buSzPct val="75000"/>
              <a:buFontTx/>
              <a:buNone/>
              <a:defRPr sz="3300" baseline="0">
                <a:solidFill>
                  <a:schemeClr val="bg1">
                    <a:lumMod val="95000"/>
                  </a:schemeClr>
                </a:solidFill>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US" dirty="0"/>
          </a:p>
        </p:txBody>
      </p:sp>
    </p:spTree>
    <p:extLst>
      <p:ext uri="{BB962C8B-B14F-4D97-AF65-F5344CB8AC3E}">
        <p14:creationId xmlns:p14="http://schemas.microsoft.com/office/powerpoint/2010/main" val="210789161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5" name="Content Placeholder 2"/>
          <p:cNvSpPr>
            <a:spLocks noGrp="1"/>
          </p:cNvSpPr>
          <p:nvPr>
            <p:ph idx="1"/>
          </p:nvPr>
        </p:nvSpPr>
        <p:spPr>
          <a:xfrm>
            <a:off x="12" y="34087"/>
            <a:ext cx="24387172" cy="13681922"/>
          </a:xfrm>
        </p:spPr>
        <p:txBody>
          <a:bodyPr/>
          <a:lstStyle>
            <a:lvl1pPr>
              <a:buSzPct val="75000"/>
              <a:buFontTx/>
              <a:buBlip>
                <a:blip r:embed="rId2"/>
              </a:buBlip>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12" y="11000952"/>
            <a:ext cx="24387172" cy="2715048"/>
          </a:xfrm>
          <a:solidFill>
            <a:schemeClr val="bg2">
              <a:lumMod val="50000"/>
            </a:schemeClr>
          </a:solidFill>
        </p:spPr>
        <p:txBody>
          <a:bodyPr/>
          <a:lstStyle>
            <a:lvl1pPr marL="0" indent="0">
              <a:buSzPct val="75000"/>
              <a:buFontTx/>
              <a:buNone/>
              <a:defRPr sz="3300" baseline="0">
                <a:solidFill>
                  <a:schemeClr val="bg1">
                    <a:lumMod val="95000"/>
                  </a:schemeClr>
                </a:solidFill>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US" dirty="0"/>
          </a:p>
        </p:txBody>
      </p:sp>
    </p:spTree>
    <p:extLst>
      <p:ext uri="{BB962C8B-B14F-4D97-AF65-F5344CB8AC3E}">
        <p14:creationId xmlns:p14="http://schemas.microsoft.com/office/powerpoint/2010/main" val="186870556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5" name="Content Placeholder 2"/>
          <p:cNvSpPr>
            <a:spLocks noGrp="1"/>
          </p:cNvSpPr>
          <p:nvPr>
            <p:ph idx="1"/>
          </p:nvPr>
        </p:nvSpPr>
        <p:spPr>
          <a:xfrm>
            <a:off x="12" y="34087"/>
            <a:ext cx="24387172" cy="13681922"/>
          </a:xfrm>
        </p:spPr>
        <p:txBody>
          <a:bodyPr/>
          <a:lstStyle>
            <a:lvl1pPr>
              <a:buSzPct val="75000"/>
              <a:buFontTx/>
              <a:buBlip>
                <a:blip r:embed="rId2"/>
              </a:buBlip>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1"/>
          </p:nvPr>
        </p:nvSpPr>
        <p:spPr>
          <a:xfrm>
            <a:off x="12" y="11000952"/>
            <a:ext cx="24387172" cy="2715048"/>
          </a:xfrm>
          <a:solidFill>
            <a:schemeClr val="bg2">
              <a:lumMod val="50000"/>
            </a:schemeClr>
          </a:solidFill>
        </p:spPr>
        <p:txBody>
          <a:bodyPr/>
          <a:lstStyle>
            <a:lvl1pPr marL="0" indent="0">
              <a:buSzPct val="75000"/>
              <a:buFontTx/>
              <a:buNone/>
              <a:defRPr sz="3300" baseline="0">
                <a:solidFill>
                  <a:schemeClr val="bg1">
                    <a:lumMod val="95000"/>
                  </a:schemeClr>
                </a:solidFill>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endParaRPr lang="en-US" dirty="0"/>
          </a:p>
        </p:txBody>
      </p:sp>
    </p:spTree>
    <p:extLst>
      <p:ext uri="{BB962C8B-B14F-4D97-AF65-F5344CB8AC3E}">
        <p14:creationId xmlns:p14="http://schemas.microsoft.com/office/powerpoint/2010/main" val="42734434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ort Form A">
    <p:spTree>
      <p:nvGrpSpPr>
        <p:cNvPr id="1" name=""/>
        <p:cNvGrpSpPr/>
        <p:nvPr/>
      </p:nvGrpSpPr>
      <p:grpSpPr>
        <a:xfrm>
          <a:off x="0" y="0"/>
          <a:ext cx="0" cy="0"/>
          <a:chOff x="0" y="0"/>
          <a:chExt cx="0" cy="0"/>
        </a:xfrm>
      </p:grpSpPr>
      <p:pic>
        <p:nvPicPr>
          <p:cNvPr id="5" name="Picture 6" descr="blue_horizontal_bar.png"/>
          <p:cNvPicPr>
            <a:picLocks/>
          </p:cNvPicPr>
          <p:nvPr userDrawn="1"/>
        </p:nvPicPr>
        <p:blipFill>
          <a:blip r:embed="rId2"/>
          <a:srcRect/>
          <a:stretch>
            <a:fillRect/>
          </a:stretch>
        </p:blipFill>
        <p:spPr bwMode="auto">
          <a:xfrm>
            <a:off x="0" y="8610600"/>
            <a:ext cx="24387175" cy="5105400"/>
          </a:xfrm>
          <a:prstGeom prst="rect">
            <a:avLst/>
          </a:prstGeom>
          <a:noFill/>
          <a:ln w="9525">
            <a:noFill/>
            <a:miter lim="800000"/>
            <a:headEnd/>
            <a:tailEnd/>
          </a:ln>
        </p:spPr>
      </p:pic>
      <p:sp>
        <p:nvSpPr>
          <p:cNvPr id="7" name="Rectangle 6"/>
          <p:cNvSpPr>
            <a:spLocks noChangeArrowheads="1"/>
          </p:cNvSpPr>
          <p:nvPr userDrawn="1"/>
        </p:nvSpPr>
        <p:spPr bwMode="auto">
          <a:xfrm>
            <a:off x="334489" y="8540168"/>
            <a:ext cx="865568" cy="1096749"/>
          </a:xfrm>
          <a:prstGeom prst="rect">
            <a:avLst/>
          </a:prstGeom>
          <a:noFill/>
          <a:ln w="9525">
            <a:noFill/>
            <a:miter lim="800000"/>
            <a:headEnd/>
            <a:tailEnd/>
          </a:ln>
        </p:spPr>
        <p:txBody>
          <a:bodyPr wrap="none" lIns="217461" tIns="108731" rIns="217461" bIns="108731">
            <a:prstTxWarp prst="textNoShape">
              <a:avLst/>
            </a:prstTxWarp>
            <a:spAutoFit/>
          </a:bodyPr>
          <a:lstStyle/>
          <a:p>
            <a:pPr>
              <a:defRPr/>
            </a:pPr>
            <a:r>
              <a:rPr lang="en-US" b="1" dirty="0">
                <a:solidFill>
                  <a:srgbClr val="FFFFFF"/>
                </a:solidFill>
                <a:latin typeface="Helvetica" pitchFamily="-112" charset="0"/>
                <a:ea typeface="Helvetica" pitchFamily="-112" charset="0"/>
                <a:cs typeface="Helvetica" pitchFamily="-112" charset="0"/>
              </a:rPr>
              <a:t>+</a:t>
            </a:r>
          </a:p>
        </p:txBody>
      </p:sp>
      <p:sp>
        <p:nvSpPr>
          <p:cNvPr id="37" name="Picture Placeholder 36"/>
          <p:cNvSpPr>
            <a:spLocks noGrp="1"/>
          </p:cNvSpPr>
          <p:nvPr>
            <p:ph type="pic" sz="quarter" idx="17"/>
          </p:nvPr>
        </p:nvSpPr>
        <p:spPr>
          <a:xfrm>
            <a:off x="0" y="2"/>
            <a:ext cx="24387175" cy="8610600"/>
          </a:xfrm>
        </p:spPr>
        <p:txBody>
          <a:bodyPr/>
          <a:lstStyle/>
          <a:p>
            <a:pPr lvl="0"/>
            <a:r>
              <a:rPr lang="en-US" noProof="0" smtClean="0"/>
              <a:t>Drag picture to placeholder or click icon to add</a:t>
            </a:r>
            <a:endParaRPr lang="en-US" noProof="0"/>
          </a:p>
        </p:txBody>
      </p:sp>
      <p:sp>
        <p:nvSpPr>
          <p:cNvPr id="32" name="Text Placeholder 7"/>
          <p:cNvSpPr>
            <a:spLocks noGrp="1"/>
          </p:cNvSpPr>
          <p:nvPr>
            <p:ph type="body" sz="quarter" idx="15"/>
          </p:nvPr>
        </p:nvSpPr>
        <p:spPr>
          <a:xfrm>
            <a:off x="1306051" y="9457063"/>
            <a:ext cx="22493006" cy="1545242"/>
          </a:xfrm>
        </p:spPr>
        <p:txBody>
          <a:bodyPr lIns="0" tIns="0" rIns="0" bIns="0">
            <a:normAutofit/>
          </a:bodyPr>
          <a:lstStyle>
            <a:lvl1pPr marL="0">
              <a:lnSpc>
                <a:spcPts val="2619"/>
              </a:lnSpc>
              <a:spcBef>
                <a:spcPts val="1429"/>
              </a:spcBef>
              <a:buClr>
                <a:schemeClr val="tx1"/>
              </a:buClr>
              <a:buFontTx/>
              <a:buNone/>
              <a:defRPr sz="2400">
                <a:solidFill>
                  <a:srgbClr val="FFFFFF"/>
                </a:solidFill>
              </a:defRPr>
            </a:lvl1pPr>
            <a:lvl2pPr marL="0">
              <a:lnSpc>
                <a:spcPts val="2619"/>
              </a:lnSpc>
              <a:spcBef>
                <a:spcPts val="1429"/>
              </a:spcBef>
              <a:buClr>
                <a:schemeClr val="tx1"/>
              </a:buClr>
              <a:defRPr sz="2400">
                <a:solidFill>
                  <a:srgbClr val="FFFFFF"/>
                </a:solidFill>
              </a:defRPr>
            </a:lvl2pPr>
            <a:lvl3pPr marL="0">
              <a:lnSpc>
                <a:spcPts val="2619"/>
              </a:lnSpc>
              <a:spcBef>
                <a:spcPts val="1429"/>
              </a:spcBef>
              <a:buClr>
                <a:schemeClr val="tx1"/>
              </a:buClr>
              <a:defRPr sz="2400">
                <a:solidFill>
                  <a:srgbClr val="FFFFFF"/>
                </a:solidFill>
              </a:defRPr>
            </a:lvl3pPr>
            <a:lvl4pPr>
              <a:defRPr sz="3800">
                <a:solidFill>
                  <a:schemeClr val="tx2"/>
                </a:solidFill>
              </a:defRPr>
            </a:lvl4pPr>
            <a:lvl5pPr>
              <a:defRPr sz="3800">
                <a:solidFill>
                  <a:schemeClr val="tx2"/>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35" name="Text Placeholder 33"/>
          <p:cNvSpPr>
            <a:spLocks noGrp="1"/>
          </p:cNvSpPr>
          <p:nvPr>
            <p:ph type="body" sz="quarter" idx="16"/>
          </p:nvPr>
        </p:nvSpPr>
        <p:spPr>
          <a:xfrm>
            <a:off x="1014632" y="8760469"/>
            <a:ext cx="14189082" cy="492126"/>
          </a:xfrm>
        </p:spPr>
        <p:txBody>
          <a:bodyPr/>
          <a:lstStyle>
            <a:lvl1pPr marL="0" indent="0">
              <a:buNone/>
              <a:defRPr lang="en-GB" sz="3800" b="1" kern="1200" cap="all" dirty="0" smtClean="0">
                <a:solidFill>
                  <a:schemeClr val="bg1"/>
                </a:solidFill>
                <a:latin typeface="Arial" charset="0"/>
                <a:ea typeface="ＭＳ Ｐゴシック" charset="0"/>
                <a:cs typeface="Arial" charset="0"/>
              </a:defRPr>
            </a:lvl1pPr>
            <a:lvl2pPr>
              <a:defRPr lang="en-GB" sz="3800" b="1" kern="1200" dirty="0" smtClean="0">
                <a:solidFill>
                  <a:schemeClr val="bg1"/>
                </a:solidFill>
                <a:latin typeface="Arial" charset="0"/>
                <a:ea typeface="ＭＳ Ｐゴシック" charset="0"/>
                <a:cs typeface="Arial" charset="0"/>
              </a:defRPr>
            </a:lvl2pPr>
            <a:lvl3pPr>
              <a:defRPr lang="en-GB" sz="3800" b="1" kern="1200" dirty="0" smtClean="0">
                <a:solidFill>
                  <a:schemeClr val="bg1"/>
                </a:solidFill>
                <a:latin typeface="Arial" charset="0"/>
                <a:ea typeface="ＭＳ Ｐゴシック" charset="0"/>
                <a:cs typeface="Arial" charset="0"/>
              </a:defRPr>
            </a:lvl3pPr>
            <a:lvl4pPr>
              <a:defRPr lang="en-GB" sz="3800" b="1" kern="1200" dirty="0" smtClean="0">
                <a:solidFill>
                  <a:schemeClr val="bg1"/>
                </a:solidFill>
                <a:latin typeface="Arial" charset="0"/>
                <a:ea typeface="ＭＳ Ｐゴシック" charset="0"/>
                <a:cs typeface="Arial" charset="0"/>
              </a:defRPr>
            </a:lvl4pPr>
            <a:lvl5pPr>
              <a:defRPr lang="en-US" sz="3800" b="1" kern="1200" dirty="0" smtClean="0">
                <a:solidFill>
                  <a:schemeClr val="bg1"/>
                </a:solidFill>
                <a:latin typeface="Arial" charset="0"/>
                <a:ea typeface="ＭＳ Ｐゴシック" charset="0"/>
                <a:cs typeface="Arial" charset="0"/>
              </a:defRPr>
            </a:lvl5pPr>
          </a:lstStyle>
          <a:p>
            <a:pPr lvl="0"/>
            <a:r>
              <a:rPr lang="en-US" smtClean="0"/>
              <a:t>Click to edit Master text styles</a:t>
            </a:r>
          </a:p>
        </p:txBody>
      </p:sp>
      <p:pic>
        <p:nvPicPr>
          <p:cNvPr id="8" name="Picture 7" descr="HK_PBN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536030" y="12539578"/>
            <a:ext cx="4263043" cy="798524"/>
          </a:xfrm>
          <a:prstGeom prst="rect">
            <a:avLst/>
          </a:prstGeom>
          <a:noFill/>
          <a:ln w="9525">
            <a:noFill/>
            <a:miter lim="800000"/>
            <a:headEnd/>
            <a:tailEnd/>
          </a:ln>
          <a:effectLst>
            <a:outerShdw blurRad="50800" dist="38100" dir="5400000">
              <a:srgbClr val="000000">
                <a:alpha val="43000"/>
              </a:srgbClr>
            </a:outerShdw>
          </a:effectLst>
        </p:spPr>
      </p:pic>
    </p:spTree>
    <p:extLst>
      <p:ext uri="{BB962C8B-B14F-4D97-AF65-F5344CB8AC3E}">
        <p14:creationId xmlns:p14="http://schemas.microsoft.com/office/powerpoint/2010/main" val="187954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hort Form A">
    <p:spTree>
      <p:nvGrpSpPr>
        <p:cNvPr id="1" name=""/>
        <p:cNvGrpSpPr/>
        <p:nvPr/>
      </p:nvGrpSpPr>
      <p:grpSpPr>
        <a:xfrm>
          <a:off x="0" y="0"/>
          <a:ext cx="0" cy="0"/>
          <a:chOff x="0" y="0"/>
          <a:chExt cx="0" cy="0"/>
        </a:xfrm>
      </p:grpSpPr>
      <p:pic>
        <p:nvPicPr>
          <p:cNvPr id="5" name="Picture 6" descr="blue_horizontal_bar.png"/>
          <p:cNvPicPr>
            <a:picLocks/>
          </p:cNvPicPr>
          <p:nvPr userDrawn="1"/>
        </p:nvPicPr>
        <p:blipFill>
          <a:blip r:embed="rId2"/>
          <a:srcRect/>
          <a:stretch>
            <a:fillRect/>
          </a:stretch>
        </p:blipFill>
        <p:spPr bwMode="auto">
          <a:xfrm>
            <a:off x="0" y="9410725"/>
            <a:ext cx="24387175" cy="4305298"/>
          </a:xfrm>
          <a:prstGeom prst="rect">
            <a:avLst/>
          </a:prstGeom>
          <a:noFill/>
          <a:ln w="9525">
            <a:noFill/>
            <a:miter lim="800000"/>
            <a:headEnd/>
            <a:tailEnd/>
          </a:ln>
        </p:spPr>
      </p:pic>
      <p:sp>
        <p:nvSpPr>
          <p:cNvPr id="7" name="Rectangle 6"/>
          <p:cNvSpPr>
            <a:spLocks noChangeArrowheads="1"/>
          </p:cNvSpPr>
          <p:nvPr userDrawn="1"/>
        </p:nvSpPr>
        <p:spPr bwMode="auto">
          <a:xfrm>
            <a:off x="334489" y="9505964"/>
            <a:ext cx="865568" cy="1096749"/>
          </a:xfrm>
          <a:prstGeom prst="rect">
            <a:avLst/>
          </a:prstGeom>
          <a:noFill/>
          <a:ln w="9525">
            <a:noFill/>
            <a:miter lim="800000"/>
            <a:headEnd/>
            <a:tailEnd/>
          </a:ln>
        </p:spPr>
        <p:txBody>
          <a:bodyPr wrap="none" lIns="217461" tIns="108731" rIns="217461" bIns="108731">
            <a:prstTxWarp prst="textNoShape">
              <a:avLst/>
            </a:prstTxWarp>
            <a:spAutoFit/>
          </a:bodyPr>
          <a:lstStyle/>
          <a:p>
            <a:pPr>
              <a:defRPr/>
            </a:pPr>
            <a:r>
              <a:rPr lang="en-US" b="1" dirty="0">
                <a:solidFill>
                  <a:srgbClr val="FFFFFF"/>
                </a:solidFill>
                <a:latin typeface="Helvetica" pitchFamily="-112" charset="0"/>
                <a:ea typeface="Helvetica" pitchFamily="-112" charset="0"/>
                <a:cs typeface="Helvetica" pitchFamily="-112" charset="0"/>
              </a:rPr>
              <a:t>+</a:t>
            </a:r>
          </a:p>
        </p:txBody>
      </p:sp>
      <p:sp>
        <p:nvSpPr>
          <p:cNvPr id="37" name="Picture Placeholder 36"/>
          <p:cNvSpPr>
            <a:spLocks noGrp="1"/>
          </p:cNvSpPr>
          <p:nvPr>
            <p:ph type="pic" sz="quarter" idx="17"/>
          </p:nvPr>
        </p:nvSpPr>
        <p:spPr>
          <a:xfrm>
            <a:off x="0" y="2"/>
            <a:ext cx="24387175" cy="9410700"/>
          </a:xfrm>
        </p:spPr>
        <p:txBody>
          <a:bodyPr/>
          <a:lstStyle/>
          <a:p>
            <a:pPr lvl="0"/>
            <a:r>
              <a:rPr lang="en-US" noProof="0" smtClean="0"/>
              <a:t>Drag picture to placeholder or click icon to add</a:t>
            </a:r>
            <a:endParaRPr lang="en-US" noProof="0"/>
          </a:p>
        </p:txBody>
      </p:sp>
      <p:sp>
        <p:nvSpPr>
          <p:cNvPr id="32" name="Text Placeholder 7"/>
          <p:cNvSpPr>
            <a:spLocks noGrp="1"/>
          </p:cNvSpPr>
          <p:nvPr>
            <p:ph type="body" sz="quarter" idx="15"/>
          </p:nvPr>
        </p:nvSpPr>
        <p:spPr>
          <a:xfrm>
            <a:off x="1306051" y="10422859"/>
            <a:ext cx="22493006" cy="1545242"/>
          </a:xfrm>
        </p:spPr>
        <p:txBody>
          <a:bodyPr lIns="0" tIns="0" rIns="0" bIns="0">
            <a:normAutofit/>
          </a:bodyPr>
          <a:lstStyle>
            <a:lvl1pPr marL="0">
              <a:lnSpc>
                <a:spcPts val="2619"/>
              </a:lnSpc>
              <a:spcBef>
                <a:spcPts val="1429"/>
              </a:spcBef>
              <a:buClr>
                <a:schemeClr val="tx1"/>
              </a:buClr>
              <a:buFontTx/>
              <a:buNone/>
              <a:defRPr sz="2400">
                <a:solidFill>
                  <a:srgbClr val="FFFFFF"/>
                </a:solidFill>
              </a:defRPr>
            </a:lvl1pPr>
            <a:lvl2pPr marL="0">
              <a:lnSpc>
                <a:spcPts val="2619"/>
              </a:lnSpc>
              <a:spcBef>
                <a:spcPts val="1429"/>
              </a:spcBef>
              <a:buClr>
                <a:schemeClr val="tx1"/>
              </a:buClr>
              <a:defRPr sz="2400">
                <a:solidFill>
                  <a:srgbClr val="FFFFFF"/>
                </a:solidFill>
              </a:defRPr>
            </a:lvl2pPr>
            <a:lvl3pPr marL="0">
              <a:lnSpc>
                <a:spcPts val="2619"/>
              </a:lnSpc>
              <a:spcBef>
                <a:spcPts val="1429"/>
              </a:spcBef>
              <a:buClr>
                <a:schemeClr val="tx1"/>
              </a:buClr>
              <a:defRPr sz="2400">
                <a:solidFill>
                  <a:srgbClr val="FFFFFF"/>
                </a:solidFill>
              </a:defRPr>
            </a:lvl3pPr>
            <a:lvl4pPr>
              <a:defRPr sz="3800">
                <a:solidFill>
                  <a:schemeClr val="tx2"/>
                </a:solidFill>
              </a:defRPr>
            </a:lvl4pPr>
            <a:lvl5pPr>
              <a:defRPr sz="3800">
                <a:solidFill>
                  <a:schemeClr val="tx2"/>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35" name="Text Placeholder 33"/>
          <p:cNvSpPr>
            <a:spLocks noGrp="1"/>
          </p:cNvSpPr>
          <p:nvPr>
            <p:ph type="body" sz="quarter" idx="16"/>
          </p:nvPr>
        </p:nvSpPr>
        <p:spPr>
          <a:xfrm>
            <a:off x="1014632" y="9726265"/>
            <a:ext cx="14189082" cy="492126"/>
          </a:xfrm>
        </p:spPr>
        <p:txBody>
          <a:bodyPr/>
          <a:lstStyle>
            <a:lvl1pPr marL="0" indent="0">
              <a:buNone/>
              <a:defRPr lang="en-GB" sz="3800" b="1" kern="1200" cap="all" dirty="0" smtClean="0">
                <a:solidFill>
                  <a:schemeClr val="bg1"/>
                </a:solidFill>
                <a:latin typeface="Arial" charset="0"/>
                <a:ea typeface="ＭＳ Ｐゴシック" charset="0"/>
                <a:cs typeface="Arial" charset="0"/>
              </a:defRPr>
            </a:lvl1pPr>
            <a:lvl2pPr>
              <a:defRPr lang="en-GB" sz="3800" b="1" kern="1200" dirty="0" smtClean="0">
                <a:solidFill>
                  <a:schemeClr val="bg1"/>
                </a:solidFill>
                <a:latin typeface="Arial" charset="0"/>
                <a:ea typeface="ＭＳ Ｐゴシック" charset="0"/>
                <a:cs typeface="Arial" charset="0"/>
              </a:defRPr>
            </a:lvl2pPr>
            <a:lvl3pPr>
              <a:defRPr lang="en-GB" sz="3800" b="1" kern="1200" dirty="0" smtClean="0">
                <a:solidFill>
                  <a:schemeClr val="bg1"/>
                </a:solidFill>
                <a:latin typeface="Arial" charset="0"/>
                <a:ea typeface="ＭＳ Ｐゴシック" charset="0"/>
                <a:cs typeface="Arial" charset="0"/>
              </a:defRPr>
            </a:lvl3pPr>
            <a:lvl4pPr>
              <a:defRPr lang="en-GB" sz="3800" b="1" kern="1200" dirty="0" smtClean="0">
                <a:solidFill>
                  <a:schemeClr val="bg1"/>
                </a:solidFill>
                <a:latin typeface="Arial" charset="0"/>
                <a:ea typeface="ＭＳ Ｐゴシック" charset="0"/>
                <a:cs typeface="Arial" charset="0"/>
              </a:defRPr>
            </a:lvl4pPr>
            <a:lvl5pPr>
              <a:defRPr lang="en-US" sz="3800" b="1" kern="1200" dirty="0" smtClean="0">
                <a:solidFill>
                  <a:schemeClr val="bg1"/>
                </a:solidFill>
                <a:latin typeface="Arial" charset="0"/>
                <a:ea typeface="ＭＳ Ｐゴシック" charset="0"/>
                <a:cs typeface="Arial" charset="0"/>
              </a:defRPr>
            </a:lvl5pPr>
          </a:lstStyle>
          <a:p>
            <a:pPr lvl="0"/>
            <a:r>
              <a:rPr lang="en-US" smtClean="0"/>
              <a:t>Click to edit Master text styles</a:t>
            </a:r>
          </a:p>
        </p:txBody>
      </p:sp>
      <p:pic>
        <p:nvPicPr>
          <p:cNvPr id="8" name="Picture 7" descr="HK_PBN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9536030" y="12539578"/>
            <a:ext cx="4263043" cy="798524"/>
          </a:xfrm>
          <a:prstGeom prst="rect">
            <a:avLst/>
          </a:prstGeom>
          <a:noFill/>
          <a:ln w="9525">
            <a:noFill/>
            <a:miter lim="800000"/>
            <a:headEnd/>
            <a:tailEnd/>
          </a:ln>
          <a:effectLst>
            <a:outerShdw blurRad="50800" dist="38100" dir="5400000">
              <a:srgbClr val="000000">
                <a:alpha val="43000"/>
              </a:srgbClr>
            </a:outerShdw>
          </a:effectLst>
        </p:spPr>
      </p:pic>
    </p:spTree>
    <p:extLst>
      <p:ext uri="{BB962C8B-B14F-4D97-AF65-F5344CB8AC3E}">
        <p14:creationId xmlns:p14="http://schemas.microsoft.com/office/powerpoint/2010/main" val="53256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ím és tartalom">
    <p:spTree>
      <p:nvGrpSpPr>
        <p:cNvPr id="1" name=""/>
        <p:cNvGrpSpPr/>
        <p:nvPr/>
      </p:nvGrpSpPr>
      <p:grpSpPr>
        <a:xfrm>
          <a:off x="0" y="0"/>
          <a:ext cx="0" cy="0"/>
          <a:chOff x="0" y="0"/>
          <a:chExt cx="0" cy="0"/>
        </a:xfrm>
      </p:grpSpPr>
      <p:pic>
        <p:nvPicPr>
          <p:cNvPr id="4" name="Picture 6" descr="header_bar_blue-01-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nterior_plus_line_0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22" y="12172977"/>
            <a:ext cx="2316781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219359" y="3200417"/>
            <a:ext cx="21948458" cy="8646886"/>
          </a:xfrm>
        </p:spPr>
        <p:txBody>
          <a:bodyPr/>
          <a:lstStyle>
            <a:lvl1pPr>
              <a:buSzPct val="75000"/>
              <a:buFontTx/>
              <a:buBlip>
                <a:blip r:embed="rId4"/>
              </a:buBlip>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8" name="Title 16"/>
          <p:cNvSpPr>
            <a:spLocks noGrp="1"/>
          </p:cNvSpPr>
          <p:nvPr>
            <p:ph type="title"/>
          </p:nvPr>
        </p:nvSpPr>
        <p:spPr>
          <a:xfrm>
            <a:off x="1219368" y="435428"/>
            <a:ext cx="19393610" cy="1393372"/>
          </a:xfrm>
        </p:spPr>
        <p:txBody>
          <a:bodyPr anchor="t"/>
          <a:lstStyle>
            <a:lvl1pPr algn="l">
              <a:defRPr sz="7100">
                <a:solidFill>
                  <a:schemeClr val="bg1"/>
                </a:solidFill>
              </a:defRPr>
            </a:lvl1pPr>
          </a:lstStyle>
          <a:p>
            <a:r>
              <a:rPr lang="hu-HU" smtClean="0"/>
              <a:t>Mintacím szerkesztése</a:t>
            </a:r>
            <a:endParaRPr lang="en-US" dirty="0"/>
          </a:p>
        </p:txBody>
      </p:sp>
      <p:sp>
        <p:nvSpPr>
          <p:cNvPr id="7" name="Date Placeholder 13"/>
          <p:cNvSpPr>
            <a:spLocks noGrp="1"/>
          </p:cNvSpPr>
          <p:nvPr>
            <p:ph type="dt" sz="half" idx="10"/>
          </p:nvPr>
        </p:nvSpPr>
        <p:spPr>
          <a:xfrm>
            <a:off x="1219359" y="12712727"/>
            <a:ext cx="5690341" cy="730250"/>
          </a:xfrm>
          <a:prstGeom prst="rect">
            <a:avLst/>
          </a:prstGeom>
        </p:spPr>
        <p:txBody>
          <a:bodyPr lIns="217461" tIns="108731" rIns="217461" bIns="108731"/>
          <a:lstStyle>
            <a:lvl1pPr>
              <a:defRPr smtClean="0"/>
            </a:lvl1pPr>
          </a:lstStyle>
          <a:p>
            <a:pPr>
              <a:defRPr/>
            </a:pPr>
            <a:fld id="{914C85C3-B574-43DE-A994-C9EB977916CD}" type="datetime1">
              <a:rPr lang="en-US"/>
              <a:pPr>
                <a:defRPr/>
              </a:pPr>
              <a:t>3/16/2017</a:t>
            </a:fld>
            <a:endParaRPr lang="en-US"/>
          </a:p>
        </p:txBody>
      </p:sp>
      <p:sp>
        <p:nvSpPr>
          <p:cNvPr id="8" name="Slide Number Placeholder 14"/>
          <p:cNvSpPr>
            <a:spLocks noGrp="1"/>
          </p:cNvSpPr>
          <p:nvPr>
            <p:ph type="sldNum" sz="quarter" idx="11"/>
          </p:nvPr>
        </p:nvSpPr>
        <p:spPr>
          <a:xfrm>
            <a:off x="17477475" y="727101"/>
            <a:ext cx="5690341" cy="730250"/>
          </a:xfrm>
        </p:spPr>
        <p:txBody>
          <a:bodyPr/>
          <a:lstStyle>
            <a:lvl1pPr>
              <a:defRPr smtClean="0">
                <a:solidFill>
                  <a:schemeClr val="bg1"/>
                </a:solidFill>
              </a:defRPr>
            </a:lvl1pPr>
          </a:lstStyle>
          <a:p>
            <a:pPr>
              <a:defRPr/>
            </a:pPr>
            <a:fld id="{A1831B05-EB6E-41F2-806A-93F36960B6E7}" type="slidenum">
              <a:rPr lang="en-US"/>
              <a:pPr>
                <a:defRPr/>
              </a:pPr>
              <a:t>‹#›</a:t>
            </a:fld>
            <a:endParaRPr lang="en-US"/>
          </a:p>
        </p:txBody>
      </p:sp>
      <p:sp>
        <p:nvSpPr>
          <p:cNvPr id="9" name="Footer Placeholder 15"/>
          <p:cNvSpPr>
            <a:spLocks noGrp="1"/>
          </p:cNvSpPr>
          <p:nvPr>
            <p:ph type="ftr" sz="quarter" idx="12"/>
          </p:nvPr>
        </p:nvSpPr>
        <p:spPr/>
        <p:txBody>
          <a:bodyPr/>
          <a:lstStyle>
            <a:lvl1pPr>
              <a:defRPr/>
            </a:lvl1pPr>
          </a:lstStyle>
          <a:p>
            <a:pPr>
              <a:defRPr/>
            </a:pPr>
            <a:r>
              <a:rPr lang="en-US"/>
              <a:t>Click to add Presentation Title</a:t>
            </a:r>
          </a:p>
        </p:txBody>
      </p:sp>
      <p:pic>
        <p:nvPicPr>
          <p:cNvPr id="10" name="Picture 8" descr="HK_PBN.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Tree>
    <p:extLst>
      <p:ext uri="{BB962C8B-B14F-4D97-AF65-F5344CB8AC3E}">
        <p14:creationId xmlns:p14="http://schemas.microsoft.com/office/powerpoint/2010/main" val="154497473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7" name="Title 16"/>
          <p:cNvSpPr>
            <a:spLocks noGrp="1"/>
          </p:cNvSpPr>
          <p:nvPr>
            <p:ph type="title"/>
          </p:nvPr>
        </p:nvSpPr>
        <p:spPr>
          <a:xfrm>
            <a:off x="1219376" y="435430"/>
            <a:ext cx="19393610" cy="1393372"/>
          </a:xfrm>
        </p:spPr>
        <p:txBody>
          <a:bodyPr anchor="t"/>
          <a:lstStyle>
            <a:lvl1pPr algn="l">
              <a:defRPr sz="7100" cap="all">
                <a:solidFill>
                  <a:schemeClr val="bg1"/>
                </a:solidFill>
              </a:defRPr>
            </a:lvl1pPr>
          </a:lstStyle>
          <a:p>
            <a:r>
              <a:rPr lang="en-US" smtClean="0"/>
              <a:t>Click to edit Master title style</a:t>
            </a:r>
            <a:endParaRPr lang="en-US" dirty="0"/>
          </a:p>
        </p:txBody>
      </p:sp>
      <p:sp>
        <p:nvSpPr>
          <p:cNvPr id="12" name="Rectangle 1"/>
          <p:cNvSpPr/>
          <p:nvPr userDrawn="1"/>
        </p:nvSpPr>
        <p:spPr>
          <a:xfrm>
            <a:off x="1555699" y="13"/>
            <a:ext cx="22831479" cy="2508250"/>
          </a:xfrm>
          <a:custGeom>
            <a:avLst/>
            <a:gdLst>
              <a:gd name="connsiteX0" fmla="*/ 0 w 16132444"/>
              <a:gd name="connsiteY0" fmla="*/ 0 h 1778000"/>
              <a:gd name="connsiteX1" fmla="*/ 16132444 w 16132444"/>
              <a:gd name="connsiteY1" fmla="*/ 0 h 1778000"/>
              <a:gd name="connsiteX2" fmla="*/ 16132444 w 16132444"/>
              <a:gd name="connsiteY2" fmla="*/ 1778000 h 1778000"/>
              <a:gd name="connsiteX3" fmla="*/ 0 w 16132444"/>
              <a:gd name="connsiteY3" fmla="*/ 1778000 h 1778000"/>
              <a:gd name="connsiteX4" fmla="*/ 0 w 16132444"/>
              <a:gd name="connsiteY4" fmla="*/ 0 h 1778000"/>
              <a:gd name="connsiteX0" fmla="*/ 0 w 16132444"/>
              <a:gd name="connsiteY0" fmla="*/ 0 h 1778000"/>
              <a:gd name="connsiteX1" fmla="*/ 16132444 w 16132444"/>
              <a:gd name="connsiteY1" fmla="*/ 0 h 1778000"/>
              <a:gd name="connsiteX2" fmla="*/ 16132444 w 16132444"/>
              <a:gd name="connsiteY2" fmla="*/ 1778000 h 1778000"/>
              <a:gd name="connsiteX3" fmla="*/ 0 w 16132444"/>
              <a:gd name="connsiteY3" fmla="*/ 1778000 h 1778000"/>
              <a:gd name="connsiteX4" fmla="*/ 0 w 16132444"/>
              <a:gd name="connsiteY4" fmla="*/ 0 h 177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2444" h="1778000">
                <a:moveTo>
                  <a:pt x="0" y="0"/>
                </a:moveTo>
                <a:lnTo>
                  <a:pt x="16132444" y="0"/>
                </a:lnTo>
                <a:lnTo>
                  <a:pt x="16132444" y="1778000"/>
                </a:lnTo>
                <a:cubicBezTo>
                  <a:pt x="10754963" y="1778000"/>
                  <a:pt x="710383" y="635000"/>
                  <a:pt x="0" y="1778000"/>
                </a:cubicBezTo>
                <a:lnTo>
                  <a:pt x="0" y="0"/>
                </a:lnTo>
                <a:close/>
              </a:path>
            </a:pathLst>
          </a:custGeom>
          <a:gradFill flip="none" rotWithShape="1">
            <a:gsLst>
              <a:gs pos="45000">
                <a:srgbClr val="335177">
                  <a:alpha val="90000"/>
                </a:srgbClr>
              </a:gs>
              <a:gs pos="0">
                <a:srgbClr val="FFFFFF">
                  <a:alpha val="0"/>
                </a:srgbClr>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325" tIns="45665" rIns="91325" bIns="45665" rtlCol="0" anchor="ctr"/>
          <a:lstStyle/>
          <a:p>
            <a:pPr algn="ctr"/>
            <a:endParaRPr lang="en-US"/>
          </a:p>
        </p:txBody>
      </p:sp>
      <p:pic>
        <p:nvPicPr>
          <p:cNvPr id="13" name="Picture 12" descr="covervox-01.png"/>
          <p:cNvPicPr>
            <a:picLocks noChangeAspect="1"/>
          </p:cNvPicPr>
          <p:nvPr userDrawn="1"/>
        </p:nvPicPr>
        <p:blipFill rotWithShape="1">
          <a:blip r:embed="rId2" cstate="screen">
            <a:alphaModFix amt="27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3461564" y="3036424"/>
            <a:ext cx="10925612" cy="10679576"/>
          </a:xfrm>
          <a:prstGeom prst="rect">
            <a:avLst/>
          </a:prstGeom>
        </p:spPr>
      </p:pic>
      <p:sp>
        <p:nvSpPr>
          <p:cNvPr id="14" name="Rectangle 13"/>
          <p:cNvSpPr/>
          <p:nvPr userDrawn="1"/>
        </p:nvSpPr>
        <p:spPr>
          <a:xfrm>
            <a:off x="13080576" y="2730502"/>
            <a:ext cx="11306600" cy="10985500"/>
          </a:xfrm>
          <a:prstGeom prst="rect">
            <a:avLst/>
          </a:prstGeom>
          <a:gradFill flip="none" rotWithShape="1">
            <a:gsLst>
              <a:gs pos="100000">
                <a:schemeClr val="tx1">
                  <a:alpha val="0"/>
                </a:schemeClr>
              </a:gs>
              <a:gs pos="0">
                <a:schemeClr val="bg1"/>
              </a:gs>
              <a:gs pos="75000">
                <a:schemeClr val="bg1">
                  <a:alpha val="43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lIns="91325" tIns="45665" rIns="91325" bIns="45665" rtlCol="0" anchor="ctr"/>
          <a:lstStyle/>
          <a:p>
            <a:pPr algn="ctr"/>
            <a:endParaRPr lang="en-US"/>
          </a:p>
        </p:txBody>
      </p:sp>
    </p:spTree>
    <p:extLst>
      <p:ext uri="{BB962C8B-B14F-4D97-AF65-F5344CB8AC3E}">
        <p14:creationId xmlns:p14="http://schemas.microsoft.com/office/powerpoint/2010/main" val="379695903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Cover_Background_0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3716000"/>
          </a:xfrm>
          <a:prstGeom prst="rect">
            <a:avLst/>
          </a:prstGeom>
          <a:noFill/>
          <a:ln w="9525">
            <a:noFill/>
            <a:miter lim="800000"/>
            <a:headEnd/>
            <a:tailEnd/>
          </a:ln>
        </p:spPr>
      </p:pic>
      <p:pic>
        <p:nvPicPr>
          <p:cNvPr id="6" name="Picture 5" descr="HK_PBN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0389" y="2060576"/>
            <a:ext cx="9746402" cy="1825624"/>
          </a:xfrm>
          <a:prstGeom prst="rect">
            <a:avLst/>
          </a:prstGeom>
          <a:noFill/>
          <a:ln w="9525">
            <a:noFill/>
            <a:miter lim="800000"/>
            <a:headEnd/>
            <a:tailEnd/>
          </a:ln>
          <a:effectLst>
            <a:outerShdw blurRad="50800" dist="38100" dir="5400000">
              <a:srgbClr val="000000">
                <a:alpha val="43000"/>
              </a:srgbClr>
            </a:outerShdw>
          </a:effectLst>
        </p:spPr>
      </p:pic>
      <p:sp>
        <p:nvSpPr>
          <p:cNvPr id="3" name="Subtitle 2"/>
          <p:cNvSpPr>
            <a:spLocks noGrp="1"/>
          </p:cNvSpPr>
          <p:nvPr>
            <p:ph type="subTitle" idx="1"/>
          </p:nvPr>
        </p:nvSpPr>
        <p:spPr>
          <a:xfrm>
            <a:off x="3658076" y="8691818"/>
            <a:ext cx="17071023" cy="2585784"/>
          </a:xfrm>
        </p:spPr>
        <p:txBody>
          <a:bodyPr/>
          <a:lstStyle>
            <a:lvl1pPr marL="0" indent="0" algn="ctr">
              <a:buNone/>
              <a:defRPr sz="4800" b="1" i="0">
                <a:solidFill>
                  <a:schemeClr val="bg1"/>
                </a:solidFill>
                <a:latin typeface="Arial"/>
                <a:cs typeface="Arial"/>
              </a:defRPr>
            </a:lvl1pPr>
            <a:lvl2pPr marL="1087194" indent="0" algn="ctr">
              <a:buNone/>
              <a:defRPr>
                <a:solidFill>
                  <a:schemeClr val="tx1">
                    <a:tint val="75000"/>
                  </a:schemeClr>
                </a:solidFill>
              </a:defRPr>
            </a:lvl2pPr>
            <a:lvl3pPr marL="2174375" indent="0" algn="ctr">
              <a:buNone/>
              <a:defRPr>
                <a:solidFill>
                  <a:schemeClr val="tx1">
                    <a:tint val="75000"/>
                  </a:schemeClr>
                </a:solidFill>
              </a:defRPr>
            </a:lvl3pPr>
            <a:lvl4pPr marL="3261574" indent="0" algn="ctr">
              <a:buNone/>
              <a:defRPr>
                <a:solidFill>
                  <a:schemeClr val="tx1">
                    <a:tint val="75000"/>
                  </a:schemeClr>
                </a:solidFill>
              </a:defRPr>
            </a:lvl4pPr>
            <a:lvl5pPr marL="4348753" indent="0" algn="ctr">
              <a:buNone/>
              <a:defRPr>
                <a:solidFill>
                  <a:schemeClr val="tx1">
                    <a:tint val="75000"/>
                  </a:schemeClr>
                </a:solidFill>
              </a:defRPr>
            </a:lvl5pPr>
            <a:lvl6pPr marL="5435949" indent="0" algn="ctr">
              <a:buNone/>
              <a:defRPr>
                <a:solidFill>
                  <a:schemeClr val="tx1">
                    <a:tint val="75000"/>
                  </a:schemeClr>
                </a:solidFill>
              </a:defRPr>
            </a:lvl6pPr>
            <a:lvl7pPr marL="6523128" indent="0" algn="ctr">
              <a:buNone/>
              <a:defRPr>
                <a:solidFill>
                  <a:schemeClr val="tx1">
                    <a:tint val="75000"/>
                  </a:schemeClr>
                </a:solidFill>
              </a:defRPr>
            </a:lvl7pPr>
            <a:lvl8pPr marL="7610324" indent="0" algn="ctr">
              <a:buNone/>
              <a:defRPr>
                <a:solidFill>
                  <a:schemeClr val="tx1">
                    <a:tint val="75000"/>
                  </a:schemeClr>
                </a:solidFill>
              </a:defRPr>
            </a:lvl8pPr>
            <a:lvl9pPr marL="8697511" indent="0" algn="ctr">
              <a:buNone/>
              <a:defRPr>
                <a:solidFill>
                  <a:schemeClr val="tx1">
                    <a:tint val="75000"/>
                  </a:schemeClr>
                </a:solidFill>
              </a:defRPr>
            </a:lvl9pPr>
          </a:lstStyle>
          <a:p>
            <a:r>
              <a:rPr lang="en-US" smtClean="0"/>
              <a:t>Click to edit Master subtitle style</a:t>
            </a:r>
            <a:endParaRPr lang="en-US" dirty="0"/>
          </a:p>
        </p:txBody>
      </p:sp>
      <p:sp>
        <p:nvSpPr>
          <p:cNvPr id="17" name="Title 16"/>
          <p:cNvSpPr>
            <a:spLocks noGrp="1"/>
          </p:cNvSpPr>
          <p:nvPr>
            <p:ph type="title"/>
          </p:nvPr>
        </p:nvSpPr>
        <p:spPr>
          <a:xfrm>
            <a:off x="1219361" y="5315858"/>
            <a:ext cx="21948458" cy="2286000"/>
          </a:xfrm>
        </p:spPr>
        <p:txBody>
          <a:bodyPr/>
          <a:lstStyle>
            <a:lvl1pPr>
              <a:defRPr>
                <a:solidFill>
                  <a:schemeClr val="bg1"/>
                </a:solidFill>
              </a:defRPr>
            </a:lvl1pPr>
          </a:lstStyle>
          <a:p>
            <a:r>
              <a:rPr lang="en-US" smtClean="0"/>
              <a:t>Click to edit Master 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361" y="3200417"/>
            <a:ext cx="21948458" cy="8646886"/>
          </a:xfrm>
        </p:spPr>
        <p:txBody>
          <a:bodyPr/>
          <a:lstStyle>
            <a:lvl1pPr>
              <a:buSzPct val="75000"/>
              <a:buFontTx/>
              <a:buBlip>
                <a:blip r:embed="rId2"/>
              </a:buBlip>
              <a:defRPr/>
            </a:lvl1pPr>
            <a:lvl2pPr>
              <a:buSzPct val="100000"/>
              <a:buFont typeface="Lucida Grande"/>
              <a:buChar cha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16"/>
          <p:cNvSpPr>
            <a:spLocks noGrp="1"/>
          </p:cNvSpPr>
          <p:nvPr>
            <p:ph type="title"/>
          </p:nvPr>
        </p:nvSpPr>
        <p:spPr>
          <a:xfrm>
            <a:off x="1219376" y="435430"/>
            <a:ext cx="19393610" cy="1393372"/>
          </a:xfrm>
        </p:spPr>
        <p:txBody>
          <a:bodyPr anchor="t"/>
          <a:lstStyle>
            <a:lvl1pPr algn="l">
              <a:defRPr sz="7100" cap="all">
                <a:solidFill>
                  <a:schemeClr val="bg1"/>
                </a:solidFill>
              </a:defRPr>
            </a:lvl1pPr>
          </a:lstStyle>
          <a:p>
            <a:r>
              <a:rPr lang="en-US" smtClean="0"/>
              <a:t>Click to edit Master title style</a:t>
            </a:r>
            <a:endParaRPr lang="en-US" dirty="0"/>
          </a:p>
        </p:txBody>
      </p:sp>
      <p:sp>
        <p:nvSpPr>
          <p:cNvPr id="8" name="Slide Number Placeholder 14"/>
          <p:cNvSpPr>
            <a:spLocks noGrp="1"/>
          </p:cNvSpPr>
          <p:nvPr>
            <p:ph type="sldNum" sz="quarter" idx="11"/>
          </p:nvPr>
        </p:nvSpPr>
        <p:spPr>
          <a:xfrm>
            <a:off x="17477475" y="727101"/>
            <a:ext cx="5690341" cy="730250"/>
          </a:xfrm>
        </p:spPr>
        <p:txBody>
          <a:bodyPr/>
          <a:lstStyle>
            <a:lvl1pPr>
              <a:defRPr>
                <a:solidFill>
                  <a:schemeClr val="bg1"/>
                </a:solidFill>
              </a:defRPr>
            </a:lvl1pPr>
          </a:lstStyle>
          <a:p>
            <a:pPr>
              <a:defRPr/>
            </a:pPr>
            <a:fld id="{A9BAF400-11DC-486A-BE5A-886CE6CA4E97}"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descr="header_bar_blue-01-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828800"/>
          </a:xfrm>
          <a:prstGeom prst="rect">
            <a:avLst/>
          </a:prstGeom>
          <a:noFill/>
          <a:ln w="9525">
            <a:noFill/>
            <a:miter lim="800000"/>
            <a:headEnd/>
            <a:tailEnd/>
          </a:ln>
        </p:spPr>
      </p:pic>
      <p:pic>
        <p:nvPicPr>
          <p:cNvPr id="6" name="Picture 8" descr="interior_plus_line_0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9680" y="12172977"/>
            <a:ext cx="23167816" cy="133350"/>
          </a:xfrm>
          <a:prstGeom prst="rect">
            <a:avLst/>
          </a:prstGeom>
          <a:noFill/>
          <a:ln w="9525">
            <a:noFill/>
            <a:miter lim="800000"/>
            <a:headEnd/>
            <a:tailEnd/>
          </a:ln>
        </p:spPr>
      </p:pic>
      <p:pic>
        <p:nvPicPr>
          <p:cNvPr id="7" name="Picture 8" descr="HK_PBN.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
        <p:nvSpPr>
          <p:cNvPr id="3" name="Content Placeholder 2"/>
          <p:cNvSpPr>
            <a:spLocks noGrp="1"/>
          </p:cNvSpPr>
          <p:nvPr>
            <p:ph sz="half" idx="1"/>
          </p:nvPr>
        </p:nvSpPr>
        <p:spPr>
          <a:xfrm>
            <a:off x="1219362" y="3200403"/>
            <a:ext cx="10771002" cy="8740978"/>
          </a:xfrm>
        </p:spPr>
        <p:txBody>
          <a:bodyPr/>
          <a:lstStyle>
            <a:lvl1pPr>
              <a:buSzPct val="75000"/>
              <a:buFontTx/>
              <a:buBlip>
                <a:blip r:embed="rId5"/>
              </a:buBlip>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396814" y="3200403"/>
            <a:ext cx="10771002" cy="874097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6"/>
          <p:cNvSpPr>
            <a:spLocks noGrp="1"/>
          </p:cNvSpPr>
          <p:nvPr>
            <p:ph type="title"/>
          </p:nvPr>
        </p:nvSpPr>
        <p:spPr>
          <a:xfrm>
            <a:off x="1219376" y="435430"/>
            <a:ext cx="19393610" cy="1393372"/>
          </a:xfrm>
        </p:spPr>
        <p:txBody>
          <a:bodyPr anchor="t"/>
          <a:lstStyle>
            <a:lvl1pPr algn="l">
              <a:defRPr sz="7100">
                <a:solidFill>
                  <a:schemeClr val="bg1"/>
                </a:solidFill>
              </a:defRPr>
            </a:lvl1pPr>
          </a:lstStyle>
          <a:p>
            <a:r>
              <a:rPr lang="en-US" smtClean="0"/>
              <a:t>Click to edit Master title style</a:t>
            </a:r>
            <a:endParaRPr lang="en-US" dirty="0"/>
          </a:p>
        </p:txBody>
      </p:sp>
      <p:sp>
        <p:nvSpPr>
          <p:cNvPr id="9" name="Slide Number Placeholder 14"/>
          <p:cNvSpPr>
            <a:spLocks noGrp="1"/>
          </p:cNvSpPr>
          <p:nvPr>
            <p:ph type="sldNum" sz="quarter" idx="11"/>
          </p:nvPr>
        </p:nvSpPr>
        <p:spPr>
          <a:xfrm>
            <a:off x="17477475" y="727101"/>
            <a:ext cx="5690341" cy="730250"/>
          </a:xfrm>
        </p:spPr>
        <p:txBody>
          <a:bodyPr/>
          <a:lstStyle>
            <a:lvl1pPr>
              <a:defRPr>
                <a:solidFill>
                  <a:schemeClr val="bg1"/>
                </a:solidFill>
              </a:defRPr>
            </a:lvl1pPr>
          </a:lstStyle>
          <a:p>
            <a:pPr>
              <a:defRPr/>
            </a:pPr>
            <a:fld id="{34E2B307-B6B5-4E36-B609-3E156658F502}"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header_bar_blue-01-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828800"/>
          </a:xfrm>
          <a:prstGeom prst="rect">
            <a:avLst/>
          </a:prstGeom>
          <a:noFill/>
          <a:ln w="9525">
            <a:noFill/>
            <a:miter lim="800000"/>
            <a:headEnd/>
            <a:tailEnd/>
          </a:ln>
        </p:spPr>
      </p:pic>
      <p:pic>
        <p:nvPicPr>
          <p:cNvPr id="8" name="Picture 7" descr="interior_plus_line_0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22" y="12172977"/>
            <a:ext cx="23167816" cy="133350"/>
          </a:xfrm>
          <a:prstGeom prst="rect">
            <a:avLst/>
          </a:prstGeom>
          <a:noFill/>
          <a:ln w="9525">
            <a:noFill/>
            <a:miter lim="800000"/>
            <a:headEnd/>
            <a:tailEnd/>
          </a:ln>
        </p:spPr>
      </p:pic>
      <p:pic>
        <p:nvPicPr>
          <p:cNvPr id="9" name="Picture 8" descr="HK_PBN.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
        <p:nvSpPr>
          <p:cNvPr id="3" name="Text Placeholder 2"/>
          <p:cNvSpPr>
            <a:spLocks noGrp="1"/>
          </p:cNvSpPr>
          <p:nvPr>
            <p:ph type="body" idx="1"/>
          </p:nvPr>
        </p:nvSpPr>
        <p:spPr>
          <a:xfrm>
            <a:off x="1219359" y="3070226"/>
            <a:ext cx="10775238" cy="1279524"/>
          </a:xfrm>
        </p:spPr>
        <p:txBody>
          <a:bodyPr anchor="b"/>
          <a:lstStyle>
            <a:lvl1pPr marL="0" indent="0">
              <a:buNone/>
              <a:defRPr sz="5700" b="1"/>
            </a:lvl1pPr>
            <a:lvl2pPr marL="1087194" indent="0">
              <a:buNone/>
              <a:defRPr sz="4800" b="1"/>
            </a:lvl2pPr>
            <a:lvl3pPr marL="2174375" indent="0">
              <a:buNone/>
              <a:defRPr sz="4300" b="1"/>
            </a:lvl3pPr>
            <a:lvl4pPr marL="3261574" indent="0">
              <a:buNone/>
              <a:defRPr sz="3800" b="1"/>
            </a:lvl4pPr>
            <a:lvl5pPr marL="4348753" indent="0">
              <a:buNone/>
              <a:defRPr sz="3800" b="1"/>
            </a:lvl5pPr>
            <a:lvl6pPr marL="5435949" indent="0">
              <a:buNone/>
              <a:defRPr sz="3800" b="1"/>
            </a:lvl6pPr>
            <a:lvl7pPr marL="6523128" indent="0">
              <a:buNone/>
              <a:defRPr sz="3800" b="1"/>
            </a:lvl7pPr>
            <a:lvl8pPr marL="7610324" indent="0">
              <a:buNone/>
              <a:defRPr sz="3800" b="1"/>
            </a:lvl8pPr>
            <a:lvl9pPr marL="8697511"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359" y="4349752"/>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388358" y="3070226"/>
            <a:ext cx="10779470" cy="1279524"/>
          </a:xfrm>
        </p:spPr>
        <p:txBody>
          <a:bodyPr anchor="b"/>
          <a:lstStyle>
            <a:lvl1pPr marL="0" indent="0">
              <a:buNone/>
              <a:defRPr sz="5700" b="1"/>
            </a:lvl1pPr>
            <a:lvl2pPr marL="1087194" indent="0">
              <a:buNone/>
              <a:defRPr sz="4800" b="1"/>
            </a:lvl2pPr>
            <a:lvl3pPr marL="2174375" indent="0">
              <a:buNone/>
              <a:defRPr sz="4300" b="1"/>
            </a:lvl3pPr>
            <a:lvl4pPr marL="3261574" indent="0">
              <a:buNone/>
              <a:defRPr sz="3800" b="1"/>
            </a:lvl4pPr>
            <a:lvl5pPr marL="4348753" indent="0">
              <a:buNone/>
              <a:defRPr sz="3800" b="1"/>
            </a:lvl5pPr>
            <a:lvl6pPr marL="5435949" indent="0">
              <a:buNone/>
              <a:defRPr sz="3800" b="1"/>
            </a:lvl6pPr>
            <a:lvl7pPr marL="6523128" indent="0">
              <a:buNone/>
              <a:defRPr sz="3800" b="1"/>
            </a:lvl7pPr>
            <a:lvl8pPr marL="7610324" indent="0">
              <a:buNone/>
              <a:defRPr sz="3800" b="1"/>
            </a:lvl8pPr>
            <a:lvl9pPr marL="8697511"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8358" y="4349752"/>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6"/>
          <p:cNvSpPr>
            <a:spLocks noGrp="1"/>
          </p:cNvSpPr>
          <p:nvPr>
            <p:ph type="title"/>
          </p:nvPr>
        </p:nvSpPr>
        <p:spPr>
          <a:xfrm>
            <a:off x="1219376" y="435430"/>
            <a:ext cx="19393610" cy="1393372"/>
          </a:xfrm>
        </p:spPr>
        <p:txBody>
          <a:bodyPr anchor="t"/>
          <a:lstStyle>
            <a:lvl1pPr algn="l">
              <a:defRPr sz="7100">
                <a:solidFill>
                  <a:schemeClr val="bg1"/>
                </a:solidFill>
              </a:defRPr>
            </a:lvl1pPr>
          </a:lstStyle>
          <a:p>
            <a:r>
              <a:rPr lang="en-US" smtClean="0"/>
              <a:t>Click to edit Master title style</a:t>
            </a:r>
            <a:endParaRPr lang="en-US" dirty="0"/>
          </a:p>
        </p:txBody>
      </p:sp>
      <p:sp>
        <p:nvSpPr>
          <p:cNvPr id="11" name="Slide Number Placeholder 14"/>
          <p:cNvSpPr>
            <a:spLocks noGrp="1"/>
          </p:cNvSpPr>
          <p:nvPr>
            <p:ph type="sldNum" sz="quarter" idx="11"/>
          </p:nvPr>
        </p:nvSpPr>
        <p:spPr>
          <a:xfrm>
            <a:off x="17477475" y="727101"/>
            <a:ext cx="5690341" cy="730250"/>
          </a:xfrm>
        </p:spPr>
        <p:txBody>
          <a:bodyPr/>
          <a:lstStyle>
            <a:lvl1pPr>
              <a:defRPr>
                <a:solidFill>
                  <a:schemeClr val="bg1"/>
                </a:solidFill>
              </a:defRPr>
            </a:lvl1pPr>
          </a:lstStyle>
          <a:p>
            <a:pPr>
              <a:defRPr/>
            </a:pPr>
            <a:fld id="{2A4708E8-EF08-4FFF-97B4-DA0668DCDD5C}"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5" name="Picture 6" descr="header_bar_blue-01-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828800"/>
          </a:xfrm>
          <a:prstGeom prst="rect">
            <a:avLst/>
          </a:prstGeom>
          <a:noFill/>
          <a:ln w="9525">
            <a:noFill/>
            <a:miter lim="800000"/>
            <a:headEnd/>
            <a:tailEnd/>
          </a:ln>
        </p:spPr>
      </p:pic>
      <p:sp>
        <p:nvSpPr>
          <p:cNvPr id="6" name="Title 1"/>
          <p:cNvSpPr txBox="1">
            <a:spLocks/>
          </p:cNvSpPr>
          <p:nvPr userDrawn="1"/>
        </p:nvSpPr>
        <p:spPr bwMode="auto">
          <a:xfrm>
            <a:off x="1219379" y="2212976"/>
            <a:ext cx="8023213" cy="2324100"/>
          </a:xfrm>
          <a:prstGeom prst="rect">
            <a:avLst/>
          </a:prstGeom>
          <a:noFill/>
          <a:ln w="9525">
            <a:noFill/>
            <a:miter lim="800000"/>
            <a:headEnd/>
            <a:tailEnd/>
          </a:ln>
        </p:spPr>
        <p:txBody>
          <a:bodyPr lIns="217440" tIns="108721" rIns="217440" bIns="108721" anchor="b"/>
          <a:lstStyle>
            <a:lvl1pPr algn="l">
              <a:defRPr sz="2000" b="1"/>
            </a:lvl1pPr>
          </a:lstStyle>
          <a:p>
            <a:pPr defTabSz="1087194" eaLnBrk="0" hangingPunct="0">
              <a:defRPr/>
            </a:pPr>
            <a:r>
              <a:rPr lang="en-US" smtClean="0">
                <a:latin typeface="+mj-lt"/>
                <a:ea typeface="ＭＳ Ｐゴシック" charset="-128"/>
                <a:cs typeface="ＭＳ Ｐゴシック" charset="-128"/>
              </a:rPr>
              <a:t>Click to edit Master title style</a:t>
            </a:r>
            <a:endParaRPr lang="en-US" dirty="0">
              <a:latin typeface="+mj-lt"/>
              <a:ea typeface="ＭＳ Ｐゴシック" charset="-128"/>
              <a:cs typeface="ＭＳ Ｐゴシック" charset="-128"/>
            </a:endParaRPr>
          </a:p>
        </p:txBody>
      </p:sp>
      <p:pic>
        <p:nvPicPr>
          <p:cNvPr id="7" name="Picture 8" descr="interior_plus_line_0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22" y="12172977"/>
            <a:ext cx="23167816" cy="133350"/>
          </a:xfrm>
          <a:prstGeom prst="rect">
            <a:avLst/>
          </a:prstGeom>
          <a:noFill/>
          <a:ln w="9525">
            <a:noFill/>
            <a:miter lim="800000"/>
            <a:headEnd/>
            <a:tailEnd/>
          </a:ln>
        </p:spPr>
      </p:pic>
      <p:pic>
        <p:nvPicPr>
          <p:cNvPr id="8" name="Picture 9" descr="HK_PBN.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
        <p:nvSpPr>
          <p:cNvPr id="9" name="Title 16"/>
          <p:cNvSpPr>
            <a:spLocks noGrp="1"/>
          </p:cNvSpPr>
          <p:nvPr>
            <p:ph type="title"/>
          </p:nvPr>
        </p:nvSpPr>
        <p:spPr>
          <a:xfrm>
            <a:off x="1219376" y="435430"/>
            <a:ext cx="19393610" cy="1393372"/>
          </a:xfrm>
        </p:spPr>
        <p:txBody>
          <a:bodyPr anchor="t"/>
          <a:lstStyle>
            <a:lvl1pPr algn="l">
              <a:defRPr sz="71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9534711" y="2212886"/>
            <a:ext cx="13633108" cy="9804308"/>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3"/>
          <p:cNvSpPr>
            <a:spLocks noGrp="1"/>
          </p:cNvSpPr>
          <p:nvPr>
            <p:ph type="body" sz="half" idx="2"/>
          </p:nvPr>
        </p:nvSpPr>
        <p:spPr>
          <a:xfrm>
            <a:off x="1219389" y="4536986"/>
            <a:ext cx="8023213" cy="7480208"/>
          </a:xfrm>
        </p:spPr>
        <p:txBody>
          <a:bodyPr/>
          <a:lstStyle>
            <a:lvl1pPr marL="0" indent="0">
              <a:buNone/>
              <a:defRPr sz="3300"/>
            </a:lvl1pPr>
            <a:lvl2pPr marL="1087194" indent="0">
              <a:buNone/>
              <a:defRPr sz="2900"/>
            </a:lvl2pPr>
            <a:lvl3pPr marL="2174375" indent="0">
              <a:buNone/>
              <a:defRPr sz="2400"/>
            </a:lvl3pPr>
            <a:lvl4pPr marL="3261574" indent="0">
              <a:buNone/>
              <a:defRPr sz="2100"/>
            </a:lvl4pPr>
            <a:lvl5pPr marL="4348753" indent="0">
              <a:buNone/>
              <a:defRPr sz="2100"/>
            </a:lvl5pPr>
            <a:lvl6pPr marL="5435949" indent="0">
              <a:buNone/>
              <a:defRPr sz="2100"/>
            </a:lvl6pPr>
            <a:lvl7pPr marL="6523128" indent="0">
              <a:buNone/>
              <a:defRPr sz="2100"/>
            </a:lvl7pPr>
            <a:lvl8pPr marL="7610324" indent="0">
              <a:buNone/>
              <a:defRPr sz="2100"/>
            </a:lvl8pPr>
            <a:lvl9pPr marL="8697511" indent="0">
              <a:buNone/>
              <a:defRPr sz="2100"/>
            </a:lvl9pPr>
          </a:lstStyle>
          <a:p>
            <a:pPr lvl="0"/>
            <a:r>
              <a:rPr lang="en-US" smtClean="0"/>
              <a:t>Click to edit Master text styles</a:t>
            </a:r>
          </a:p>
        </p:txBody>
      </p:sp>
      <p:sp>
        <p:nvSpPr>
          <p:cNvPr id="13" name="Slide Number Placeholder 14"/>
          <p:cNvSpPr>
            <a:spLocks noGrp="1"/>
          </p:cNvSpPr>
          <p:nvPr>
            <p:ph type="sldNum" sz="quarter" idx="11"/>
          </p:nvPr>
        </p:nvSpPr>
        <p:spPr>
          <a:xfrm>
            <a:off x="17477475" y="727101"/>
            <a:ext cx="5690341" cy="730250"/>
          </a:xfrm>
        </p:spPr>
        <p:txBody>
          <a:bodyPr/>
          <a:lstStyle>
            <a:lvl1pPr>
              <a:defRPr>
                <a:solidFill>
                  <a:schemeClr val="bg1"/>
                </a:solidFill>
              </a:defRPr>
            </a:lvl1pPr>
          </a:lstStyle>
          <a:p>
            <a:pPr>
              <a:defRPr/>
            </a:pPr>
            <a:fld id="{4F4D54D5-8A9D-480F-8937-F2CA648E20C7}"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5" name="Picture 6" descr="header_bar_blue-01-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24387175" cy="1828800"/>
          </a:xfrm>
          <a:prstGeom prst="rect">
            <a:avLst/>
          </a:prstGeom>
          <a:noFill/>
          <a:ln w="9525">
            <a:noFill/>
            <a:miter lim="800000"/>
            <a:headEnd/>
            <a:tailEnd/>
          </a:ln>
        </p:spPr>
      </p:pic>
      <p:sp>
        <p:nvSpPr>
          <p:cNvPr id="6" name="Title 1"/>
          <p:cNvSpPr txBox="1">
            <a:spLocks/>
          </p:cNvSpPr>
          <p:nvPr userDrawn="1"/>
        </p:nvSpPr>
        <p:spPr bwMode="auto">
          <a:xfrm>
            <a:off x="2807067" y="9601200"/>
            <a:ext cx="18730705" cy="1133476"/>
          </a:xfrm>
          <a:prstGeom prst="rect">
            <a:avLst/>
          </a:prstGeom>
          <a:noFill/>
          <a:ln w="9525">
            <a:noFill/>
            <a:miter lim="800000"/>
            <a:headEnd/>
            <a:tailEnd/>
          </a:ln>
        </p:spPr>
        <p:txBody>
          <a:bodyPr lIns="217440" tIns="108721" rIns="217440" bIns="108721" anchor="b"/>
          <a:lstStyle>
            <a:lvl1pPr algn="l">
              <a:defRPr sz="2000" b="1"/>
            </a:lvl1pPr>
          </a:lstStyle>
          <a:p>
            <a:pPr defTabSz="1087194" eaLnBrk="0" hangingPunct="0">
              <a:defRPr/>
            </a:pPr>
            <a:r>
              <a:rPr lang="en-US" smtClean="0">
                <a:latin typeface="+mj-lt"/>
                <a:ea typeface="ＭＳ Ｐゴシック" charset="-128"/>
                <a:cs typeface="ＭＳ Ｐゴシック" charset="-128"/>
              </a:rPr>
              <a:t>Click to edit Master title style</a:t>
            </a:r>
            <a:endParaRPr lang="en-US">
              <a:latin typeface="+mj-lt"/>
              <a:ea typeface="ＭＳ Ｐゴシック" charset="-128"/>
              <a:cs typeface="ＭＳ Ｐゴシック" charset="-128"/>
            </a:endParaRPr>
          </a:p>
        </p:txBody>
      </p:sp>
      <p:pic>
        <p:nvPicPr>
          <p:cNvPr id="7" name="Picture 8" descr="interior_plus_line_0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77422" y="12172977"/>
            <a:ext cx="23167816" cy="133350"/>
          </a:xfrm>
          <a:prstGeom prst="rect">
            <a:avLst/>
          </a:prstGeom>
          <a:noFill/>
          <a:ln w="9525">
            <a:noFill/>
            <a:miter lim="800000"/>
            <a:headEnd/>
            <a:tailEnd/>
          </a:ln>
        </p:spPr>
      </p:pic>
      <p:pic>
        <p:nvPicPr>
          <p:cNvPr id="8" name="Picture 9" descr="HK_PBN.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
        <p:nvSpPr>
          <p:cNvPr id="9" name="Title 16"/>
          <p:cNvSpPr>
            <a:spLocks noGrp="1"/>
          </p:cNvSpPr>
          <p:nvPr>
            <p:ph type="title"/>
          </p:nvPr>
        </p:nvSpPr>
        <p:spPr>
          <a:xfrm>
            <a:off x="1219376" y="435430"/>
            <a:ext cx="19393610" cy="1393372"/>
          </a:xfrm>
        </p:spPr>
        <p:txBody>
          <a:bodyPr anchor="t"/>
          <a:lstStyle>
            <a:lvl1pPr algn="l">
              <a:defRPr sz="7100">
                <a:solidFill>
                  <a:schemeClr val="bg1"/>
                </a:solidFill>
              </a:defRPr>
            </a:lvl1pPr>
          </a:lstStyle>
          <a:p>
            <a:r>
              <a:rPr lang="en-US" smtClean="0"/>
              <a:t>Click to edit Master title style</a:t>
            </a:r>
            <a:endParaRPr lang="en-US" dirty="0"/>
          </a:p>
        </p:txBody>
      </p:sp>
      <p:sp>
        <p:nvSpPr>
          <p:cNvPr id="14" name="Picture Placeholder 2"/>
          <p:cNvSpPr>
            <a:spLocks noGrp="1"/>
          </p:cNvSpPr>
          <p:nvPr>
            <p:ph type="pic" idx="1"/>
          </p:nvPr>
        </p:nvSpPr>
        <p:spPr>
          <a:xfrm>
            <a:off x="2805889" y="2274573"/>
            <a:ext cx="18731172" cy="7180602"/>
          </a:xfrm>
        </p:spPr>
        <p:txBody>
          <a:bodyPr rtlCol="0">
            <a:normAutofit/>
          </a:bodyPr>
          <a:lstStyle>
            <a:lvl1pPr marL="0" indent="0">
              <a:buNone/>
              <a:defRPr sz="7600"/>
            </a:lvl1pPr>
            <a:lvl2pPr marL="1087194" indent="0">
              <a:buNone/>
              <a:defRPr sz="6700"/>
            </a:lvl2pPr>
            <a:lvl3pPr marL="2174375" indent="0">
              <a:buNone/>
              <a:defRPr sz="5700"/>
            </a:lvl3pPr>
            <a:lvl4pPr marL="3261574" indent="0">
              <a:buNone/>
              <a:defRPr sz="4800"/>
            </a:lvl4pPr>
            <a:lvl5pPr marL="4348753" indent="0">
              <a:buNone/>
              <a:defRPr sz="4800"/>
            </a:lvl5pPr>
            <a:lvl6pPr marL="5435949" indent="0">
              <a:buNone/>
              <a:defRPr sz="4800"/>
            </a:lvl6pPr>
            <a:lvl7pPr marL="6523128" indent="0">
              <a:buNone/>
              <a:defRPr sz="4800"/>
            </a:lvl7pPr>
            <a:lvl8pPr marL="7610324" indent="0">
              <a:buNone/>
              <a:defRPr sz="4800"/>
            </a:lvl8pPr>
            <a:lvl9pPr marL="8697511" indent="0">
              <a:buNone/>
              <a:defRPr sz="4800"/>
            </a:lvl9pPr>
          </a:lstStyle>
          <a:p>
            <a:pPr lvl="0"/>
            <a:r>
              <a:rPr lang="en-US" noProof="0" smtClean="0"/>
              <a:t>Drag picture to placeholder or click icon to add</a:t>
            </a:r>
          </a:p>
        </p:txBody>
      </p:sp>
      <p:sp>
        <p:nvSpPr>
          <p:cNvPr id="15" name="Text Placeholder 3"/>
          <p:cNvSpPr>
            <a:spLocks noGrp="1"/>
          </p:cNvSpPr>
          <p:nvPr>
            <p:ph type="body" sz="half" idx="2"/>
          </p:nvPr>
        </p:nvSpPr>
        <p:spPr>
          <a:xfrm>
            <a:off x="2805889" y="10734705"/>
            <a:ext cx="18731172" cy="1206702"/>
          </a:xfrm>
        </p:spPr>
        <p:txBody>
          <a:bodyPr/>
          <a:lstStyle>
            <a:lvl1pPr marL="0" indent="0">
              <a:buNone/>
              <a:defRPr sz="3300"/>
            </a:lvl1pPr>
            <a:lvl2pPr marL="1087194" indent="0">
              <a:buNone/>
              <a:defRPr sz="2900"/>
            </a:lvl2pPr>
            <a:lvl3pPr marL="2174375" indent="0">
              <a:buNone/>
              <a:defRPr sz="2400"/>
            </a:lvl3pPr>
            <a:lvl4pPr marL="3261574" indent="0">
              <a:buNone/>
              <a:defRPr sz="2100"/>
            </a:lvl4pPr>
            <a:lvl5pPr marL="4348753" indent="0">
              <a:buNone/>
              <a:defRPr sz="2100"/>
            </a:lvl5pPr>
            <a:lvl6pPr marL="5435949" indent="0">
              <a:buNone/>
              <a:defRPr sz="2100"/>
            </a:lvl6pPr>
            <a:lvl7pPr marL="6523128" indent="0">
              <a:buNone/>
              <a:defRPr sz="2100"/>
            </a:lvl7pPr>
            <a:lvl8pPr marL="7610324" indent="0">
              <a:buNone/>
              <a:defRPr sz="2100"/>
            </a:lvl8pPr>
            <a:lvl9pPr marL="8697511" indent="0">
              <a:buNone/>
              <a:defRPr sz="2100"/>
            </a:lvl9pPr>
          </a:lstStyle>
          <a:p>
            <a:pPr lvl="0"/>
            <a:r>
              <a:rPr lang="en-US" smtClean="0"/>
              <a:t>Click to edit Master text styles</a:t>
            </a:r>
          </a:p>
        </p:txBody>
      </p:sp>
      <p:sp>
        <p:nvSpPr>
          <p:cNvPr id="11" name="Slide Number Placeholder 14"/>
          <p:cNvSpPr>
            <a:spLocks noGrp="1"/>
          </p:cNvSpPr>
          <p:nvPr>
            <p:ph type="sldNum" sz="quarter" idx="11"/>
          </p:nvPr>
        </p:nvSpPr>
        <p:spPr>
          <a:xfrm>
            <a:off x="17477475" y="727101"/>
            <a:ext cx="5690341" cy="730250"/>
          </a:xfrm>
        </p:spPr>
        <p:txBody>
          <a:bodyPr/>
          <a:lstStyle>
            <a:lvl1pPr>
              <a:defRPr>
                <a:solidFill>
                  <a:schemeClr val="bg1"/>
                </a:solidFill>
              </a:defRPr>
            </a:lvl1pPr>
          </a:lstStyle>
          <a:p>
            <a:pPr>
              <a:defRPr/>
            </a:pPr>
            <a:fld id="{F2D273F7-7451-40D7-8149-C606E6FE47E7}"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4" name="Picture 8" descr="interior_plus_line_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22" y="12172977"/>
            <a:ext cx="23167816" cy="133350"/>
          </a:xfrm>
          <a:prstGeom prst="rect">
            <a:avLst/>
          </a:prstGeom>
          <a:noFill/>
          <a:ln w="9525">
            <a:noFill/>
            <a:miter lim="800000"/>
            <a:headEnd/>
            <a:tailEnd/>
          </a:ln>
        </p:spPr>
      </p:pic>
      <p:pic>
        <p:nvPicPr>
          <p:cNvPr id="5" name="Picture 8" descr="HK_PBN.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
        <p:nvSpPr>
          <p:cNvPr id="9" name="Title 16"/>
          <p:cNvSpPr>
            <a:spLocks noGrp="1"/>
          </p:cNvSpPr>
          <p:nvPr>
            <p:ph type="title"/>
          </p:nvPr>
        </p:nvSpPr>
        <p:spPr>
          <a:xfrm>
            <a:off x="1219376" y="435430"/>
            <a:ext cx="19393610" cy="1393372"/>
          </a:xfrm>
        </p:spPr>
        <p:txBody>
          <a:bodyPr anchor="t"/>
          <a:lstStyle>
            <a:lvl1pPr algn="l">
              <a:defRPr sz="7100">
                <a:solidFill>
                  <a:schemeClr val="bg1"/>
                </a:solidFill>
              </a:defRPr>
            </a:lvl1pPr>
          </a:lstStyle>
          <a:p>
            <a:r>
              <a:rPr lang="en-US" smtClean="0"/>
              <a:t>Click to edit Master title style</a:t>
            </a:r>
            <a:endParaRPr lang="en-US" dirty="0"/>
          </a:p>
        </p:txBody>
      </p:sp>
      <p:sp>
        <p:nvSpPr>
          <p:cNvPr id="7" name="Slide Number Placeholder 14"/>
          <p:cNvSpPr>
            <a:spLocks noGrp="1"/>
          </p:cNvSpPr>
          <p:nvPr>
            <p:ph type="sldNum" sz="quarter" idx="11"/>
          </p:nvPr>
        </p:nvSpPr>
        <p:spPr>
          <a:xfrm>
            <a:off x="17477475" y="727101"/>
            <a:ext cx="5690341" cy="730250"/>
          </a:xfrm>
        </p:spPr>
        <p:txBody>
          <a:bodyPr/>
          <a:lstStyle>
            <a:lvl1pPr>
              <a:defRPr>
                <a:solidFill>
                  <a:schemeClr val="bg1"/>
                </a:solidFill>
              </a:defRPr>
            </a:lvl1pPr>
          </a:lstStyle>
          <a:p>
            <a:pPr>
              <a:defRPr/>
            </a:pPr>
            <a:fld id="{B9077453-622E-421B-A8AB-8F04880FA30F}" type="slidenum">
              <a:rPr lang="en-US"/>
              <a:pPr>
                <a:defRPr/>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8" descr="interior_plus_line_01.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7422" y="12172977"/>
            <a:ext cx="23167816" cy="133350"/>
          </a:xfrm>
          <a:prstGeom prst="rect">
            <a:avLst/>
          </a:prstGeom>
          <a:noFill/>
          <a:ln w="9525">
            <a:noFill/>
            <a:miter lim="800000"/>
            <a:headEnd/>
            <a:tailEnd/>
          </a:ln>
        </p:spPr>
      </p:pic>
      <p:pic>
        <p:nvPicPr>
          <p:cNvPr id="3" name="Picture 7" descr="HK_PBN.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8900060" y="12598427"/>
            <a:ext cx="4267756" cy="79692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219359" y="3200413"/>
            <a:ext cx="21948458" cy="9051926"/>
          </a:xfrm>
          <a:prstGeom prst="rect">
            <a:avLst/>
          </a:prstGeom>
          <a:noFill/>
          <a:ln w="9525">
            <a:noFill/>
            <a:miter lim="800000"/>
            <a:headEnd/>
            <a:tailEnd/>
          </a:ln>
        </p:spPr>
        <p:txBody>
          <a:bodyPr vert="horz" wrap="square" lIns="217440" tIns="108721" rIns="217440" bIns="1087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
          <p:cNvSpPr>
            <a:spLocks noGrp="1"/>
          </p:cNvSpPr>
          <p:nvPr>
            <p:ph type="title"/>
          </p:nvPr>
        </p:nvSpPr>
        <p:spPr bwMode="auto">
          <a:xfrm>
            <a:off x="1219359" y="549276"/>
            <a:ext cx="21948458" cy="2286000"/>
          </a:xfrm>
          <a:prstGeom prst="rect">
            <a:avLst/>
          </a:prstGeom>
          <a:noFill/>
          <a:ln w="9525">
            <a:noFill/>
            <a:miter lim="800000"/>
            <a:headEnd/>
            <a:tailEnd/>
          </a:ln>
        </p:spPr>
        <p:txBody>
          <a:bodyPr vert="horz" wrap="square" lIns="217440" tIns="108721" rIns="217440" bIns="108721" numCol="1" anchor="ctr" anchorCtr="0" compatLnSpc="1">
            <a:prstTxWarp prst="textNoShape">
              <a:avLst/>
            </a:prstTxWarp>
          </a:bodyPr>
          <a:lstStyle/>
          <a:p>
            <a:pPr lvl="0"/>
            <a:r>
              <a:rPr lang="en-US" smtClean="0"/>
              <a:t>Click to edit Master title style</a:t>
            </a:r>
          </a:p>
        </p:txBody>
      </p:sp>
      <p:sp>
        <p:nvSpPr>
          <p:cNvPr id="5" name="Footer Placeholder 4"/>
          <p:cNvSpPr>
            <a:spLocks noGrp="1"/>
          </p:cNvSpPr>
          <p:nvPr>
            <p:ph type="ftr" sz="quarter" idx="3"/>
          </p:nvPr>
        </p:nvSpPr>
        <p:spPr>
          <a:xfrm>
            <a:off x="8332285" y="12712727"/>
            <a:ext cx="7722605" cy="730250"/>
          </a:xfrm>
          <a:prstGeom prst="rect">
            <a:avLst/>
          </a:prstGeom>
        </p:spPr>
        <p:txBody>
          <a:bodyPr vert="horz" lIns="217440" tIns="108721" rIns="217440" bIns="108721" rtlCol="0" anchor="ctr"/>
          <a:lstStyle>
            <a:lvl1pPr algn="ctr" defTabSz="1087194" fontAlgn="auto">
              <a:spcBef>
                <a:spcPts val="0"/>
              </a:spcBef>
              <a:spcAft>
                <a:spcPts val="0"/>
              </a:spcAft>
              <a:defRPr sz="2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7477475" y="12712727"/>
            <a:ext cx="5690341" cy="730250"/>
          </a:xfrm>
          <a:prstGeom prst="rect">
            <a:avLst/>
          </a:prstGeom>
        </p:spPr>
        <p:txBody>
          <a:bodyPr vert="horz" lIns="217440" tIns="108721" rIns="217440" bIns="108721" rtlCol="0" anchor="ctr"/>
          <a:lstStyle>
            <a:lvl1pPr algn="r" defTabSz="1087194" fontAlgn="auto">
              <a:spcBef>
                <a:spcPts val="0"/>
              </a:spcBef>
              <a:spcAft>
                <a:spcPts val="0"/>
              </a:spcAft>
              <a:defRPr sz="2900">
                <a:solidFill>
                  <a:schemeClr val="tx1">
                    <a:tint val="75000"/>
                  </a:schemeClr>
                </a:solidFill>
                <a:latin typeface="+mn-lt"/>
                <a:ea typeface="+mn-ea"/>
                <a:cs typeface="+mn-cs"/>
              </a:defRPr>
            </a:lvl1pPr>
          </a:lstStyle>
          <a:p>
            <a:pPr>
              <a:defRPr/>
            </a:pPr>
            <a:fld id="{EF717090-1FA3-41DC-A784-D217180252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713" r:id="rId11"/>
    <p:sldLayoutId id="2147483714" r:id="rId12"/>
    <p:sldLayoutId id="2147483718" r:id="rId13"/>
    <p:sldLayoutId id="2147483719" r:id="rId14"/>
    <p:sldLayoutId id="2147483720" r:id="rId15"/>
    <p:sldLayoutId id="2147483780" r:id="rId16"/>
  </p:sldLayoutIdLst>
  <p:transition spd="slow">
    <p:fade/>
  </p:transition>
  <p:timing>
    <p:tnLst>
      <p:par>
        <p:cTn id="1" dur="indefinite" restart="never" nodeType="tmRoot"/>
      </p:par>
    </p:tnLst>
  </p:timing>
  <p:hf hdr="0" dt="0"/>
  <p:txStyles>
    <p:titleStyle>
      <a:lvl1pPr algn="ctr" defTabSz="1083527" rtl="0" eaLnBrk="0" fontAlgn="base" hangingPunct="0">
        <a:spcBef>
          <a:spcPct val="0"/>
        </a:spcBef>
        <a:spcAft>
          <a:spcPct val="0"/>
        </a:spcAft>
        <a:defRPr sz="10500" kern="1200">
          <a:solidFill>
            <a:schemeClr val="tx1"/>
          </a:solidFill>
          <a:latin typeface="+mj-lt"/>
          <a:ea typeface="ＭＳ Ｐゴシック" charset="-128"/>
          <a:cs typeface="ＭＳ Ｐゴシック" charset="-128"/>
        </a:defRPr>
      </a:lvl1pPr>
      <a:lvl2pPr algn="ctr" defTabSz="1083527" rtl="0" eaLnBrk="0" fontAlgn="base" hangingPunct="0">
        <a:spcBef>
          <a:spcPct val="0"/>
        </a:spcBef>
        <a:spcAft>
          <a:spcPct val="0"/>
        </a:spcAft>
        <a:defRPr sz="10500">
          <a:solidFill>
            <a:schemeClr val="tx1"/>
          </a:solidFill>
          <a:latin typeface="Arial" charset="0"/>
          <a:ea typeface="ＭＳ Ｐゴシック" charset="-128"/>
          <a:cs typeface="ＭＳ Ｐゴシック" charset="-128"/>
        </a:defRPr>
      </a:lvl2pPr>
      <a:lvl3pPr algn="ctr" defTabSz="1083527" rtl="0" eaLnBrk="0" fontAlgn="base" hangingPunct="0">
        <a:spcBef>
          <a:spcPct val="0"/>
        </a:spcBef>
        <a:spcAft>
          <a:spcPct val="0"/>
        </a:spcAft>
        <a:defRPr sz="10500">
          <a:solidFill>
            <a:schemeClr val="tx1"/>
          </a:solidFill>
          <a:latin typeface="Arial" charset="0"/>
          <a:ea typeface="ＭＳ Ｐゴシック" charset="-128"/>
          <a:cs typeface="ＭＳ Ｐゴシック" charset="-128"/>
        </a:defRPr>
      </a:lvl3pPr>
      <a:lvl4pPr algn="ctr" defTabSz="1083527" rtl="0" eaLnBrk="0" fontAlgn="base" hangingPunct="0">
        <a:spcBef>
          <a:spcPct val="0"/>
        </a:spcBef>
        <a:spcAft>
          <a:spcPct val="0"/>
        </a:spcAft>
        <a:defRPr sz="10500">
          <a:solidFill>
            <a:schemeClr val="tx1"/>
          </a:solidFill>
          <a:latin typeface="Arial" charset="0"/>
          <a:ea typeface="ＭＳ Ｐゴシック" charset="-128"/>
          <a:cs typeface="ＭＳ Ｐゴシック" charset="-128"/>
        </a:defRPr>
      </a:lvl4pPr>
      <a:lvl5pPr algn="ctr" defTabSz="1083527" rtl="0" eaLnBrk="0" fontAlgn="base" hangingPunct="0">
        <a:spcBef>
          <a:spcPct val="0"/>
        </a:spcBef>
        <a:spcAft>
          <a:spcPct val="0"/>
        </a:spcAft>
        <a:defRPr sz="10500">
          <a:solidFill>
            <a:schemeClr val="tx1"/>
          </a:solidFill>
          <a:latin typeface="Arial" charset="0"/>
          <a:ea typeface="ＭＳ Ｐゴシック" charset="-128"/>
          <a:cs typeface="ＭＳ Ｐゴシック" charset="-128"/>
        </a:defRPr>
      </a:lvl5pPr>
      <a:lvl6pPr marL="1087194" algn="ctr" defTabSz="1087194" rtl="0" eaLnBrk="1" fontAlgn="base" hangingPunct="1">
        <a:spcBef>
          <a:spcPct val="0"/>
        </a:spcBef>
        <a:spcAft>
          <a:spcPct val="0"/>
        </a:spcAft>
        <a:defRPr sz="10500">
          <a:solidFill>
            <a:schemeClr val="tx1"/>
          </a:solidFill>
          <a:latin typeface="Arial" charset="0"/>
          <a:ea typeface="ＭＳ Ｐゴシック" charset="-128"/>
          <a:cs typeface="ＭＳ Ｐゴシック" charset="-128"/>
        </a:defRPr>
      </a:lvl6pPr>
      <a:lvl7pPr marL="2174375" algn="ctr" defTabSz="1087194" rtl="0" eaLnBrk="1" fontAlgn="base" hangingPunct="1">
        <a:spcBef>
          <a:spcPct val="0"/>
        </a:spcBef>
        <a:spcAft>
          <a:spcPct val="0"/>
        </a:spcAft>
        <a:defRPr sz="10500">
          <a:solidFill>
            <a:schemeClr val="tx1"/>
          </a:solidFill>
          <a:latin typeface="Arial" charset="0"/>
          <a:ea typeface="ＭＳ Ｐゴシック" charset="-128"/>
          <a:cs typeface="ＭＳ Ｐゴシック" charset="-128"/>
        </a:defRPr>
      </a:lvl7pPr>
      <a:lvl8pPr marL="3261574" algn="ctr" defTabSz="1087194" rtl="0" eaLnBrk="1" fontAlgn="base" hangingPunct="1">
        <a:spcBef>
          <a:spcPct val="0"/>
        </a:spcBef>
        <a:spcAft>
          <a:spcPct val="0"/>
        </a:spcAft>
        <a:defRPr sz="10500">
          <a:solidFill>
            <a:schemeClr val="tx1"/>
          </a:solidFill>
          <a:latin typeface="Arial" charset="0"/>
          <a:ea typeface="ＭＳ Ｐゴシック" charset="-128"/>
          <a:cs typeface="ＭＳ Ｐゴシック" charset="-128"/>
        </a:defRPr>
      </a:lvl8pPr>
      <a:lvl9pPr marL="4348753" algn="ctr" defTabSz="1087194" rtl="0" eaLnBrk="1" fontAlgn="base" hangingPunct="1">
        <a:spcBef>
          <a:spcPct val="0"/>
        </a:spcBef>
        <a:spcAft>
          <a:spcPct val="0"/>
        </a:spcAft>
        <a:defRPr sz="10500">
          <a:solidFill>
            <a:schemeClr val="tx1"/>
          </a:solidFill>
          <a:latin typeface="Arial" charset="0"/>
          <a:ea typeface="ＭＳ Ｐゴシック" charset="-128"/>
          <a:cs typeface="ＭＳ Ｐゴシック" charset="-128"/>
        </a:defRPr>
      </a:lvl9pPr>
    </p:titleStyle>
    <p:bodyStyle>
      <a:lvl1pPr marL="811700" indent="-811700" algn="l" defTabSz="1083527" rtl="0" eaLnBrk="0" fontAlgn="base" hangingPunct="0">
        <a:spcBef>
          <a:spcPct val="20000"/>
        </a:spcBef>
        <a:spcAft>
          <a:spcPct val="0"/>
        </a:spcAft>
        <a:buSzPct val="75000"/>
        <a:buBlip>
          <a:blip r:embed="rId18"/>
        </a:buBlip>
        <a:defRPr sz="7600" kern="1200">
          <a:solidFill>
            <a:schemeClr val="tx1"/>
          </a:solidFill>
          <a:latin typeface="+mn-lt"/>
          <a:ea typeface="ＭＳ Ｐゴシック" charset="-128"/>
          <a:cs typeface="ＭＳ Ｐゴシック" charset="-128"/>
        </a:defRPr>
      </a:lvl1pPr>
      <a:lvl2pPr marL="1763078" indent="-675787" algn="l" defTabSz="1083527"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4468" indent="-539874" algn="l" defTabSz="1083527"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1771" indent="-539874" algn="l" defTabSz="1083527"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89065" indent="-539874" algn="l" defTabSz="1083527"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79533" indent="-543598" algn="l" defTabSz="1087194" rtl="0" eaLnBrk="1" latinLnBrk="0" hangingPunct="1">
        <a:spcBef>
          <a:spcPct val="20000"/>
        </a:spcBef>
        <a:buFont typeface="Arial"/>
        <a:buChar char="•"/>
        <a:defRPr sz="4800" kern="1200">
          <a:solidFill>
            <a:schemeClr val="tx1"/>
          </a:solidFill>
          <a:latin typeface="+mn-lt"/>
          <a:ea typeface="+mn-ea"/>
          <a:cs typeface="+mn-cs"/>
        </a:defRPr>
      </a:lvl6pPr>
      <a:lvl7pPr marL="7066729" indent="-543598" algn="l" defTabSz="1087194" rtl="0" eaLnBrk="1" latinLnBrk="0" hangingPunct="1">
        <a:spcBef>
          <a:spcPct val="20000"/>
        </a:spcBef>
        <a:buFont typeface="Arial"/>
        <a:buChar char="•"/>
        <a:defRPr sz="4800" kern="1200">
          <a:solidFill>
            <a:schemeClr val="tx1"/>
          </a:solidFill>
          <a:latin typeface="+mn-lt"/>
          <a:ea typeface="+mn-ea"/>
          <a:cs typeface="+mn-cs"/>
        </a:defRPr>
      </a:lvl7pPr>
      <a:lvl8pPr marL="8153917" indent="-543598" algn="l" defTabSz="1087194" rtl="0" eaLnBrk="1" latinLnBrk="0" hangingPunct="1">
        <a:spcBef>
          <a:spcPct val="20000"/>
        </a:spcBef>
        <a:buFont typeface="Arial"/>
        <a:buChar char="•"/>
        <a:defRPr sz="4800" kern="1200">
          <a:solidFill>
            <a:schemeClr val="tx1"/>
          </a:solidFill>
          <a:latin typeface="+mn-lt"/>
          <a:ea typeface="+mn-ea"/>
          <a:cs typeface="+mn-cs"/>
        </a:defRPr>
      </a:lvl8pPr>
      <a:lvl9pPr marL="9241106" indent="-543598" algn="l" defTabSz="108719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194" rtl="0" eaLnBrk="1" latinLnBrk="0" hangingPunct="1">
        <a:defRPr sz="4300" kern="1200">
          <a:solidFill>
            <a:schemeClr val="tx1"/>
          </a:solidFill>
          <a:latin typeface="+mn-lt"/>
          <a:ea typeface="+mn-ea"/>
          <a:cs typeface="+mn-cs"/>
        </a:defRPr>
      </a:lvl1pPr>
      <a:lvl2pPr marL="1087194" algn="l" defTabSz="1087194" rtl="0" eaLnBrk="1" latinLnBrk="0" hangingPunct="1">
        <a:defRPr sz="4300" kern="1200">
          <a:solidFill>
            <a:schemeClr val="tx1"/>
          </a:solidFill>
          <a:latin typeface="+mn-lt"/>
          <a:ea typeface="+mn-ea"/>
          <a:cs typeface="+mn-cs"/>
        </a:defRPr>
      </a:lvl2pPr>
      <a:lvl3pPr marL="2174375" algn="l" defTabSz="1087194" rtl="0" eaLnBrk="1" latinLnBrk="0" hangingPunct="1">
        <a:defRPr sz="4300" kern="1200">
          <a:solidFill>
            <a:schemeClr val="tx1"/>
          </a:solidFill>
          <a:latin typeface="+mn-lt"/>
          <a:ea typeface="+mn-ea"/>
          <a:cs typeface="+mn-cs"/>
        </a:defRPr>
      </a:lvl3pPr>
      <a:lvl4pPr marL="3261574" algn="l" defTabSz="1087194" rtl="0" eaLnBrk="1" latinLnBrk="0" hangingPunct="1">
        <a:defRPr sz="4300" kern="1200">
          <a:solidFill>
            <a:schemeClr val="tx1"/>
          </a:solidFill>
          <a:latin typeface="+mn-lt"/>
          <a:ea typeface="+mn-ea"/>
          <a:cs typeface="+mn-cs"/>
        </a:defRPr>
      </a:lvl4pPr>
      <a:lvl5pPr marL="4348753" algn="l" defTabSz="1087194" rtl="0" eaLnBrk="1" latinLnBrk="0" hangingPunct="1">
        <a:defRPr sz="4300" kern="1200">
          <a:solidFill>
            <a:schemeClr val="tx1"/>
          </a:solidFill>
          <a:latin typeface="+mn-lt"/>
          <a:ea typeface="+mn-ea"/>
          <a:cs typeface="+mn-cs"/>
        </a:defRPr>
      </a:lvl5pPr>
      <a:lvl6pPr marL="5435949" algn="l" defTabSz="1087194" rtl="0" eaLnBrk="1" latinLnBrk="0" hangingPunct="1">
        <a:defRPr sz="4300" kern="1200">
          <a:solidFill>
            <a:schemeClr val="tx1"/>
          </a:solidFill>
          <a:latin typeface="+mn-lt"/>
          <a:ea typeface="+mn-ea"/>
          <a:cs typeface="+mn-cs"/>
        </a:defRPr>
      </a:lvl6pPr>
      <a:lvl7pPr marL="6523128" algn="l" defTabSz="1087194" rtl="0" eaLnBrk="1" latinLnBrk="0" hangingPunct="1">
        <a:defRPr sz="4300" kern="1200">
          <a:solidFill>
            <a:schemeClr val="tx1"/>
          </a:solidFill>
          <a:latin typeface="+mn-lt"/>
          <a:ea typeface="+mn-ea"/>
          <a:cs typeface="+mn-cs"/>
        </a:defRPr>
      </a:lvl7pPr>
      <a:lvl8pPr marL="7610324" algn="l" defTabSz="1087194" rtl="0" eaLnBrk="1" latinLnBrk="0" hangingPunct="1">
        <a:defRPr sz="4300" kern="1200">
          <a:solidFill>
            <a:schemeClr val="tx1"/>
          </a:solidFill>
          <a:latin typeface="+mn-lt"/>
          <a:ea typeface="+mn-ea"/>
          <a:cs typeface="+mn-cs"/>
        </a:defRPr>
      </a:lvl8pPr>
      <a:lvl9pPr marL="8697511" algn="l" defTabSz="108719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slideLayout" Target="../slideLayouts/slideLayout3.xml"/><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png"/><Relationship Id="rId2" Type="http://schemas.openxmlformats.org/officeDocument/2006/relationships/tags" Target="../tags/tag2.xml"/><Relationship Id="rId16" Type="http://schemas.openxmlformats.org/officeDocument/2006/relationships/image" Target="../media/image37.jpeg"/><Relationship Id="rId20" Type="http://schemas.openxmlformats.org/officeDocument/2006/relationships/image" Target="../media/image41.png"/><Relationship Id="rId1" Type="http://schemas.openxmlformats.org/officeDocument/2006/relationships/tags" Target="../tags/tag1.xml"/><Relationship Id="rId6" Type="http://schemas.openxmlformats.org/officeDocument/2006/relationships/image" Target="../media/image27.jpeg"/><Relationship Id="rId11" Type="http://schemas.openxmlformats.org/officeDocument/2006/relationships/image" Target="../media/image32.pn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jpe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png"/><Relationship Id="rId27" Type="http://schemas.openxmlformats.org/officeDocument/2006/relationships/image" Target="../media/image48.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3" Type="http://schemas.openxmlformats.org/officeDocument/2006/relationships/hyperlink" Target="http://opendata.rada.gov.ua/" TargetMode="External"/><Relationship Id="rId2" Type="http://schemas.openxmlformats.org/officeDocument/2006/relationships/hyperlink" Target="http://itd.rada.gov.ua/services/pubd/?aname=active&amp;commitees_ids=2623" TargetMode="External"/><Relationship Id="rId1" Type="http://schemas.openxmlformats.org/officeDocument/2006/relationships/slideLayout" Target="../slideLayouts/slideLayout16.xml"/><Relationship Id="rId5" Type="http://schemas.openxmlformats.org/officeDocument/2006/relationships/hyperlink" Target="https://petition.kievcity.gov.ua/petitions/" TargetMode="External"/><Relationship Id="rId4" Type="http://schemas.openxmlformats.org/officeDocument/2006/relationships/hyperlink" Target="https://rada4you.org/"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2.emf"/><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2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 y="-2"/>
            <a:ext cx="24547817" cy="13716002"/>
            <a:chOff x="0" y="-1"/>
            <a:chExt cx="24547817" cy="13716001"/>
          </a:xfrm>
        </p:grpSpPr>
        <p:pic>
          <p:nvPicPr>
            <p:cNvPr id="7" name="Picture 6"/>
            <p:cNvPicPr>
              <a:picLocks noChangeAspect="1"/>
            </p:cNvPicPr>
            <p:nvPr/>
          </p:nvPicPr>
          <p:blipFill rotWithShape="1">
            <a:blip r:embed="rId3"/>
            <a:srcRect r="660"/>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000" name="Text Box 8"/>
          <p:cNvSpPr txBox="1">
            <a:spLocks noChangeArrowheads="1"/>
          </p:cNvSpPr>
          <p:nvPr/>
        </p:nvSpPr>
        <p:spPr bwMode="auto">
          <a:xfrm>
            <a:off x="1025225" y="2648326"/>
            <a:ext cx="18484503" cy="98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uk-UA" sz="15000" dirty="0">
                <a:solidFill>
                  <a:srgbClr val="FFFFFF"/>
                </a:solidFill>
                <a:latin typeface="Franklin Gothic Medium"/>
                <a:ea typeface="Arial Unicode MS" pitchFamily="34" charset="-128"/>
                <a:cs typeface="Franklin Gothic Medium"/>
              </a:rPr>
              <a:t>АДВОКАЦІЯ</a:t>
            </a:r>
            <a:r>
              <a:rPr lang="uk-UA" sz="15000" b="1" dirty="0" smtClean="0">
                <a:solidFill>
                  <a:srgbClr val="FBB040"/>
                </a:solidFill>
                <a:latin typeface="Franklin Gothic Book"/>
                <a:ea typeface="Arial Unicode MS" pitchFamily="34" charset="-128"/>
                <a:cs typeface="Franklin Gothic Book"/>
              </a:rPr>
              <a:t> </a:t>
            </a:r>
          </a:p>
          <a:p>
            <a:pPr defTabSz="2174594" eaLnBrk="1" hangingPunct="1">
              <a:lnSpc>
                <a:spcPct val="80000"/>
              </a:lnSpc>
              <a:defRPr/>
            </a:pPr>
            <a:r>
              <a:rPr lang="uk-UA" sz="9000" b="1" dirty="0" smtClean="0">
                <a:solidFill>
                  <a:srgbClr val="FBB040"/>
                </a:solidFill>
                <a:latin typeface="Franklin Gothic Book"/>
                <a:ea typeface="Arial Unicode MS" pitchFamily="34" charset="-128"/>
                <a:cs typeface="Franklin Gothic Book"/>
              </a:rPr>
              <a:t>ЯК СПОСІБ ВПЛИВУ </a:t>
            </a:r>
          </a:p>
          <a:p>
            <a:pPr defTabSz="2174594" eaLnBrk="1" hangingPunct="1">
              <a:lnSpc>
                <a:spcPct val="80000"/>
              </a:lnSpc>
              <a:defRPr/>
            </a:pPr>
            <a:r>
              <a:rPr lang="uk-UA" sz="9000" b="1" dirty="0" smtClean="0">
                <a:solidFill>
                  <a:srgbClr val="FBB040"/>
                </a:solidFill>
                <a:latin typeface="Franklin Gothic Book"/>
                <a:ea typeface="Arial Unicode MS" pitchFamily="34" charset="-128"/>
                <a:cs typeface="Franklin Gothic Book"/>
              </a:rPr>
              <a:t>НА ДЕРЖАВНУ ПОЛІТИКУ</a:t>
            </a:r>
            <a:endParaRPr lang="uk-UA" sz="9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en-US" sz="4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2000" dirty="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en-US" sz="2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r>
              <a:rPr lang="uk-UA" sz="4200" b="1" dirty="0" smtClean="0">
                <a:solidFill>
                  <a:srgbClr val="FFFFFF"/>
                </a:solidFill>
                <a:latin typeface="Franklin Gothic Medium"/>
                <a:ea typeface="Arial Unicode MS" pitchFamily="34" charset="-128"/>
                <a:cs typeface="Franklin Gothic Book"/>
              </a:rPr>
              <a:t>ОЛЕНА ПРОКОПЕНКО</a:t>
            </a:r>
            <a:r>
              <a:rPr lang="uk-UA" sz="4200" dirty="0" smtClean="0">
                <a:solidFill>
                  <a:srgbClr val="FFFFFF"/>
                </a:solidFill>
                <a:latin typeface="Franklin Gothic Medium"/>
                <a:ea typeface="Arial Unicode MS" pitchFamily="34" charset="-128"/>
                <a:cs typeface="Franklin Gothic Book"/>
              </a:rPr>
              <a:t>, </a:t>
            </a:r>
          </a:p>
          <a:p>
            <a:pPr defTabSz="2174594" eaLnBrk="1" hangingPunct="1">
              <a:lnSpc>
                <a:spcPct val="80000"/>
              </a:lnSpc>
              <a:defRPr/>
            </a:pPr>
            <a:r>
              <a:rPr lang="uk-UA" sz="4200" dirty="0" smtClean="0">
                <a:solidFill>
                  <a:srgbClr val="FFFFFF"/>
                </a:solidFill>
                <a:latin typeface="Franklin Gothic Medium"/>
                <a:ea typeface="Arial Unicode MS" pitchFamily="34" charset="-128"/>
                <a:cs typeface="Franklin Gothic Book"/>
              </a:rPr>
              <a:t>менеджер з </a:t>
            </a:r>
            <a:r>
              <a:rPr lang="uk-UA" sz="4200" dirty="0" err="1" smtClean="0">
                <a:solidFill>
                  <a:srgbClr val="FFFFFF"/>
                </a:solidFill>
                <a:latin typeface="Franklin Gothic Medium"/>
                <a:ea typeface="Arial Unicode MS" pitchFamily="34" charset="-128"/>
                <a:cs typeface="Franklin Gothic Book"/>
              </a:rPr>
              <a:t>адвокації</a:t>
            </a:r>
            <a:r>
              <a:rPr lang="uk-UA" sz="4200" dirty="0" smtClean="0">
                <a:solidFill>
                  <a:srgbClr val="FFFFFF"/>
                </a:solidFill>
                <a:latin typeface="Franklin Gothic Medium"/>
                <a:ea typeface="Arial Unicode MS" pitchFamily="34" charset="-128"/>
                <a:cs typeface="Franklin Gothic Book"/>
              </a:rPr>
              <a:t> Реанімаційного Пакету Реформ</a:t>
            </a:r>
            <a:endParaRPr lang="en-US" sz="42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uk-UA" sz="30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r>
              <a:rPr lang="en-US" sz="4200" dirty="0" smtClean="0">
                <a:solidFill>
                  <a:srgbClr val="FFFFFF"/>
                </a:solidFill>
                <a:latin typeface="Franklin Gothic Medium"/>
                <a:ea typeface="Arial Unicode MS" pitchFamily="34" charset="-128"/>
                <a:cs typeface="Franklin Gothic Book"/>
              </a:rPr>
              <a:t>1</a:t>
            </a:r>
            <a:r>
              <a:rPr lang="uk-UA" sz="4200" dirty="0" smtClean="0">
                <a:solidFill>
                  <a:srgbClr val="FFFFFF"/>
                </a:solidFill>
                <a:latin typeface="Franklin Gothic Medium"/>
                <a:ea typeface="Arial Unicode MS" pitchFamily="34" charset="-128"/>
                <a:cs typeface="Franklin Gothic Book"/>
              </a:rPr>
              <a:t>6</a:t>
            </a:r>
            <a:r>
              <a:rPr lang="en-US" sz="4200" dirty="0" smtClean="0">
                <a:solidFill>
                  <a:srgbClr val="FFFFFF"/>
                </a:solidFill>
                <a:latin typeface="Franklin Gothic Medium"/>
                <a:ea typeface="Arial Unicode MS" pitchFamily="34" charset="-128"/>
                <a:cs typeface="Franklin Gothic Book"/>
              </a:rPr>
              <a:t> </a:t>
            </a:r>
            <a:r>
              <a:rPr lang="uk-UA" sz="4200" dirty="0" smtClean="0">
                <a:solidFill>
                  <a:srgbClr val="FFFFFF"/>
                </a:solidFill>
                <a:latin typeface="Franklin Gothic Medium"/>
                <a:ea typeface="Arial Unicode MS" pitchFamily="34" charset="-128"/>
                <a:cs typeface="Franklin Gothic Book"/>
              </a:rPr>
              <a:t>березня</a:t>
            </a:r>
            <a:r>
              <a:rPr lang="en-US" sz="4200" dirty="0" smtClean="0">
                <a:solidFill>
                  <a:srgbClr val="FFFFFF"/>
                </a:solidFill>
                <a:latin typeface="Franklin Gothic Medium"/>
                <a:ea typeface="Arial Unicode MS" pitchFamily="34" charset="-128"/>
                <a:cs typeface="Franklin Gothic Book"/>
              </a:rPr>
              <a:t> 201</a:t>
            </a:r>
            <a:r>
              <a:rPr lang="uk-UA" sz="4200" dirty="0" smtClean="0">
                <a:solidFill>
                  <a:srgbClr val="FFFFFF"/>
                </a:solidFill>
                <a:latin typeface="Franklin Gothic Medium"/>
                <a:ea typeface="Arial Unicode MS" pitchFamily="34" charset="-128"/>
                <a:cs typeface="Franklin Gothic Book"/>
              </a:rPr>
              <a:t>7 </a:t>
            </a:r>
            <a:r>
              <a:rPr lang="uk-UA" sz="4200" dirty="0">
                <a:solidFill>
                  <a:srgbClr val="FFFFFF"/>
                </a:solidFill>
                <a:latin typeface="Franklin Gothic Medium"/>
                <a:ea typeface="Arial Unicode MS" pitchFamily="34" charset="-128"/>
                <a:cs typeface="Franklin Gothic Book"/>
              </a:rPr>
              <a:t>р</a:t>
            </a:r>
            <a:r>
              <a:rPr lang="uk-UA" sz="4200" dirty="0" smtClean="0">
                <a:solidFill>
                  <a:srgbClr val="FFFFFF"/>
                </a:solidFill>
                <a:latin typeface="Franklin Gothic Medium"/>
                <a:ea typeface="Arial Unicode MS" pitchFamily="34" charset="-128"/>
                <a:cs typeface="Franklin Gothic Book"/>
              </a:rPr>
              <a:t>.</a:t>
            </a:r>
            <a:endParaRPr lang="uk-UA" sz="4200" dirty="0">
              <a:solidFill>
                <a:srgbClr val="FFFFFF"/>
              </a:solidFill>
              <a:latin typeface="Franklin Gothic Medium"/>
              <a:ea typeface="Arial Unicode MS" pitchFamily="34" charset="-128"/>
              <a:cs typeface="Franklin Gothic Book"/>
            </a:endParaRPr>
          </a:p>
        </p:txBody>
      </p:sp>
    </p:spTree>
    <p:extLst>
      <p:ext uri="{BB962C8B-B14F-4D97-AF65-F5344CB8AC3E}">
        <p14:creationId xmlns:p14="http://schemas.microsoft.com/office/powerpoint/2010/main" val="272920727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2881745" y="5090064"/>
            <a:ext cx="20983466" cy="2115476"/>
          </a:xfrm>
          <a:prstGeom prst="rect">
            <a:avLst/>
          </a:prstGeom>
        </p:spPr>
        <p:txBody>
          <a:bodyPr lIns="217461" tIns="108731" rIns="217461" bIns="108731">
            <a:normAutofit fontScale="85000" lnSpcReduction="10000"/>
          </a:bodyPr>
          <a:lstStyle/>
          <a:p>
            <a:pPr eaLnBrk="0" hangingPunct="0">
              <a:spcBef>
                <a:spcPts val="0"/>
              </a:spcBef>
              <a:buSzPct val="75000"/>
              <a:defRPr/>
            </a:pPr>
            <a:r>
              <a:rPr lang="uk-UA" sz="6100" dirty="0">
                <a:solidFill>
                  <a:schemeClr val="accent6"/>
                </a:solidFill>
                <a:latin typeface="Franklin Gothic Book"/>
                <a:ea typeface="ＭＳ Ｐゴシック" charset="-128"/>
                <a:cs typeface="Franklin Gothic Book"/>
              </a:rPr>
              <a:t>с</a:t>
            </a:r>
            <a:r>
              <a:rPr lang="uk-UA" sz="6100" dirty="0" smtClean="0">
                <a:solidFill>
                  <a:schemeClr val="accent6"/>
                </a:solidFill>
                <a:latin typeface="Franklin Gothic Book"/>
                <a:ea typeface="ＭＳ Ｐゴシック" charset="-128"/>
                <a:cs typeface="Franklin Gothic Book"/>
              </a:rPr>
              <a:t>лугує методом вирішення </a:t>
            </a:r>
            <a:r>
              <a:rPr lang="uk-UA" sz="6100" dirty="0">
                <a:solidFill>
                  <a:schemeClr val="accent6"/>
                </a:solidFill>
                <a:latin typeface="Franklin Gothic Book"/>
                <a:ea typeface="ＭＳ Ｐゴシック" charset="-128"/>
                <a:cs typeface="Franklin Gothic Book"/>
              </a:rPr>
              <a:t>конфліктів між різними групами </a:t>
            </a:r>
            <a:r>
              <a:rPr lang="uk-UA" sz="6100" dirty="0" smtClean="0">
                <a:solidFill>
                  <a:schemeClr val="accent6"/>
                </a:solidFill>
                <a:latin typeface="Franklin Gothic Book"/>
                <a:ea typeface="ＭＳ Ｐゴシック" charset="-128"/>
                <a:cs typeface="Franklin Gothic Book"/>
              </a:rPr>
              <a:t>інтересів, дозволяючи </a:t>
            </a:r>
            <a:r>
              <a:rPr lang="uk-UA" sz="6100" dirty="0">
                <a:solidFill>
                  <a:schemeClr val="accent6"/>
                </a:solidFill>
                <a:latin typeface="Franklin Gothic Book"/>
                <a:ea typeface="ＭＳ Ｐゴシック" charset="-128"/>
                <a:cs typeface="Franklin Gothic Book"/>
              </a:rPr>
              <a:t>організовано висловити </a:t>
            </a:r>
            <a:r>
              <a:rPr lang="uk-UA" sz="6100" dirty="0" smtClean="0">
                <a:solidFill>
                  <a:schemeClr val="accent6"/>
                </a:solidFill>
                <a:latin typeface="Franklin Gothic Book"/>
                <a:ea typeface="ＭＳ Ｐゴシック" charset="-128"/>
                <a:cs typeface="Franklin Gothic Book"/>
              </a:rPr>
              <a:t>суперечливі інтереси</a:t>
            </a:r>
            <a:r>
              <a:rPr lang="uk-UA" sz="6100" dirty="0">
                <a:solidFill>
                  <a:schemeClr val="accent6"/>
                </a:solidFill>
                <a:latin typeface="Franklin Gothic Book"/>
                <a:ea typeface="ＭＳ Ｐゴシック" charset="-128"/>
                <a:cs typeface="Franklin Gothic Book"/>
              </a:rPr>
              <a:t>;</a:t>
            </a:r>
            <a:endParaRPr lang="ru-RU" sz="6000" dirty="0">
              <a:solidFill>
                <a:schemeClr val="tx2"/>
              </a:solidFill>
              <a:latin typeface="Franklin Gothic Medium"/>
              <a:ea typeface="ＭＳ Ｐゴシック" charset="-128"/>
              <a:cs typeface="Franklin Gothic Medium"/>
            </a:endParaRPr>
          </a:p>
        </p:txBody>
      </p:sp>
      <p:sp>
        <p:nvSpPr>
          <p:cNvPr id="6" name="Content Placeholder 1"/>
          <p:cNvSpPr txBox="1">
            <a:spLocks/>
          </p:cNvSpPr>
          <p:nvPr/>
        </p:nvSpPr>
        <p:spPr>
          <a:xfrm>
            <a:off x="1588167" y="3958323"/>
            <a:ext cx="19945151" cy="67147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uk-UA" sz="2400" dirty="0" smtClean="0">
                <a:solidFill>
                  <a:schemeClr val="accent6"/>
                </a:solidFill>
              </a:rPr>
              <a:t>Джерело</a:t>
            </a:r>
            <a:r>
              <a:rPr lang="ru-RU" sz="2400" dirty="0" smtClean="0">
                <a:solidFill>
                  <a:schemeClr val="accent6"/>
                </a:solidFill>
              </a:rPr>
              <a:t>:</a:t>
            </a:r>
            <a:r>
              <a:rPr lang="en-US" sz="2400" dirty="0" smtClean="0">
                <a:solidFill>
                  <a:schemeClr val="accent6"/>
                </a:solidFill>
              </a:rPr>
              <a:t>  Charles S. Mack. Business</a:t>
            </a:r>
            <a:r>
              <a:rPr lang="en-US" sz="2400" dirty="0">
                <a:solidFill>
                  <a:schemeClr val="accent6"/>
                </a:solidFill>
              </a:rPr>
              <a:t>, Politics, and the Practice of Government </a:t>
            </a:r>
            <a:r>
              <a:rPr lang="en-US" sz="2400" dirty="0" smtClean="0">
                <a:solidFill>
                  <a:schemeClr val="accent6"/>
                </a:solidFill>
              </a:rPr>
              <a:t>Relations. – </a:t>
            </a:r>
            <a:r>
              <a:rPr lang="en-US" sz="2400" dirty="0">
                <a:solidFill>
                  <a:schemeClr val="accent6"/>
                </a:solidFill>
              </a:rPr>
              <a:t>Greenwood Publishing Group, </a:t>
            </a:r>
            <a:r>
              <a:rPr lang="en-US" sz="2400" dirty="0" smtClean="0">
                <a:solidFill>
                  <a:schemeClr val="accent6"/>
                </a:solidFill>
              </a:rPr>
              <a:t>1997. P. 6.)</a:t>
            </a:r>
            <a:endParaRPr lang="ru-RU" sz="2400" dirty="0">
              <a:solidFill>
                <a:schemeClr val="accent6"/>
              </a:solidFill>
            </a:endParaRPr>
          </a:p>
        </p:txBody>
      </p:sp>
      <p:sp>
        <p:nvSpPr>
          <p:cNvPr id="7" name="Content Placeholder 1"/>
          <p:cNvSpPr txBox="1">
            <a:spLocks/>
          </p:cNvSpPr>
          <p:nvPr/>
        </p:nvSpPr>
        <p:spPr>
          <a:xfrm>
            <a:off x="1588167" y="2683988"/>
            <a:ext cx="22277044" cy="1143156"/>
          </a:xfrm>
          <a:prstGeom prst="rect">
            <a:avLst/>
          </a:prstGeom>
        </p:spPr>
        <p:txBody>
          <a:bodyPr lIns="217461" tIns="108731" rIns="217461" bIns="108731">
            <a:normAutofit/>
          </a:bodyPr>
          <a:lstStyle/>
          <a:p>
            <a:pPr eaLnBrk="0" hangingPunct="0">
              <a:spcBef>
                <a:spcPts val="0"/>
              </a:spcBef>
              <a:buSzPct val="75000"/>
              <a:defRPr/>
            </a:pPr>
            <a:r>
              <a:rPr lang="ru-RU" sz="6000" dirty="0" smtClean="0">
                <a:solidFill>
                  <a:schemeClr val="tx2"/>
                </a:solidFill>
                <a:latin typeface="Franklin Gothic Medium"/>
                <a:ea typeface="ＭＳ Ｐゴシック" charset="-128"/>
                <a:cs typeface="Franklin Gothic Medium"/>
              </a:rPr>
              <a:t>ДЕМОКРАТИЧНІ ФУНКЦІЇ ЛОБІЮВАННЯ / АДВОКАЦІЇ:</a:t>
            </a:r>
            <a:endParaRPr lang="ru-RU" sz="6000" dirty="0">
              <a:solidFill>
                <a:schemeClr val="tx2"/>
              </a:solidFill>
              <a:latin typeface="Franklin Gothic Medium"/>
              <a:ea typeface="ＭＳ Ｐゴシック" charset="-128"/>
              <a:cs typeface="Franklin Gothic Medium"/>
            </a:endParaRPr>
          </a:p>
        </p:txBody>
      </p:sp>
      <p:sp>
        <p:nvSpPr>
          <p:cNvPr id="8" name="Content Placeholder 1"/>
          <p:cNvSpPr txBox="1">
            <a:spLocks/>
          </p:cNvSpPr>
          <p:nvPr/>
        </p:nvSpPr>
        <p:spPr>
          <a:xfrm>
            <a:off x="1588166" y="5749128"/>
            <a:ext cx="1163687" cy="1683934"/>
          </a:xfrm>
          <a:prstGeom prst="rect">
            <a:avLst/>
          </a:prstGeom>
        </p:spPr>
        <p:txBody>
          <a:bodyPr lIns="217461" tIns="108731" rIns="217461" bIns="108731" anchor="b">
            <a:noAutofit/>
          </a:bodyPr>
          <a:lstStyle/>
          <a:p>
            <a:pPr algn="just" eaLnBrk="0" hangingPunct="0">
              <a:lnSpc>
                <a:spcPct val="120000"/>
              </a:lnSpc>
              <a:spcBef>
                <a:spcPts val="0"/>
              </a:spcBef>
              <a:buSzPct val="75000"/>
              <a:defRPr/>
            </a:pPr>
            <a:r>
              <a:rPr lang="uk-UA" sz="15000" dirty="0">
                <a:solidFill>
                  <a:schemeClr val="accent1"/>
                </a:solidFill>
                <a:latin typeface="Franklin Gothic Medium"/>
                <a:ea typeface="ＭＳ Ｐゴシック" charset="-128"/>
                <a:cs typeface="Franklin Gothic Medium"/>
              </a:rPr>
              <a:t>1</a:t>
            </a:r>
            <a:endParaRPr lang="ru-RU" sz="15000" dirty="0">
              <a:solidFill>
                <a:schemeClr val="accent1"/>
              </a:solidFill>
              <a:latin typeface="Franklin Gothic Medium"/>
              <a:ea typeface="ＭＳ Ｐゴシック" charset="-128"/>
              <a:cs typeface="Franklin Gothic Medium"/>
            </a:endParaRPr>
          </a:p>
        </p:txBody>
      </p:sp>
      <p:sp>
        <p:nvSpPr>
          <p:cNvPr id="9" name="Content Placeholder 1"/>
          <p:cNvSpPr txBox="1">
            <a:spLocks/>
          </p:cNvSpPr>
          <p:nvPr/>
        </p:nvSpPr>
        <p:spPr>
          <a:xfrm>
            <a:off x="2881745" y="7665803"/>
            <a:ext cx="21380000" cy="1585255"/>
          </a:xfrm>
          <a:prstGeom prst="rect">
            <a:avLst/>
          </a:prstGeom>
        </p:spPr>
        <p:txBody>
          <a:bodyPr lIns="217461" tIns="108731" rIns="217461" bIns="108731">
            <a:normAutofit fontScale="85000" lnSpcReduction="20000"/>
          </a:bodyPr>
          <a:lstStyle/>
          <a:p>
            <a:pPr eaLnBrk="0" hangingPunct="0">
              <a:spcBef>
                <a:spcPts val="0"/>
              </a:spcBef>
              <a:buSzPct val="75000"/>
              <a:defRPr/>
            </a:pPr>
            <a:r>
              <a:rPr lang="uk-UA" sz="6000" dirty="0" smtClean="0">
                <a:solidFill>
                  <a:schemeClr val="accent6"/>
                </a:solidFill>
                <a:latin typeface="Franklin Gothic Book"/>
                <a:ea typeface="ＭＳ Ｐゴシック" charset="-128"/>
                <a:cs typeface="Franklin Gothic Book"/>
              </a:rPr>
              <a:t>транслює </a:t>
            </a:r>
            <a:r>
              <a:rPr lang="uk-UA" sz="6000" dirty="0">
                <a:solidFill>
                  <a:schemeClr val="accent6"/>
                </a:solidFill>
                <a:latin typeface="Franklin Gothic Book"/>
                <a:ea typeface="ＭＳ Ｐゴシック" charset="-128"/>
                <a:cs typeface="Franklin Gothic Book"/>
              </a:rPr>
              <a:t>посадовим особам важливу інформацію (аналітику, експертні погляди</a:t>
            </a:r>
            <a:r>
              <a:rPr lang="uk-UA" sz="6000" dirty="0" smtClean="0">
                <a:solidFill>
                  <a:schemeClr val="accent6"/>
                </a:solidFill>
                <a:latin typeface="Franklin Gothic Book"/>
                <a:ea typeface="ＭＳ Ｐゴシック" charset="-128"/>
                <a:cs typeface="Franklin Gothic Book"/>
              </a:rPr>
              <a:t>), а отже сприяє </a:t>
            </a:r>
            <a:r>
              <a:rPr lang="uk-UA" sz="6000" dirty="0">
                <a:solidFill>
                  <a:schemeClr val="accent6"/>
                </a:solidFill>
                <a:latin typeface="Franklin Gothic Book"/>
                <a:ea typeface="ＭＳ Ｐゴシック" charset="-128"/>
                <a:cs typeface="Franklin Gothic Book"/>
              </a:rPr>
              <a:t>прийняттю </a:t>
            </a:r>
            <a:r>
              <a:rPr lang="uk-UA" sz="6000" dirty="0" smtClean="0">
                <a:solidFill>
                  <a:schemeClr val="accent6"/>
                </a:solidFill>
                <a:latin typeface="Franklin Gothic Book"/>
                <a:ea typeface="ＭＳ Ｐゴシック" charset="-128"/>
                <a:cs typeface="Franklin Gothic Book"/>
              </a:rPr>
              <a:t>обґрунтованих рішень;</a:t>
            </a:r>
          </a:p>
        </p:txBody>
      </p:sp>
      <p:sp>
        <p:nvSpPr>
          <p:cNvPr id="10" name="Content Placeholder 1"/>
          <p:cNvSpPr txBox="1">
            <a:spLocks/>
          </p:cNvSpPr>
          <p:nvPr/>
        </p:nvSpPr>
        <p:spPr>
          <a:xfrm>
            <a:off x="1588167" y="8135527"/>
            <a:ext cx="1163687" cy="1683934"/>
          </a:xfrm>
          <a:prstGeom prst="rect">
            <a:avLst/>
          </a:prstGeom>
        </p:spPr>
        <p:txBody>
          <a:bodyPr lIns="217461" tIns="108731" rIns="217461" bIns="108731" anchor="b">
            <a:noAutofit/>
          </a:bodyPr>
          <a:lstStyle/>
          <a:p>
            <a:pPr algn="just" eaLnBrk="0" hangingPunct="0">
              <a:lnSpc>
                <a:spcPct val="120000"/>
              </a:lnSpc>
              <a:spcBef>
                <a:spcPts val="0"/>
              </a:spcBef>
              <a:buSzPct val="75000"/>
              <a:defRPr/>
            </a:pPr>
            <a:r>
              <a:rPr lang="uk-UA" sz="15000" dirty="0" smtClean="0">
                <a:solidFill>
                  <a:schemeClr val="accent1"/>
                </a:solidFill>
                <a:latin typeface="Franklin Gothic Medium"/>
                <a:ea typeface="ＭＳ Ｐゴシック" charset="-128"/>
                <a:cs typeface="Franklin Gothic Medium"/>
              </a:rPr>
              <a:t>2</a:t>
            </a:r>
            <a:endParaRPr lang="ru-RU" sz="15000" dirty="0">
              <a:solidFill>
                <a:schemeClr val="accent1"/>
              </a:solidFill>
              <a:latin typeface="Franklin Gothic Medium"/>
              <a:ea typeface="ＭＳ Ｐゴシック" charset="-128"/>
              <a:cs typeface="Franklin Gothic Medium"/>
            </a:endParaRPr>
          </a:p>
        </p:txBody>
      </p:sp>
      <p:sp>
        <p:nvSpPr>
          <p:cNvPr id="11" name="Content Placeholder 1"/>
          <p:cNvSpPr txBox="1">
            <a:spLocks/>
          </p:cNvSpPr>
          <p:nvPr/>
        </p:nvSpPr>
        <p:spPr>
          <a:xfrm>
            <a:off x="2881745" y="10009095"/>
            <a:ext cx="21380000" cy="1684141"/>
          </a:xfrm>
          <a:prstGeom prst="rect">
            <a:avLst/>
          </a:prstGeom>
        </p:spPr>
        <p:txBody>
          <a:bodyPr lIns="217461" tIns="108731" rIns="217461" bIns="108731">
            <a:normAutofit fontScale="85000" lnSpcReduction="10000"/>
          </a:bodyPr>
          <a:lstStyle/>
          <a:p>
            <a:pPr eaLnBrk="0" hangingPunct="0">
              <a:spcBef>
                <a:spcPts val="0"/>
              </a:spcBef>
              <a:buSzPct val="75000"/>
              <a:defRPr/>
            </a:pPr>
            <a:r>
              <a:rPr lang="uk-UA" sz="6000" dirty="0" smtClean="0">
                <a:solidFill>
                  <a:schemeClr val="accent6"/>
                </a:solidFill>
                <a:latin typeface="Franklin Gothic Book"/>
                <a:ea typeface="ＭＳ Ｐゴシック" charset="-128"/>
                <a:cs typeface="Franklin Gothic Book"/>
              </a:rPr>
              <a:t>доповнює </a:t>
            </a:r>
            <a:r>
              <a:rPr lang="uk-UA" sz="6000" dirty="0">
                <a:solidFill>
                  <a:schemeClr val="accent6"/>
                </a:solidFill>
                <a:latin typeface="Franklin Gothic Book"/>
                <a:ea typeface="ＭＳ Ｐゴシック" charset="-128"/>
                <a:cs typeface="Franklin Gothic Book"/>
              </a:rPr>
              <a:t>систему стримувань і </a:t>
            </a:r>
            <a:r>
              <a:rPr lang="uk-UA" sz="6000" dirty="0" err="1">
                <a:solidFill>
                  <a:schemeClr val="accent6"/>
                </a:solidFill>
                <a:latin typeface="Franklin Gothic Book"/>
                <a:ea typeface="ＭＳ Ｐゴシック" charset="-128"/>
                <a:cs typeface="Franklin Gothic Book"/>
              </a:rPr>
              <a:t>противаг</a:t>
            </a:r>
            <a:r>
              <a:rPr lang="uk-UA" sz="6000" dirty="0">
                <a:solidFill>
                  <a:schemeClr val="accent6"/>
                </a:solidFill>
                <a:latin typeface="Franklin Gothic Book"/>
                <a:ea typeface="ＭＳ Ｐゴシック" charset="-128"/>
                <a:cs typeface="Franklin Gothic Book"/>
              </a:rPr>
              <a:t>, яка існує між 3-ма гілками державної влади, і </a:t>
            </a:r>
            <a:r>
              <a:rPr lang="uk-UA" sz="6000" dirty="0" smtClean="0">
                <a:solidFill>
                  <a:schemeClr val="accent6"/>
                </a:solidFill>
                <a:latin typeface="Franklin Gothic Book"/>
                <a:ea typeface="ＭＳ Ｐゴシック" charset="-128"/>
                <a:cs typeface="Franklin Gothic Book"/>
              </a:rPr>
              <a:t>забезпечує </a:t>
            </a:r>
            <a:r>
              <a:rPr lang="uk-UA" sz="6000" dirty="0">
                <a:solidFill>
                  <a:schemeClr val="accent6"/>
                </a:solidFill>
                <a:latin typeface="Franklin Gothic Book"/>
                <a:ea typeface="ＭＳ Ｐゴシック" charset="-128"/>
                <a:cs typeface="Franklin Gothic Book"/>
              </a:rPr>
              <a:t>змагальність політичного </a:t>
            </a:r>
            <a:r>
              <a:rPr lang="uk-UA" sz="6000" dirty="0" smtClean="0">
                <a:solidFill>
                  <a:schemeClr val="accent6"/>
                </a:solidFill>
                <a:latin typeface="Franklin Gothic Book"/>
                <a:ea typeface="ＭＳ Ｐゴシック" charset="-128"/>
                <a:cs typeface="Franklin Gothic Book"/>
              </a:rPr>
              <a:t>процесу.</a:t>
            </a:r>
            <a:endParaRPr lang="uk-UA" sz="6000" dirty="0">
              <a:solidFill>
                <a:schemeClr val="accent6"/>
              </a:solidFill>
              <a:latin typeface="Franklin Gothic Book"/>
              <a:ea typeface="ＭＳ Ｐゴシック" charset="-128"/>
              <a:cs typeface="Franklin Gothic Book"/>
            </a:endParaRPr>
          </a:p>
        </p:txBody>
      </p:sp>
      <p:sp>
        <p:nvSpPr>
          <p:cNvPr id="12" name="Content Placeholder 1"/>
          <p:cNvSpPr txBox="1">
            <a:spLocks/>
          </p:cNvSpPr>
          <p:nvPr/>
        </p:nvSpPr>
        <p:spPr>
          <a:xfrm>
            <a:off x="1588167" y="10478818"/>
            <a:ext cx="1163687" cy="1683934"/>
          </a:xfrm>
          <a:prstGeom prst="rect">
            <a:avLst/>
          </a:prstGeom>
        </p:spPr>
        <p:txBody>
          <a:bodyPr lIns="217461" tIns="108731" rIns="217461" bIns="108731" anchor="b">
            <a:noAutofit/>
          </a:bodyPr>
          <a:lstStyle/>
          <a:p>
            <a:pPr algn="just" eaLnBrk="0" hangingPunct="0">
              <a:lnSpc>
                <a:spcPct val="120000"/>
              </a:lnSpc>
              <a:spcBef>
                <a:spcPts val="0"/>
              </a:spcBef>
              <a:buSzPct val="75000"/>
              <a:defRPr/>
            </a:pPr>
            <a:r>
              <a:rPr lang="uk-UA" sz="15000" dirty="0">
                <a:solidFill>
                  <a:schemeClr val="accent1"/>
                </a:solidFill>
                <a:latin typeface="Franklin Gothic Medium"/>
                <a:ea typeface="ＭＳ Ｐゴシック" charset="-128"/>
                <a:cs typeface="Franklin Gothic Medium"/>
              </a:rPr>
              <a:t>3</a:t>
            </a:r>
            <a:endParaRPr lang="ru-RU" sz="15000" dirty="0">
              <a:solidFill>
                <a:schemeClr val="accent1"/>
              </a:solidFill>
              <a:latin typeface="Franklin Gothic Medium"/>
              <a:ea typeface="ＭＳ Ｐゴシック" charset="-128"/>
              <a:cs typeface="Franklin Gothic Medium"/>
            </a:endParaRPr>
          </a:p>
        </p:txBody>
      </p:sp>
    </p:spTree>
    <p:extLst>
      <p:ext uri="{BB962C8B-B14F-4D97-AF65-F5344CB8AC3E}">
        <p14:creationId xmlns:p14="http://schemas.microsoft.com/office/powerpoint/2010/main" val="4055626866"/>
      </p:ext>
    </p:extLst>
  </p:cSld>
  <p:clrMapOvr>
    <a:masterClrMapping/>
  </p:clrMapOvr>
  <p:transition spd="slow">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392905"/>
            <a:ext cx="20357430" cy="8229600"/>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3000"/>
              </a:spcAft>
              <a:buFont typeface="Wingdings" pitchFamily="2" charset="2"/>
              <a:buChar char="ü"/>
            </a:pPr>
            <a:r>
              <a:rPr lang="uk-UA" sz="4000" dirty="0" smtClean="0">
                <a:solidFill>
                  <a:schemeClr val="accent6"/>
                </a:solidFill>
              </a:rPr>
              <a:t> Крім того, ми </a:t>
            </a:r>
            <a:r>
              <a:rPr lang="uk-UA" sz="4000" b="1" dirty="0" smtClean="0">
                <a:solidFill>
                  <a:schemeClr val="accent6"/>
                </a:solidFill>
              </a:rPr>
              <a:t>провели переговори </a:t>
            </a:r>
            <a:r>
              <a:rPr lang="uk-UA" sz="4000" dirty="0" smtClean="0">
                <a:solidFill>
                  <a:schemeClr val="accent6"/>
                </a:solidFill>
              </a:rPr>
              <a:t>з одним із найбільш впливових членів комітету, одним із </a:t>
            </a:r>
            <a:r>
              <a:rPr lang="uk-UA" sz="4000" b="1" dirty="0" smtClean="0">
                <a:solidFill>
                  <a:schemeClr val="accent6"/>
                </a:solidFill>
              </a:rPr>
              <a:t>заступників Голови</a:t>
            </a:r>
            <a:r>
              <a:rPr lang="uk-UA" sz="4000" dirty="0" smtClean="0">
                <a:solidFill>
                  <a:schemeClr val="accent6"/>
                </a:solidFill>
              </a:rPr>
              <a:t>, і знали, що він виступатиме за посилення контролю за рекламою, але не за її повну заборону.</a:t>
            </a:r>
          </a:p>
          <a:p>
            <a:pPr marL="0" indent="0" algn="just">
              <a:spcBef>
                <a:spcPts val="3000"/>
              </a:spcBef>
              <a:spcAft>
                <a:spcPts val="3000"/>
              </a:spcAft>
              <a:buFont typeface="Wingdings" pitchFamily="2" charset="2"/>
              <a:buChar char="ü"/>
            </a:pPr>
            <a:r>
              <a:rPr lang="uk-UA" sz="4000" b="1" dirty="0" smtClean="0">
                <a:solidFill>
                  <a:schemeClr val="accent6"/>
                </a:solidFill>
              </a:rPr>
              <a:t> Ініціатор законопроекту не з</a:t>
            </a:r>
            <a:r>
              <a:rPr lang="en-US" sz="4000" b="1" dirty="0" smtClean="0">
                <a:solidFill>
                  <a:schemeClr val="accent6"/>
                </a:solidFill>
              </a:rPr>
              <a:t>’</a:t>
            </a:r>
            <a:r>
              <a:rPr lang="uk-UA" sz="4000" b="1" dirty="0" smtClean="0">
                <a:solidFill>
                  <a:schemeClr val="accent6"/>
                </a:solidFill>
              </a:rPr>
              <a:t>явився</a:t>
            </a:r>
            <a:r>
              <a:rPr lang="en-US" sz="4000" dirty="0" smtClean="0">
                <a:solidFill>
                  <a:schemeClr val="accent6"/>
                </a:solidFill>
              </a:rPr>
              <a:t> </a:t>
            </a:r>
            <a:r>
              <a:rPr lang="uk-UA" sz="4000" dirty="0" smtClean="0">
                <a:solidFill>
                  <a:schemeClr val="accent6"/>
                </a:solidFill>
              </a:rPr>
              <a:t>на засідання комітету, а інші депутати – члени комітету не називали переконливих аргументів, крім </a:t>
            </a:r>
            <a:r>
              <a:rPr lang="en-US" sz="4000" dirty="0" smtClean="0">
                <a:solidFill>
                  <a:schemeClr val="accent6"/>
                </a:solidFill>
              </a:rPr>
              <a:t>“</a:t>
            </a:r>
            <a:r>
              <a:rPr lang="uk-UA" sz="4000" dirty="0" smtClean="0">
                <a:solidFill>
                  <a:schemeClr val="accent6"/>
                </a:solidFill>
              </a:rPr>
              <a:t>шкоди самолікування</a:t>
            </a:r>
            <a:r>
              <a:rPr lang="en-US" sz="4000" dirty="0" smtClean="0">
                <a:solidFill>
                  <a:schemeClr val="accent6"/>
                </a:solidFill>
              </a:rPr>
              <a:t>”</a:t>
            </a:r>
            <a:r>
              <a:rPr lang="uk-UA" sz="4000" dirty="0" smtClean="0">
                <a:solidFill>
                  <a:schemeClr val="accent6"/>
                </a:solidFill>
              </a:rPr>
              <a:t>, яку депутати </a:t>
            </a:r>
            <a:r>
              <a:rPr lang="uk-UA" sz="4000" dirty="0" err="1" smtClean="0">
                <a:solidFill>
                  <a:schemeClr val="accent6"/>
                </a:solidFill>
              </a:rPr>
              <a:t>пов</a:t>
            </a:r>
            <a:r>
              <a:rPr lang="en-US" sz="4000" dirty="0" smtClean="0">
                <a:solidFill>
                  <a:schemeClr val="accent6"/>
                </a:solidFill>
              </a:rPr>
              <a:t>’</a:t>
            </a:r>
            <a:r>
              <a:rPr lang="uk-UA" sz="4000" dirty="0" err="1" smtClean="0">
                <a:solidFill>
                  <a:schemeClr val="accent6"/>
                </a:solidFill>
              </a:rPr>
              <a:t>язували</a:t>
            </a:r>
            <a:r>
              <a:rPr lang="uk-UA" sz="4000" dirty="0" smtClean="0">
                <a:solidFill>
                  <a:schemeClr val="accent6"/>
                </a:solidFill>
              </a:rPr>
              <a:t> з рекламою ліків.</a:t>
            </a:r>
          </a:p>
          <a:p>
            <a:pPr marL="0" indent="0" algn="just">
              <a:spcBef>
                <a:spcPts val="3000"/>
              </a:spcBef>
              <a:spcAft>
                <a:spcPts val="3000"/>
              </a:spcAft>
              <a:buFont typeface="Wingdings" pitchFamily="2" charset="2"/>
              <a:buChar char="ü"/>
            </a:pPr>
            <a:r>
              <a:rPr lang="uk-UA" sz="4000" dirty="0" smtClean="0">
                <a:solidFill>
                  <a:schemeClr val="accent6"/>
                </a:solidFill>
              </a:rPr>
              <a:t> Проте, з перевагою в 1 голос Комітет з питань охорони здоров</a:t>
            </a:r>
            <a:r>
              <a:rPr lang="en-US" sz="4000" dirty="0" smtClean="0">
                <a:solidFill>
                  <a:schemeClr val="accent6"/>
                </a:solidFill>
              </a:rPr>
              <a:t>’</a:t>
            </a:r>
            <a:r>
              <a:rPr lang="uk-UA" sz="4000" dirty="0" smtClean="0">
                <a:solidFill>
                  <a:schemeClr val="accent6"/>
                </a:solidFill>
              </a:rPr>
              <a:t>я </a:t>
            </a:r>
            <a:r>
              <a:rPr lang="uk-UA" sz="4000" b="1" dirty="0" smtClean="0">
                <a:solidFill>
                  <a:schemeClr val="accent6"/>
                </a:solidFill>
              </a:rPr>
              <a:t>підтримав законопроект</a:t>
            </a:r>
            <a:r>
              <a:rPr lang="uk-UA" sz="4000" dirty="0" smtClean="0">
                <a:solidFill>
                  <a:schemeClr val="accent6"/>
                </a:solidFill>
              </a:rPr>
              <a:t>. Голова комітету зауважила, що документ не буде підтриманий в сесійній залі, але Комітет охорони здоров</a:t>
            </a:r>
            <a:r>
              <a:rPr lang="en-US" sz="4000" dirty="0" smtClean="0">
                <a:solidFill>
                  <a:schemeClr val="accent6"/>
                </a:solidFill>
              </a:rPr>
              <a:t>’</a:t>
            </a:r>
            <a:r>
              <a:rPr lang="uk-UA" sz="4000" dirty="0" smtClean="0">
                <a:solidFill>
                  <a:schemeClr val="accent6"/>
                </a:solidFill>
              </a:rPr>
              <a:t>я повинен принципово </a:t>
            </a:r>
            <a:r>
              <a:rPr lang="en-US" sz="4000" dirty="0" smtClean="0">
                <a:solidFill>
                  <a:schemeClr val="accent6"/>
                </a:solidFill>
              </a:rPr>
              <a:t>“</a:t>
            </a:r>
            <a:r>
              <a:rPr lang="uk-UA" sz="4000" dirty="0" smtClean="0">
                <a:solidFill>
                  <a:schemeClr val="accent6"/>
                </a:solidFill>
              </a:rPr>
              <a:t>висловити позицію в інтересах пацієнтів</a:t>
            </a:r>
            <a:r>
              <a:rPr lang="en-US" sz="4000" dirty="0" smtClean="0">
                <a:solidFill>
                  <a:schemeClr val="accent6"/>
                </a:solidFill>
              </a:rPr>
              <a:t>”</a:t>
            </a:r>
            <a:r>
              <a:rPr lang="uk-UA" sz="4000" dirty="0" smtClean="0">
                <a:solidFill>
                  <a:schemeClr val="accent6"/>
                </a:solidFill>
              </a:rPr>
              <a:t>.</a:t>
            </a:r>
          </a:p>
        </p:txBody>
      </p:sp>
    </p:spTree>
    <p:extLst>
      <p:ext uri="{BB962C8B-B14F-4D97-AF65-F5344CB8AC3E}">
        <p14:creationId xmlns:p14="http://schemas.microsoft.com/office/powerpoint/2010/main" val="3033231128"/>
      </p:ext>
    </p:extLst>
  </p:cSld>
  <p:clrMapOvr>
    <a:masterClrMapping/>
  </p:clrMapOvr>
  <p:transition spd="slow">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729789"/>
            <a:ext cx="20357430" cy="6882064"/>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3000"/>
              </a:spcAft>
              <a:buFont typeface="Wingdings" pitchFamily="2" charset="2"/>
              <a:buChar char="ü"/>
            </a:pPr>
            <a:r>
              <a:rPr lang="uk-UA" sz="4000" dirty="0" smtClean="0">
                <a:solidFill>
                  <a:schemeClr val="accent6"/>
                </a:solidFill>
              </a:rPr>
              <a:t> Ми знову зосередили свої зусилля на </a:t>
            </a:r>
            <a:r>
              <a:rPr lang="uk-UA" sz="4000" b="1" dirty="0" smtClean="0">
                <a:solidFill>
                  <a:schemeClr val="accent6"/>
                </a:solidFill>
              </a:rPr>
              <a:t>головному комітеті</a:t>
            </a:r>
            <a:r>
              <a:rPr lang="uk-UA" sz="4000" dirty="0" smtClean="0">
                <a:solidFill>
                  <a:schemeClr val="accent6"/>
                </a:solidFill>
              </a:rPr>
              <a:t> по нашому питанню, а саме на Комітеті з питань свободи слова та інформаційної політики.</a:t>
            </a:r>
          </a:p>
          <a:p>
            <a:pPr marL="0" indent="0" algn="just">
              <a:spcBef>
                <a:spcPts val="3000"/>
              </a:spcBef>
              <a:spcAft>
                <a:spcPts val="3000"/>
              </a:spcAft>
              <a:buFont typeface="Wingdings" pitchFamily="2" charset="2"/>
              <a:buChar char="ü"/>
            </a:pPr>
            <a:r>
              <a:rPr lang="uk-UA" sz="4000" dirty="0" smtClean="0">
                <a:solidFill>
                  <a:schemeClr val="accent6"/>
                </a:solidFill>
              </a:rPr>
              <a:t> Голова Секретаріату запевнив нас, що профільний комітет не був зацікавлений у цьому законопроекті, тому </a:t>
            </a:r>
            <a:r>
              <a:rPr lang="uk-UA" sz="4000" b="1" dirty="0" smtClean="0">
                <a:solidFill>
                  <a:schemeClr val="accent6"/>
                </a:solidFill>
              </a:rPr>
              <a:t>відкладав його розгляд</a:t>
            </a:r>
            <a:r>
              <a:rPr lang="uk-UA" sz="4000" dirty="0" smtClean="0">
                <a:solidFill>
                  <a:schemeClr val="accent6"/>
                </a:solidFill>
              </a:rPr>
              <a:t> і чекав висновків секретаріатів інших комітетів. </a:t>
            </a:r>
          </a:p>
          <a:p>
            <a:pPr marL="0" indent="0" algn="just">
              <a:spcBef>
                <a:spcPts val="3000"/>
              </a:spcBef>
              <a:spcAft>
                <a:spcPts val="3000"/>
              </a:spcAft>
              <a:buFont typeface="Wingdings" pitchFamily="2" charset="2"/>
              <a:buChar char="ü"/>
            </a:pPr>
            <a:r>
              <a:rPr lang="uk-UA" sz="4000" dirty="0" smtClean="0">
                <a:solidFill>
                  <a:schemeClr val="accent6"/>
                </a:solidFill>
              </a:rPr>
              <a:t> Значення законопроекту послаблювало і те, що </a:t>
            </a:r>
            <a:r>
              <a:rPr lang="uk-UA" sz="4000" b="1" dirty="0" smtClean="0">
                <a:solidFill>
                  <a:schemeClr val="accent6"/>
                </a:solidFill>
              </a:rPr>
              <a:t>ініціатор</a:t>
            </a:r>
            <a:r>
              <a:rPr lang="uk-UA" sz="4000" dirty="0" smtClean="0">
                <a:solidFill>
                  <a:schemeClr val="accent6"/>
                </a:solidFill>
              </a:rPr>
              <a:t> досі був лише один і представляв комітет з питань фінансової політики і банківської діяльності (тобто комітет, що не пов’язаний з предметом регулювання законопроекту).</a:t>
            </a:r>
          </a:p>
        </p:txBody>
      </p:sp>
    </p:spTree>
    <p:extLst>
      <p:ext uri="{BB962C8B-B14F-4D97-AF65-F5344CB8AC3E}">
        <p14:creationId xmlns:p14="http://schemas.microsoft.com/office/powerpoint/2010/main" val="1613738253"/>
      </p:ext>
    </p:extLst>
  </p:cSld>
  <p:clrMapOvr>
    <a:masterClrMapping/>
  </p:clrMapOvr>
  <p:transition spd="slow">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561348"/>
            <a:ext cx="20357430" cy="8373978"/>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3600"/>
              </a:spcAft>
              <a:buFont typeface="Wingdings" pitchFamily="2" charset="2"/>
              <a:buChar char="ü"/>
            </a:pPr>
            <a:r>
              <a:rPr lang="uk-UA" sz="4000" dirty="0" smtClean="0">
                <a:solidFill>
                  <a:schemeClr val="accent6"/>
                </a:solidFill>
              </a:rPr>
              <a:t> Зрештою, законопроект був </a:t>
            </a:r>
            <a:r>
              <a:rPr lang="uk-UA" sz="4000" b="1" dirty="0" smtClean="0">
                <a:solidFill>
                  <a:schemeClr val="accent6"/>
                </a:solidFill>
              </a:rPr>
              <a:t>включений до порядку денного</a:t>
            </a:r>
            <a:r>
              <a:rPr lang="uk-UA" sz="4000" dirty="0" smtClean="0">
                <a:solidFill>
                  <a:schemeClr val="accent6"/>
                </a:solidFill>
              </a:rPr>
              <a:t> профільного комітету на 30 березня 2016 року.</a:t>
            </a:r>
          </a:p>
          <a:p>
            <a:pPr marL="0" indent="0" algn="just">
              <a:spcBef>
                <a:spcPts val="3000"/>
              </a:spcBef>
              <a:spcAft>
                <a:spcPts val="3600"/>
              </a:spcAft>
              <a:buFont typeface="Wingdings" pitchFamily="2" charset="2"/>
              <a:buChar char="ü"/>
            </a:pPr>
            <a:r>
              <a:rPr lang="uk-UA" sz="4000" dirty="0" smtClean="0">
                <a:solidFill>
                  <a:schemeClr val="accent6"/>
                </a:solidFill>
              </a:rPr>
              <a:t> Ми мали тиждень для роботи з профільним комітетом і вирішили залучити до </a:t>
            </a:r>
            <a:r>
              <a:rPr lang="uk-UA" sz="4000" dirty="0" err="1" smtClean="0">
                <a:solidFill>
                  <a:schemeClr val="accent6"/>
                </a:solidFill>
              </a:rPr>
              <a:t>адвокаційної</a:t>
            </a:r>
            <a:r>
              <a:rPr lang="uk-UA" sz="4000" dirty="0" smtClean="0">
                <a:solidFill>
                  <a:schemeClr val="accent6"/>
                </a:solidFill>
              </a:rPr>
              <a:t> кампанії </a:t>
            </a:r>
            <a:r>
              <a:rPr lang="uk-UA" sz="4000" b="1" dirty="0" smtClean="0">
                <a:solidFill>
                  <a:schemeClr val="accent6"/>
                </a:solidFill>
              </a:rPr>
              <a:t>інші зацікавлені сторони</a:t>
            </a:r>
            <a:r>
              <a:rPr lang="uk-UA" sz="4000" dirty="0" smtClean="0">
                <a:solidFill>
                  <a:schemeClr val="accent6"/>
                </a:solidFill>
              </a:rPr>
              <a:t>. </a:t>
            </a:r>
          </a:p>
          <a:p>
            <a:pPr marL="0" indent="0" algn="just">
              <a:spcBef>
                <a:spcPts val="3000"/>
              </a:spcBef>
              <a:spcAft>
                <a:spcPts val="3600"/>
              </a:spcAft>
              <a:buFont typeface="Wingdings" pitchFamily="2" charset="2"/>
              <a:buChar char="ü"/>
            </a:pPr>
            <a:r>
              <a:rPr lang="uk-UA" sz="4000" dirty="0" smtClean="0">
                <a:solidFill>
                  <a:schemeClr val="accent6"/>
                </a:solidFill>
              </a:rPr>
              <a:t>На наше прохання Американська торговельна палата </a:t>
            </a:r>
            <a:r>
              <a:rPr lang="uk-UA" sz="4000" b="1" dirty="0" smtClean="0">
                <a:solidFill>
                  <a:schemeClr val="accent6"/>
                </a:solidFill>
              </a:rPr>
              <a:t>організувала зустріч</a:t>
            </a:r>
            <a:r>
              <a:rPr lang="uk-UA" sz="4000" dirty="0" smtClean="0">
                <a:solidFill>
                  <a:schemeClr val="accent6"/>
                </a:solidFill>
              </a:rPr>
              <a:t> між нашим клієнтом, Всеукраїнською рекламною коаліцією та Індустріальним телевізійним комітетом.</a:t>
            </a:r>
          </a:p>
          <a:p>
            <a:pPr marL="0" indent="0" algn="just">
              <a:spcBef>
                <a:spcPts val="3000"/>
              </a:spcBef>
              <a:spcAft>
                <a:spcPts val="3600"/>
              </a:spcAft>
              <a:buFont typeface="Wingdings" pitchFamily="2" charset="2"/>
              <a:buChar char="ü"/>
            </a:pPr>
            <a:r>
              <a:rPr lang="uk-UA" sz="4000" dirty="0" smtClean="0">
                <a:solidFill>
                  <a:schemeClr val="accent6"/>
                </a:solidFill>
              </a:rPr>
              <a:t> За результатами зустрічі був погоджений </a:t>
            </a:r>
            <a:r>
              <a:rPr lang="uk-UA" sz="4000" b="1" dirty="0" smtClean="0">
                <a:solidFill>
                  <a:schemeClr val="accent6"/>
                </a:solidFill>
              </a:rPr>
              <a:t>спільний план дій </a:t>
            </a:r>
            <a:r>
              <a:rPr lang="uk-UA" sz="4000" dirty="0" smtClean="0">
                <a:solidFill>
                  <a:schemeClr val="accent6"/>
                </a:solidFill>
              </a:rPr>
              <a:t>і розподілені сфери відповідальності.</a:t>
            </a:r>
          </a:p>
        </p:txBody>
      </p:sp>
    </p:spTree>
    <p:extLst>
      <p:ext uri="{BB962C8B-B14F-4D97-AF65-F5344CB8AC3E}">
        <p14:creationId xmlns:p14="http://schemas.microsoft.com/office/powerpoint/2010/main" val="1682711340"/>
      </p:ext>
    </p:extLst>
  </p:cSld>
  <p:clrMapOvr>
    <a:masterClrMapping/>
  </p:clrMapOvr>
  <p:transition spd="slow">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609474"/>
            <a:ext cx="20357430" cy="8325851"/>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3600"/>
              </a:spcAft>
              <a:buFont typeface="Wingdings" pitchFamily="2" charset="2"/>
              <a:buChar char="ü"/>
            </a:pPr>
            <a:r>
              <a:rPr lang="uk-UA" sz="4000" dirty="0" smtClean="0">
                <a:solidFill>
                  <a:schemeClr val="accent6"/>
                </a:solidFill>
              </a:rPr>
              <a:t> Ми ініціювали через </a:t>
            </a:r>
            <a:r>
              <a:rPr lang="uk-UA" sz="4000" b="1" dirty="0" smtClean="0">
                <a:solidFill>
                  <a:schemeClr val="accent6"/>
                </a:solidFill>
              </a:rPr>
              <a:t>Американську торговельну палату</a:t>
            </a:r>
            <a:r>
              <a:rPr lang="uk-UA" sz="4000" dirty="0" smtClean="0">
                <a:solidFill>
                  <a:schemeClr val="accent6"/>
                </a:solidFill>
              </a:rPr>
              <a:t> офіційне звернення на </a:t>
            </a:r>
            <a:r>
              <a:rPr lang="uk-UA" sz="4000" dirty="0" err="1" smtClean="0">
                <a:solidFill>
                  <a:schemeClr val="accent6"/>
                </a:solidFill>
              </a:rPr>
              <a:t>ім</a:t>
            </a:r>
            <a:r>
              <a:rPr lang="en-US" sz="4000" dirty="0" smtClean="0">
                <a:solidFill>
                  <a:schemeClr val="accent6"/>
                </a:solidFill>
              </a:rPr>
              <a:t>’</a:t>
            </a:r>
            <a:r>
              <a:rPr lang="uk-UA" sz="4000" dirty="0" smtClean="0">
                <a:solidFill>
                  <a:schemeClr val="accent6"/>
                </a:solidFill>
              </a:rPr>
              <a:t>я Голови Комітету з питань свободи слова та інформаційної політики з викладенням нашої напрацьованої позиції.</a:t>
            </a:r>
          </a:p>
          <a:p>
            <a:pPr marL="0" indent="0" algn="just">
              <a:spcBef>
                <a:spcPts val="3000"/>
              </a:spcBef>
              <a:spcAft>
                <a:spcPts val="3000"/>
              </a:spcAft>
              <a:buFont typeface="Wingdings" pitchFamily="2" charset="2"/>
              <a:buChar char="ü"/>
            </a:pPr>
            <a:r>
              <a:rPr lang="uk-UA" sz="4000" dirty="0" smtClean="0">
                <a:solidFill>
                  <a:schemeClr val="accent6"/>
                </a:solidFill>
              </a:rPr>
              <a:t> </a:t>
            </a:r>
            <a:r>
              <a:rPr lang="uk-UA" sz="4000" b="1" dirty="0" smtClean="0">
                <a:solidFill>
                  <a:schemeClr val="accent6"/>
                </a:solidFill>
              </a:rPr>
              <a:t>Всеукраїнська рекламна коаліція</a:t>
            </a:r>
            <a:r>
              <a:rPr lang="uk-UA" sz="4000" dirty="0" smtClean="0">
                <a:solidFill>
                  <a:schemeClr val="accent6"/>
                </a:solidFill>
              </a:rPr>
              <a:t> попередньо погодилась надіслати окреме звернення від свого імені і делегувати свого Голову на засідання профільного Комітету, де розглядатиметься законопроект.</a:t>
            </a:r>
          </a:p>
          <a:p>
            <a:pPr marL="0" indent="0" algn="just">
              <a:spcBef>
                <a:spcPts val="3000"/>
              </a:spcBef>
              <a:spcAft>
                <a:spcPts val="3000"/>
              </a:spcAft>
              <a:buFont typeface="Wingdings" pitchFamily="2" charset="2"/>
              <a:buChar char="ü"/>
            </a:pPr>
            <a:r>
              <a:rPr lang="uk-UA" sz="4000" dirty="0" smtClean="0">
                <a:solidFill>
                  <a:schemeClr val="accent6"/>
                </a:solidFill>
              </a:rPr>
              <a:t> </a:t>
            </a:r>
            <a:r>
              <a:rPr lang="uk-UA" sz="4000" b="1" dirty="0" smtClean="0">
                <a:solidFill>
                  <a:schemeClr val="accent6"/>
                </a:solidFill>
              </a:rPr>
              <a:t>Індустріальний телевізійний комітет</a:t>
            </a:r>
            <a:r>
              <a:rPr lang="uk-UA" sz="4000" dirty="0" smtClean="0">
                <a:solidFill>
                  <a:schemeClr val="accent6"/>
                </a:solidFill>
              </a:rPr>
              <a:t>, в свою чергу, погодився висловити нашу спільну позицію на громадській раді Комітету (має статус дорадчого експертного органу) та направити офіційне звернення Голові Комітету з питань свободи слова та інформаційної політики.</a:t>
            </a:r>
          </a:p>
        </p:txBody>
      </p:sp>
    </p:spTree>
    <p:extLst>
      <p:ext uri="{BB962C8B-B14F-4D97-AF65-F5344CB8AC3E}">
        <p14:creationId xmlns:p14="http://schemas.microsoft.com/office/powerpoint/2010/main" val="3501323945"/>
      </p:ext>
    </p:extLst>
  </p:cSld>
  <p:clrMapOvr>
    <a:masterClrMapping/>
  </p:clrMapOvr>
  <p:transition spd="slow">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296654"/>
            <a:ext cx="20357430" cy="863867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3600"/>
              </a:spcAft>
              <a:buFont typeface="Wingdings" pitchFamily="2" charset="2"/>
              <a:buChar char="ü"/>
            </a:pPr>
            <a:r>
              <a:rPr lang="uk-UA" sz="4000" dirty="0" smtClean="0">
                <a:solidFill>
                  <a:schemeClr val="accent6"/>
                </a:solidFill>
              </a:rPr>
              <a:t> Ми вирішили </a:t>
            </a:r>
            <a:r>
              <a:rPr lang="uk-UA" sz="4000" b="1" dirty="0" smtClean="0">
                <a:solidFill>
                  <a:schemeClr val="accent6"/>
                </a:solidFill>
              </a:rPr>
              <a:t>не виходити зі своєю позицією у медіа</a:t>
            </a:r>
            <a:r>
              <a:rPr lang="uk-UA" sz="4000" dirty="0" smtClean="0">
                <a:solidFill>
                  <a:schemeClr val="accent6"/>
                </a:solidFill>
              </a:rPr>
              <a:t>, не організовувати круглі столи або прес-конференції з приводу нашого питання. Законопроект мав високі шанси бути відхиленим. </a:t>
            </a:r>
          </a:p>
          <a:p>
            <a:pPr marL="0" indent="0" algn="just">
              <a:spcBef>
                <a:spcPts val="3000"/>
              </a:spcBef>
              <a:spcAft>
                <a:spcPts val="3600"/>
              </a:spcAft>
              <a:buFont typeface="Wingdings" pitchFamily="2" charset="2"/>
              <a:buChar char="ü"/>
            </a:pPr>
            <a:r>
              <a:rPr lang="uk-UA" sz="4000" dirty="0" smtClean="0">
                <a:solidFill>
                  <a:schemeClr val="accent6"/>
                </a:solidFill>
              </a:rPr>
              <a:t> Привертати медіа-увагу варто було тільки у випадку, якби він був підтриманий профільним комітетом і його потрібно було б </a:t>
            </a:r>
            <a:r>
              <a:rPr lang="uk-UA" sz="4000" b="1" dirty="0" smtClean="0">
                <a:solidFill>
                  <a:schemeClr val="accent6"/>
                </a:solidFill>
              </a:rPr>
              <a:t>зупиняти від подальшого просування</a:t>
            </a:r>
            <a:r>
              <a:rPr lang="uk-UA" sz="4000" dirty="0" smtClean="0">
                <a:solidFill>
                  <a:schemeClr val="accent6"/>
                </a:solidFill>
              </a:rPr>
              <a:t>.</a:t>
            </a:r>
          </a:p>
          <a:p>
            <a:pPr marL="0" indent="0" algn="just">
              <a:spcBef>
                <a:spcPts val="3000"/>
              </a:spcBef>
              <a:spcAft>
                <a:spcPts val="3600"/>
              </a:spcAft>
              <a:buFont typeface="Wingdings" pitchFamily="2" charset="2"/>
              <a:buChar char="ü"/>
            </a:pPr>
            <a:r>
              <a:rPr lang="uk-UA" sz="4000" dirty="0" smtClean="0">
                <a:solidFill>
                  <a:schemeClr val="accent6"/>
                </a:solidFill>
              </a:rPr>
              <a:t> Після підписання ініційованого нами звернення Президентом Американської торговельної палати ми </a:t>
            </a:r>
            <a:r>
              <a:rPr lang="uk-UA" sz="4000" b="1" dirty="0" err="1" smtClean="0">
                <a:solidFill>
                  <a:schemeClr val="accent6"/>
                </a:solidFill>
              </a:rPr>
              <a:t>сконтактували</a:t>
            </a:r>
            <a:r>
              <a:rPr lang="uk-UA" sz="4000" b="1" dirty="0" smtClean="0">
                <a:solidFill>
                  <a:schemeClr val="accent6"/>
                </a:solidFill>
              </a:rPr>
              <a:t> з помічником Голови профільного комітету</a:t>
            </a:r>
            <a:r>
              <a:rPr lang="uk-UA" sz="4000" dirty="0" smtClean="0">
                <a:solidFill>
                  <a:schemeClr val="accent6"/>
                </a:solidFill>
              </a:rPr>
              <a:t> і попросили довести нашу позицію до відома Голови комітету, а також домовилися, що копія нашого звернення буде передана </a:t>
            </a:r>
            <a:r>
              <a:rPr lang="uk-UA" sz="4000" b="1" dirty="0" smtClean="0">
                <a:solidFill>
                  <a:schemeClr val="accent6"/>
                </a:solidFill>
              </a:rPr>
              <a:t>кожному народному депутату – члену Комітету</a:t>
            </a:r>
            <a:r>
              <a:rPr lang="uk-UA" sz="4000" dirty="0" smtClean="0">
                <a:solidFill>
                  <a:schemeClr val="accent6"/>
                </a:solidFill>
              </a:rPr>
              <a:t> перед голосуванням по цьому законопроекту.</a:t>
            </a:r>
          </a:p>
        </p:txBody>
      </p:sp>
    </p:spTree>
    <p:extLst>
      <p:ext uri="{BB962C8B-B14F-4D97-AF65-F5344CB8AC3E}">
        <p14:creationId xmlns:p14="http://schemas.microsoft.com/office/powerpoint/2010/main" val="1474538140"/>
      </p:ext>
    </p:extLst>
  </p:cSld>
  <p:clrMapOvr>
    <a:masterClrMapping/>
  </p:clrMapOvr>
  <p:transition spd="slow">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296654"/>
            <a:ext cx="20357430" cy="863867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3600"/>
              </a:spcAft>
              <a:buFont typeface="Wingdings" pitchFamily="2" charset="2"/>
              <a:buChar char="ü"/>
            </a:pPr>
            <a:r>
              <a:rPr lang="uk-UA" sz="4000" dirty="0" smtClean="0">
                <a:solidFill>
                  <a:schemeClr val="accent6"/>
                </a:solidFill>
              </a:rPr>
              <a:t> 30 березня ми з клієнтом і наші союзники були присутні на засіданні Комітету з питань свободи слова та інформаційної політики. Комітет після обговорення законопроекту майже одностайно </a:t>
            </a:r>
            <a:r>
              <a:rPr lang="uk-UA" sz="4000" b="1" dirty="0" smtClean="0"/>
              <a:t>проголосував за його відхилення</a:t>
            </a:r>
            <a:r>
              <a:rPr lang="uk-UA" sz="4000" dirty="0" smtClean="0">
                <a:solidFill>
                  <a:schemeClr val="accent6"/>
                </a:solidFill>
              </a:rPr>
              <a:t>.</a:t>
            </a:r>
          </a:p>
          <a:p>
            <a:pPr marL="0" indent="0" algn="just">
              <a:spcBef>
                <a:spcPts val="3000"/>
              </a:spcBef>
              <a:spcAft>
                <a:spcPts val="3600"/>
              </a:spcAft>
              <a:buFont typeface="Wingdings" pitchFamily="2" charset="2"/>
              <a:buChar char="ü"/>
            </a:pPr>
            <a:r>
              <a:rPr lang="uk-UA" sz="4000" dirty="0" smtClean="0">
                <a:solidFill>
                  <a:schemeClr val="accent6"/>
                </a:solidFill>
              </a:rPr>
              <a:t> На сьогоднішній день ми співпрацюємо з Індустріальним телевізійним комітетом та Американською торговельною палатою для </a:t>
            </a:r>
            <a:r>
              <a:rPr lang="uk-UA" sz="4000" b="1" dirty="0" smtClean="0">
                <a:solidFill>
                  <a:schemeClr val="accent6"/>
                </a:solidFill>
              </a:rPr>
              <a:t>попередження подібних законотворчих ініціатив у майбутньому</a:t>
            </a:r>
            <a:r>
              <a:rPr lang="uk-UA" sz="4000" dirty="0" smtClean="0">
                <a:solidFill>
                  <a:schemeClr val="accent6"/>
                </a:solidFill>
              </a:rPr>
              <a:t>: </a:t>
            </a:r>
          </a:p>
          <a:p>
            <a:pPr marL="0" indent="0" algn="just">
              <a:spcBef>
                <a:spcPts val="3000"/>
              </a:spcBef>
              <a:spcAft>
                <a:spcPts val="3600"/>
              </a:spcAft>
              <a:buFont typeface="Wingdings" pitchFamily="2" charset="2"/>
              <a:buChar char="§"/>
            </a:pPr>
            <a:r>
              <a:rPr lang="uk-UA" sz="4000" dirty="0" smtClean="0">
                <a:solidFill>
                  <a:schemeClr val="accent6"/>
                </a:solidFill>
              </a:rPr>
              <a:t>  інформуємо владу і медіа про недоцільність заборони реклами, в тому числі лікарських засобів;</a:t>
            </a:r>
          </a:p>
          <a:p>
            <a:pPr marL="0" indent="0" algn="just">
              <a:spcBef>
                <a:spcPts val="3000"/>
              </a:spcBef>
              <a:spcAft>
                <a:spcPts val="3600"/>
              </a:spcAft>
              <a:buFont typeface="Wingdings" pitchFamily="2" charset="2"/>
              <a:buChar char="§"/>
            </a:pPr>
            <a:r>
              <a:rPr lang="uk-UA" sz="4000" dirty="0" smtClean="0">
                <a:solidFill>
                  <a:schemeClr val="accent6"/>
                </a:solidFill>
              </a:rPr>
              <a:t>  працюємо над тим, щоб запобігти передачі повноважень з регулювання реклами ліків від Антимонопольного комітету України Міністерству охорони здоров</a:t>
            </a:r>
            <a:r>
              <a:rPr lang="en-US" sz="4000" dirty="0" smtClean="0">
                <a:solidFill>
                  <a:schemeClr val="accent6"/>
                </a:solidFill>
              </a:rPr>
              <a:t>’</a:t>
            </a:r>
            <a:r>
              <a:rPr lang="uk-UA" sz="4000" dirty="0" smtClean="0">
                <a:solidFill>
                  <a:schemeClr val="accent6"/>
                </a:solidFill>
              </a:rPr>
              <a:t>я.</a:t>
            </a:r>
          </a:p>
        </p:txBody>
      </p:sp>
    </p:spTree>
    <p:extLst>
      <p:ext uri="{BB962C8B-B14F-4D97-AF65-F5344CB8AC3E}">
        <p14:creationId xmlns:p14="http://schemas.microsoft.com/office/powerpoint/2010/main" val="3214936136"/>
      </p:ext>
    </p:extLst>
  </p:cSld>
  <p:clrMapOvr>
    <a:masterClrMapping/>
  </p:clrMapOvr>
  <p:transition spd="slow">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6" y="4540481"/>
            <a:ext cx="20164925" cy="5373540"/>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600"/>
              </a:spcBef>
              <a:spcAft>
                <a:spcPts val="3600"/>
              </a:spcAft>
              <a:buFont typeface="Wingdings" pitchFamily="2" charset="2"/>
              <a:buChar char="ü"/>
            </a:pPr>
            <a:r>
              <a:rPr lang="uk-UA" sz="4200" dirty="0" smtClean="0">
                <a:solidFill>
                  <a:schemeClr val="accent6"/>
                </a:solidFill>
                <a:cs typeface="Arial" pitchFamily="34" charset="0"/>
              </a:rPr>
              <a:t>  Таким чином, одна приватна компанія стала драйвером </a:t>
            </a:r>
            <a:r>
              <a:rPr lang="uk-UA" sz="4200" dirty="0" err="1" smtClean="0">
                <a:solidFill>
                  <a:schemeClr val="accent6"/>
                </a:solidFill>
                <a:cs typeface="Arial" pitchFamily="34" charset="0"/>
              </a:rPr>
              <a:t>адвокаційного</a:t>
            </a:r>
            <a:r>
              <a:rPr lang="uk-UA" sz="4200" dirty="0" smtClean="0">
                <a:solidFill>
                  <a:schemeClr val="accent6"/>
                </a:solidFill>
                <a:cs typeface="Arial" pitchFamily="34" charset="0"/>
              </a:rPr>
              <a:t> процесу, який запобіг настанню непоправних економічних і соціальних наслідків </a:t>
            </a:r>
            <a:r>
              <a:rPr lang="uk-UA" sz="4200" b="1" dirty="0" smtClean="0">
                <a:solidFill>
                  <a:schemeClr val="accent6"/>
                </a:solidFill>
                <a:cs typeface="Arial" pitchFamily="34" charset="0"/>
              </a:rPr>
              <a:t>одразу для декількох індустрій</a:t>
            </a:r>
            <a:r>
              <a:rPr lang="uk-UA" sz="4200" dirty="0" smtClean="0">
                <a:solidFill>
                  <a:schemeClr val="accent6"/>
                </a:solidFill>
                <a:cs typeface="Arial" pitchFamily="34" charset="0"/>
              </a:rPr>
              <a:t>: </a:t>
            </a:r>
            <a:r>
              <a:rPr lang="uk-UA" sz="4200" dirty="0" err="1" smtClean="0">
                <a:solidFill>
                  <a:schemeClr val="accent6"/>
                </a:solidFill>
                <a:cs typeface="Arial" pitchFamily="34" charset="0"/>
              </a:rPr>
              <a:t>медійної</a:t>
            </a:r>
            <a:r>
              <a:rPr lang="uk-UA" sz="4200" dirty="0" smtClean="0">
                <a:solidFill>
                  <a:schemeClr val="accent6"/>
                </a:solidFill>
                <a:cs typeface="Arial" pitchFamily="34" charset="0"/>
              </a:rPr>
              <a:t>, фармацевтичної та рекламної.</a:t>
            </a:r>
          </a:p>
          <a:p>
            <a:pPr marL="0" indent="0" algn="just">
              <a:spcBef>
                <a:spcPts val="3600"/>
              </a:spcBef>
              <a:spcAft>
                <a:spcPts val="3600"/>
              </a:spcAft>
              <a:buFont typeface="Wingdings" pitchFamily="2" charset="2"/>
              <a:buChar char="ü"/>
            </a:pPr>
            <a:r>
              <a:rPr lang="uk-UA" sz="4200" dirty="0" smtClean="0">
                <a:solidFill>
                  <a:schemeClr val="accent6"/>
                </a:solidFill>
                <a:cs typeface="Arial" pitchFamily="34" charset="0"/>
              </a:rPr>
              <a:t>  Це доводить одну з </a:t>
            </a:r>
            <a:r>
              <a:rPr lang="uk-UA" sz="4200" b="1" dirty="0" smtClean="0">
                <a:solidFill>
                  <a:schemeClr val="accent6"/>
                </a:solidFill>
                <a:cs typeface="Arial" pitchFamily="34" charset="0"/>
              </a:rPr>
              <a:t>аксіом цивілізованого лобіювання</a:t>
            </a:r>
            <a:r>
              <a:rPr lang="uk-UA" sz="4200" dirty="0" smtClean="0">
                <a:solidFill>
                  <a:schemeClr val="accent6"/>
                </a:solidFill>
                <a:cs typeface="Arial" pitchFamily="34" charset="0"/>
              </a:rPr>
              <a:t>, яке не переслідує вузькоспеціалізовані інтереси: що на користь одній компанії – на користь і всій галузі (або навіть декільком галузям).</a:t>
            </a:r>
            <a:endParaRPr lang="uk-UA" sz="4200" dirty="0">
              <a:solidFill>
                <a:schemeClr val="accent6"/>
              </a:solidFill>
              <a:cs typeface="Arial" pitchFamily="34" charset="0"/>
            </a:endParaRPr>
          </a:p>
        </p:txBody>
      </p:sp>
      <p:sp>
        <p:nvSpPr>
          <p:cNvPr id="4" name="Content Placeholder 1"/>
          <p:cNvSpPr txBox="1">
            <a:spLocks/>
          </p:cNvSpPr>
          <p:nvPr/>
        </p:nvSpPr>
        <p:spPr>
          <a:xfrm>
            <a:off x="1474576" y="2815391"/>
            <a:ext cx="21352956" cy="1660358"/>
          </a:xfrm>
          <a:prstGeom prst="rect">
            <a:avLst/>
          </a:prstGeom>
        </p:spPr>
        <p:txBody>
          <a:bodyPr lIns="217461" tIns="108731" rIns="217461" bIns="108731">
            <a:noAutofit/>
          </a:bodyPr>
          <a:lstStyle/>
          <a:p>
            <a:pPr algn="just"/>
            <a:endParaRPr lang="ru-RU" sz="6900" dirty="0">
              <a:solidFill>
                <a:schemeClr val="tx2"/>
              </a:solidFill>
              <a:latin typeface="Franklin Gothic Medium"/>
              <a:ea typeface="ＭＳ Ｐゴシック" charset="-128"/>
              <a:cs typeface="Franklin Gothic Medium"/>
            </a:endParaRPr>
          </a:p>
        </p:txBody>
      </p:sp>
    </p:spTree>
    <p:extLst>
      <p:ext uri="{BB962C8B-B14F-4D97-AF65-F5344CB8AC3E}">
        <p14:creationId xmlns:p14="http://schemas.microsoft.com/office/powerpoint/2010/main" val="1614753275"/>
      </p:ext>
    </p:extLst>
  </p:cSld>
  <p:clrMapOvr>
    <a:masterClrMapping/>
  </p:clrMapOvr>
  <p:transition spd="slow">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 y="-1"/>
            <a:ext cx="24547817" cy="13716002"/>
            <a:chOff x="0" y="-1"/>
            <a:chExt cx="24547817" cy="13716001"/>
          </a:xfrm>
        </p:grpSpPr>
        <p:pic>
          <p:nvPicPr>
            <p:cNvPr id="7" name="Picture 6"/>
            <p:cNvPicPr>
              <a:picLocks noChangeAspect="1"/>
            </p:cNvPicPr>
            <p:nvPr/>
          </p:nvPicPr>
          <p:blipFill rotWithShape="1">
            <a:blip r:embed="rId3"/>
            <a:srcRect r="660"/>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5000" name="Text Box 8"/>
          <p:cNvSpPr txBox="1">
            <a:spLocks noChangeArrowheads="1"/>
          </p:cNvSpPr>
          <p:nvPr/>
        </p:nvSpPr>
        <p:spPr bwMode="auto">
          <a:xfrm>
            <a:off x="1762928" y="4451684"/>
            <a:ext cx="16146379" cy="6461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ru-RU" sz="11400" dirty="0" smtClean="0">
                <a:solidFill>
                  <a:srgbClr val="FBB040"/>
                </a:solidFill>
                <a:latin typeface="Franklin Gothic Book"/>
                <a:ea typeface="Arial Unicode MS" pitchFamily="34" charset="-128"/>
                <a:cs typeface="Franklin Gothic Book"/>
              </a:rPr>
              <a:t>СТВОРЮЄМО</a:t>
            </a:r>
            <a:endParaRPr lang="ru-RU" sz="200" dirty="0">
              <a:solidFill>
                <a:srgbClr val="FBB040"/>
              </a:solidFill>
              <a:latin typeface="Franklin Gothic Book"/>
              <a:ea typeface="Arial Unicode MS" pitchFamily="34" charset="-128"/>
              <a:cs typeface="Franklin Gothic Book"/>
            </a:endParaRPr>
          </a:p>
          <a:p>
            <a:pPr defTabSz="2174594" eaLnBrk="1" hangingPunct="1">
              <a:lnSpc>
                <a:spcPct val="80000"/>
              </a:lnSpc>
              <a:defRPr/>
            </a:pPr>
            <a:endParaRPr lang="ru-RU" sz="500" dirty="0">
              <a:solidFill>
                <a:srgbClr val="FBB040"/>
              </a:solidFill>
              <a:latin typeface="Franklin Gothic Book"/>
              <a:ea typeface="Arial Unicode MS" pitchFamily="34" charset="-128"/>
              <a:cs typeface="Franklin Gothic Book"/>
            </a:endParaRPr>
          </a:p>
          <a:p>
            <a:pPr defTabSz="2174594"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НАПРЯМОК</a:t>
            </a:r>
            <a:endParaRPr lang="en-US" sz="15000" dirty="0" smtClean="0">
              <a:solidFill>
                <a:srgbClr val="FFFFFF"/>
              </a:solidFill>
              <a:latin typeface="Franklin Gothic Medium"/>
              <a:ea typeface="Arial Unicode MS" pitchFamily="34" charset="-128"/>
              <a:cs typeface="Franklin Gothic Medium"/>
            </a:endParaRPr>
          </a:p>
          <a:p>
            <a:pPr defTabSz="2174594" eaLnBrk="1" hangingPunct="1">
              <a:lnSpc>
                <a:spcPct val="80000"/>
              </a:lnSpc>
              <a:defRPr/>
            </a:pPr>
            <a:r>
              <a:rPr lang="uk-UA" sz="15000" dirty="0" smtClean="0">
                <a:solidFill>
                  <a:srgbClr val="FFFFFF"/>
                </a:solidFill>
                <a:latin typeface="Franklin Gothic Medium"/>
                <a:ea typeface="Arial Unicode MS" pitchFamily="34" charset="-128"/>
                <a:cs typeface="Franklin Gothic Medium"/>
              </a:rPr>
              <a:t>АДВОКАЦІЇ</a:t>
            </a:r>
            <a:endParaRPr lang="en-US" sz="15000" dirty="0" smtClean="0">
              <a:solidFill>
                <a:srgbClr val="FFFFFF"/>
              </a:solidFill>
              <a:latin typeface="Franklin Gothic Medium"/>
              <a:ea typeface="Arial Unicode MS" pitchFamily="34" charset="-128"/>
              <a:cs typeface="Franklin Gothic Medium"/>
            </a:endParaRPr>
          </a:p>
          <a:p>
            <a:pPr defTabSz="2174594" eaLnBrk="1" hangingPunct="1">
              <a:lnSpc>
                <a:spcPct val="80000"/>
              </a:lnSpc>
              <a:defRPr/>
            </a:pPr>
            <a:endParaRPr lang="en-US" sz="8800" dirty="0" smtClean="0">
              <a:solidFill>
                <a:srgbClr val="FFFFFF"/>
              </a:solidFill>
              <a:latin typeface="Franklin Gothic Medium"/>
              <a:ea typeface="Arial Unicode MS" pitchFamily="34" charset="-128"/>
              <a:cs typeface="Franklin Gothic Medium"/>
            </a:endParaRPr>
          </a:p>
        </p:txBody>
      </p:sp>
    </p:spTree>
    <p:extLst>
      <p:ext uri="{BB962C8B-B14F-4D97-AF65-F5344CB8AC3E}">
        <p14:creationId xmlns:p14="http://schemas.microsoft.com/office/powerpoint/2010/main" val="3439479783"/>
      </p:ext>
    </p:extLst>
  </p:cSld>
  <p:clrMapOvr>
    <a:masterClrMapping/>
  </p:clrMapOvr>
  <p:transition spd="slow">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40048" y="3892731"/>
            <a:ext cx="20694310" cy="8109284"/>
          </a:xfrm>
          <a:prstGeom prst="rect">
            <a:avLst/>
          </a:prstGeom>
        </p:spPr>
        <p:txBody>
          <a:bodyPr lIns="217461" tIns="108731" rIns="217461" bIns="108731">
            <a:noAutofit/>
          </a:bodyPr>
          <a:lstStyle/>
          <a:p>
            <a:pPr indent="-456633" algn="just">
              <a:spcBef>
                <a:spcPts val="0"/>
              </a:spcBef>
              <a:spcAft>
                <a:spcPts val="600"/>
              </a:spcAft>
              <a:buFont typeface="Wingdings" pitchFamily="2" charset="2"/>
              <a:buChar char="ü"/>
            </a:pPr>
            <a:r>
              <a:rPr lang="uk-UA" sz="4000" b="1" dirty="0" err="1" smtClean="0">
                <a:solidFill>
                  <a:schemeClr val="accent6"/>
                </a:solidFill>
              </a:rPr>
              <a:t>Адвокаційний</a:t>
            </a:r>
            <a:r>
              <a:rPr lang="uk-UA" sz="4000" b="1" dirty="0" smtClean="0">
                <a:solidFill>
                  <a:schemeClr val="accent6"/>
                </a:solidFill>
              </a:rPr>
              <a:t> напрямок організації можна організувати шляхом:</a:t>
            </a:r>
          </a:p>
          <a:p>
            <a:pPr indent="-456633" algn="just">
              <a:spcBef>
                <a:spcPts val="0"/>
              </a:spcBef>
              <a:spcAft>
                <a:spcPts val="600"/>
              </a:spcAft>
              <a:buFont typeface="Wingdings" pitchFamily="2" charset="2"/>
              <a:buChar char="ü"/>
            </a:pPr>
            <a:endParaRPr lang="uk-UA" sz="4000" b="1" dirty="0" smtClean="0">
              <a:solidFill>
                <a:schemeClr val="accent6"/>
              </a:solidFill>
            </a:endParaRPr>
          </a:p>
          <a:p>
            <a:pPr marL="571500" indent="-571500" algn="just">
              <a:spcBef>
                <a:spcPts val="0"/>
              </a:spcBef>
              <a:spcAft>
                <a:spcPts val="600"/>
              </a:spcAft>
              <a:buFont typeface="Wingdings" panose="05000000000000000000" pitchFamily="2" charset="2"/>
              <a:buChar char="§"/>
            </a:pPr>
            <a:r>
              <a:rPr lang="uk-UA" sz="4000" dirty="0" smtClean="0">
                <a:solidFill>
                  <a:schemeClr val="accent6"/>
                </a:solidFill>
              </a:rPr>
              <a:t>створення окремого підрозділу;</a:t>
            </a:r>
          </a:p>
          <a:p>
            <a:pPr marL="571500" indent="-571500" algn="just">
              <a:spcBef>
                <a:spcPts val="0"/>
              </a:spcBef>
              <a:spcAft>
                <a:spcPts val="600"/>
              </a:spcAft>
              <a:buFont typeface="Wingdings" panose="05000000000000000000" pitchFamily="2" charset="2"/>
              <a:buChar char="§"/>
            </a:pPr>
            <a:r>
              <a:rPr lang="uk-UA" sz="4000" dirty="0" smtClean="0">
                <a:solidFill>
                  <a:schemeClr val="accent6"/>
                </a:solidFill>
              </a:rPr>
              <a:t>призначення індивідуального працівника;</a:t>
            </a:r>
          </a:p>
          <a:p>
            <a:pPr marL="571500" indent="-571500" algn="just">
              <a:spcBef>
                <a:spcPts val="0"/>
              </a:spcBef>
              <a:spcAft>
                <a:spcPts val="600"/>
              </a:spcAft>
              <a:buFont typeface="Wingdings" panose="05000000000000000000" pitchFamily="2" charset="2"/>
              <a:buChar char="§"/>
            </a:pPr>
            <a:r>
              <a:rPr lang="uk-UA" sz="4000" dirty="0" smtClean="0">
                <a:solidFill>
                  <a:schemeClr val="accent6"/>
                </a:solidFill>
              </a:rPr>
              <a:t>сумісництва.</a:t>
            </a:r>
          </a:p>
          <a:p>
            <a:pPr algn="just">
              <a:spcBef>
                <a:spcPts val="0"/>
              </a:spcBef>
              <a:spcAft>
                <a:spcPts val="600"/>
              </a:spcAft>
              <a:buFont typeface="Wingdings" pitchFamily="2" charset="2"/>
              <a:buChar char="ü"/>
            </a:pPr>
            <a:endParaRPr lang="uk-UA" sz="4000" b="1" dirty="0" smtClean="0">
              <a:solidFill>
                <a:schemeClr val="accent6"/>
              </a:solidFill>
              <a:cs typeface="Arial" pitchFamily="34" charset="0"/>
            </a:endParaRPr>
          </a:p>
          <a:p>
            <a:pPr algn="just">
              <a:spcBef>
                <a:spcPts val="0"/>
              </a:spcBef>
              <a:spcAft>
                <a:spcPts val="600"/>
              </a:spcAft>
              <a:buFont typeface="Wingdings" pitchFamily="2" charset="2"/>
              <a:buChar char="ü"/>
            </a:pPr>
            <a:r>
              <a:rPr lang="uk-UA" sz="4000" b="1" dirty="0" smtClean="0">
                <a:solidFill>
                  <a:schemeClr val="accent6"/>
                </a:solidFill>
                <a:cs typeface="Arial" pitchFamily="34" charset="0"/>
              </a:rPr>
              <a:t> </a:t>
            </a:r>
            <a:r>
              <a:rPr lang="uk-UA" sz="4000" b="1" dirty="0">
                <a:solidFill>
                  <a:schemeClr val="accent6"/>
                </a:solidFill>
                <a:cs typeface="Arial" pitchFamily="34" charset="0"/>
              </a:rPr>
              <a:t>О</a:t>
            </a:r>
            <a:r>
              <a:rPr lang="uk-UA" sz="4000" b="1" dirty="0" smtClean="0">
                <a:solidFill>
                  <a:schemeClr val="accent6"/>
                </a:solidFill>
                <a:cs typeface="Arial" pitchFamily="34" charset="0"/>
              </a:rPr>
              <a:t>птимальна модель</a:t>
            </a:r>
            <a:r>
              <a:rPr lang="uk-UA" sz="4000" dirty="0" smtClean="0">
                <a:solidFill>
                  <a:schemeClr val="accent6"/>
                </a:solidFill>
                <a:cs typeface="Arial" pitchFamily="34" charset="0"/>
              </a:rPr>
              <a:t> </a:t>
            </a:r>
            <a:r>
              <a:rPr lang="uk-UA" sz="4000" dirty="0">
                <a:solidFill>
                  <a:schemeClr val="accent6"/>
                </a:solidFill>
                <a:cs typeface="Arial" pitchFamily="34" charset="0"/>
              </a:rPr>
              <a:t>організації </a:t>
            </a:r>
            <a:r>
              <a:rPr lang="uk-UA" sz="4000" dirty="0" smtClean="0">
                <a:solidFill>
                  <a:schemeClr val="accent6"/>
                </a:solidFill>
                <a:cs typeface="Arial" pitchFamily="34" charset="0"/>
              </a:rPr>
              <a:t>напрямку </a:t>
            </a:r>
            <a:r>
              <a:rPr lang="uk-UA" sz="4000" dirty="0" err="1" smtClean="0">
                <a:solidFill>
                  <a:schemeClr val="accent6"/>
                </a:solidFill>
                <a:cs typeface="Arial" pitchFamily="34" charset="0"/>
              </a:rPr>
              <a:t>адвокації</a:t>
            </a:r>
            <a:r>
              <a:rPr lang="uk-UA" sz="4000" dirty="0" smtClean="0">
                <a:solidFill>
                  <a:schemeClr val="accent6"/>
                </a:solidFill>
                <a:cs typeface="Arial" pitchFamily="34" charset="0"/>
              </a:rPr>
              <a:t> </a:t>
            </a:r>
            <a:r>
              <a:rPr lang="uk-UA" sz="4000" dirty="0" smtClean="0">
                <a:solidFill>
                  <a:schemeClr val="accent6"/>
                </a:solidFill>
              </a:rPr>
              <a:t>– та</a:t>
            </a:r>
            <a:r>
              <a:rPr lang="uk-UA" sz="4000" dirty="0">
                <a:solidFill>
                  <a:schemeClr val="accent6"/>
                </a:solidFill>
              </a:rPr>
              <a:t>, яка відповідає </a:t>
            </a:r>
            <a:r>
              <a:rPr lang="uk-UA" sz="4000" dirty="0" smtClean="0">
                <a:solidFill>
                  <a:schemeClr val="accent6"/>
                </a:solidFill>
              </a:rPr>
              <a:t>організаційній культурі відповідної організації та обсягу доступних їй ресурсів.</a:t>
            </a:r>
          </a:p>
          <a:p>
            <a:pPr algn="just">
              <a:spcBef>
                <a:spcPts val="0"/>
              </a:spcBef>
              <a:spcAft>
                <a:spcPts val="600"/>
              </a:spcAft>
              <a:buFont typeface="Wingdings" pitchFamily="2" charset="2"/>
              <a:buChar char="ü"/>
            </a:pPr>
            <a:endParaRPr lang="en-US" sz="4000" dirty="0" smtClean="0">
              <a:solidFill>
                <a:schemeClr val="accent6"/>
              </a:solidFill>
            </a:endParaRPr>
          </a:p>
          <a:p>
            <a:pPr algn="just">
              <a:spcBef>
                <a:spcPts val="0"/>
              </a:spcBef>
              <a:spcAft>
                <a:spcPts val="600"/>
              </a:spcAft>
              <a:buFont typeface="Wingdings" pitchFamily="2" charset="2"/>
              <a:buChar char="ü"/>
            </a:pPr>
            <a:r>
              <a:rPr lang="uk-UA" sz="4000" dirty="0" smtClean="0">
                <a:solidFill>
                  <a:schemeClr val="accent6"/>
                </a:solidFill>
              </a:rPr>
              <a:t> Для ефективної </a:t>
            </a:r>
            <a:r>
              <a:rPr lang="uk-UA" sz="4000" dirty="0" err="1" smtClean="0">
                <a:solidFill>
                  <a:schemeClr val="accent6"/>
                </a:solidFill>
              </a:rPr>
              <a:t>адвокації</a:t>
            </a:r>
            <a:r>
              <a:rPr lang="uk-UA" sz="4000" dirty="0" smtClean="0">
                <a:solidFill>
                  <a:schemeClr val="accent6"/>
                </a:solidFill>
              </a:rPr>
              <a:t> важливо також оптимізувати загальну внутрішню</a:t>
            </a:r>
            <a:r>
              <a:rPr lang="uk-UA" sz="4000" b="1" dirty="0" smtClean="0">
                <a:solidFill>
                  <a:schemeClr val="accent6"/>
                </a:solidFill>
              </a:rPr>
              <a:t> структуру </a:t>
            </a:r>
            <a:r>
              <a:rPr lang="uk-UA" sz="4000" dirty="0" smtClean="0">
                <a:solidFill>
                  <a:schemeClr val="accent6"/>
                </a:solidFill>
              </a:rPr>
              <a:t>організації і </a:t>
            </a:r>
            <a:r>
              <a:rPr lang="uk-UA" sz="4000" dirty="0" err="1" smtClean="0">
                <a:solidFill>
                  <a:schemeClr val="accent6"/>
                </a:solidFill>
              </a:rPr>
              <a:t>налагод</a:t>
            </a:r>
            <a:r>
              <a:rPr lang="ru-RU" sz="4000" dirty="0" err="1" smtClean="0">
                <a:solidFill>
                  <a:schemeClr val="accent6"/>
                </a:solidFill>
              </a:rPr>
              <a:t>ити</a:t>
            </a:r>
            <a:r>
              <a:rPr lang="uk-UA" sz="4000" dirty="0" smtClean="0">
                <a:solidFill>
                  <a:schemeClr val="accent6"/>
                </a:solidFill>
              </a:rPr>
              <a:t> ефективну </a:t>
            </a:r>
            <a:r>
              <a:rPr lang="uk-UA" sz="4000" b="1" dirty="0" smtClean="0">
                <a:solidFill>
                  <a:schemeClr val="accent6"/>
                </a:solidFill>
              </a:rPr>
              <a:t>комунікацію </a:t>
            </a:r>
            <a:r>
              <a:rPr lang="uk-UA" sz="4000" dirty="0" smtClean="0">
                <a:solidFill>
                  <a:schemeClr val="accent6"/>
                </a:solidFill>
              </a:rPr>
              <a:t>(внутрішню та зовнішню).</a:t>
            </a:r>
            <a:endParaRPr lang="en-US" sz="4000" dirty="0" smtClean="0">
              <a:solidFill>
                <a:schemeClr val="accent6"/>
              </a:solidFill>
            </a:endParaRPr>
          </a:p>
        </p:txBody>
      </p:sp>
    </p:spTree>
    <p:extLst>
      <p:ext uri="{BB962C8B-B14F-4D97-AF65-F5344CB8AC3E}">
        <p14:creationId xmlns:p14="http://schemas.microsoft.com/office/powerpoint/2010/main" val="927771551"/>
      </p:ext>
    </p:extLst>
  </p:cSld>
  <p:clrMapOvr>
    <a:masterClrMapping/>
  </p:clrMapOvr>
  <p:transition spd="slow">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40047" y="4062683"/>
            <a:ext cx="20068672" cy="8190277"/>
          </a:xfrm>
          <a:prstGeom prst="rect">
            <a:avLst/>
          </a:prstGeom>
        </p:spPr>
        <p:txBody>
          <a:bodyPr lIns="217461" tIns="108731" rIns="217461" bIns="108731">
            <a:noAutofit/>
          </a:bodyPr>
          <a:lstStyle/>
          <a:p>
            <a:pPr>
              <a:spcBef>
                <a:spcPts val="0"/>
              </a:spcBef>
              <a:spcAft>
                <a:spcPts val="0"/>
              </a:spcAft>
            </a:pPr>
            <a:r>
              <a:rPr lang="en-US" sz="3800" b="1" dirty="0" smtClean="0"/>
              <a:t>1.</a:t>
            </a:r>
            <a:r>
              <a:rPr lang="en-US" sz="3800" dirty="0" smtClean="0">
                <a:solidFill>
                  <a:schemeClr val="accent6"/>
                </a:solidFill>
              </a:rPr>
              <a:t> </a:t>
            </a:r>
            <a:r>
              <a:rPr lang="uk-UA" sz="3800" b="1" dirty="0" smtClean="0">
                <a:solidFill>
                  <a:schemeClr val="accent6"/>
                </a:solidFill>
              </a:rPr>
              <a:t>Проаналізуйте:</a:t>
            </a:r>
            <a:endParaRPr lang="uk-UA" sz="3800" b="1" dirty="0">
              <a:solidFill>
                <a:schemeClr val="accent6"/>
              </a:solidFill>
            </a:endParaRPr>
          </a:p>
          <a:p>
            <a:pPr>
              <a:spcBef>
                <a:spcPts val="0"/>
              </a:spcBef>
              <a:spcAft>
                <a:spcPts val="0"/>
              </a:spcAft>
            </a:pPr>
            <a:endParaRPr lang="en-US" sz="2000" b="1" dirty="0" smtClean="0">
              <a:solidFill>
                <a:schemeClr val="accent6"/>
              </a:solidFill>
            </a:endParaRPr>
          </a:p>
          <a:p>
            <a:pPr marL="456633" indent="-456633">
              <a:spcBef>
                <a:spcPts val="0"/>
              </a:spcBef>
              <a:spcAft>
                <a:spcPts val="800"/>
              </a:spcAft>
              <a:buFont typeface="Wingdings" panose="05000000000000000000" pitchFamily="2" charset="2"/>
              <a:buChar char="§"/>
            </a:pPr>
            <a:r>
              <a:rPr lang="ru-RU" sz="3800" dirty="0" err="1" smtClean="0">
                <a:solidFill>
                  <a:schemeClr val="accent6"/>
                </a:solidFill>
              </a:rPr>
              <a:t>місію</a:t>
            </a:r>
            <a:r>
              <a:rPr lang="ru-RU" sz="3800" dirty="0" smtClean="0">
                <a:solidFill>
                  <a:schemeClr val="accent6"/>
                </a:solidFill>
              </a:rPr>
              <a:t>;</a:t>
            </a:r>
            <a:endParaRPr lang="ru-RU" sz="3800" dirty="0">
              <a:solidFill>
                <a:schemeClr val="accent6"/>
              </a:solidFill>
            </a:endParaRPr>
          </a:p>
          <a:p>
            <a:pPr marL="456633" indent="-456633">
              <a:spcBef>
                <a:spcPts val="0"/>
              </a:spcBef>
              <a:spcAft>
                <a:spcPts val="800"/>
              </a:spcAft>
              <a:buFont typeface="Wingdings" panose="05000000000000000000" pitchFamily="2" charset="2"/>
              <a:buChar char="§"/>
            </a:pPr>
            <a:r>
              <a:rPr lang="ru-RU" sz="3800" dirty="0" err="1">
                <a:solidFill>
                  <a:schemeClr val="accent6"/>
                </a:solidFill>
              </a:rPr>
              <a:t>цілі</a:t>
            </a:r>
            <a:r>
              <a:rPr lang="ru-RU" sz="3800" dirty="0">
                <a:solidFill>
                  <a:schemeClr val="accent6"/>
                </a:solidFill>
              </a:rPr>
              <a:t>;</a:t>
            </a:r>
          </a:p>
          <a:p>
            <a:pPr marL="456633" indent="-456633">
              <a:spcBef>
                <a:spcPts val="0"/>
              </a:spcBef>
              <a:spcAft>
                <a:spcPts val="800"/>
              </a:spcAft>
              <a:buFont typeface="Wingdings" panose="05000000000000000000" pitchFamily="2" charset="2"/>
              <a:buChar char="§"/>
            </a:pPr>
            <a:r>
              <a:rPr lang="ru-RU" sz="3800" dirty="0" err="1">
                <a:solidFill>
                  <a:schemeClr val="accent6"/>
                </a:solidFill>
              </a:rPr>
              <a:t>і</a:t>
            </a:r>
            <a:r>
              <a:rPr lang="ru-RU" sz="3800" dirty="0" err="1" smtClean="0">
                <a:solidFill>
                  <a:schemeClr val="accent6"/>
                </a:solidFill>
              </a:rPr>
              <a:t>нтереси</a:t>
            </a:r>
            <a:r>
              <a:rPr lang="ru-RU" sz="3800" dirty="0" smtClean="0">
                <a:solidFill>
                  <a:schemeClr val="accent6"/>
                </a:solidFill>
              </a:rPr>
              <a:t> (</a:t>
            </a:r>
            <a:r>
              <a:rPr lang="ru-RU" sz="3800" dirty="0" err="1" smtClean="0">
                <a:solidFill>
                  <a:schemeClr val="accent6"/>
                </a:solidFill>
              </a:rPr>
              <a:t>короткострокові</a:t>
            </a:r>
            <a:r>
              <a:rPr lang="ru-RU" sz="3800" dirty="0" smtClean="0">
                <a:solidFill>
                  <a:schemeClr val="accent6"/>
                </a:solidFill>
              </a:rPr>
              <a:t> і </a:t>
            </a:r>
            <a:r>
              <a:rPr lang="ru-RU" sz="3800" dirty="0" err="1" smtClean="0">
                <a:solidFill>
                  <a:schemeClr val="accent6"/>
                </a:solidFill>
              </a:rPr>
              <a:t>довгострокові</a:t>
            </a:r>
            <a:r>
              <a:rPr lang="ru-RU" sz="3800" dirty="0" smtClean="0">
                <a:solidFill>
                  <a:schemeClr val="accent6"/>
                </a:solidFill>
              </a:rPr>
              <a:t>)</a:t>
            </a:r>
            <a:r>
              <a:rPr lang="uk-UA" sz="3800" dirty="0" smtClean="0">
                <a:solidFill>
                  <a:schemeClr val="accent6"/>
                </a:solidFill>
              </a:rPr>
              <a:t>;</a:t>
            </a:r>
            <a:endParaRPr lang="ru-RU" sz="3800" dirty="0">
              <a:solidFill>
                <a:schemeClr val="accent6"/>
              </a:solidFill>
            </a:endParaRPr>
          </a:p>
          <a:p>
            <a:pPr marL="456633" indent="-456633">
              <a:spcBef>
                <a:spcPts val="0"/>
              </a:spcBef>
              <a:spcAft>
                <a:spcPts val="800"/>
              </a:spcAft>
              <a:buFont typeface="Wingdings" panose="05000000000000000000" pitchFamily="2" charset="2"/>
              <a:buChar char="§"/>
            </a:pPr>
            <a:r>
              <a:rPr lang="ru-RU" sz="3800" dirty="0">
                <a:solidFill>
                  <a:schemeClr val="accent6"/>
                </a:solidFill>
              </a:rPr>
              <a:t>структуру</a:t>
            </a:r>
            <a:r>
              <a:rPr lang="ru-RU" sz="3800" dirty="0" smtClean="0">
                <a:solidFill>
                  <a:schemeClr val="accent6"/>
                </a:solidFill>
              </a:rPr>
              <a:t>;</a:t>
            </a:r>
          </a:p>
          <a:p>
            <a:pPr marL="456633" indent="-456633">
              <a:spcBef>
                <a:spcPts val="0"/>
              </a:spcBef>
              <a:spcAft>
                <a:spcPts val="800"/>
              </a:spcAft>
              <a:buFont typeface="Wingdings" panose="05000000000000000000" pitchFamily="2" charset="2"/>
              <a:buChar char="§"/>
            </a:pPr>
            <a:r>
              <a:rPr lang="uk-UA" sz="3800" dirty="0" smtClean="0">
                <a:solidFill>
                  <a:schemeClr val="accent6"/>
                </a:solidFill>
              </a:rPr>
              <a:t>людські, фінансові, інформаційні та інші ресурси;</a:t>
            </a:r>
            <a:endParaRPr lang="ru-RU" sz="3800" dirty="0">
              <a:solidFill>
                <a:schemeClr val="accent6"/>
              </a:solidFill>
            </a:endParaRPr>
          </a:p>
          <a:p>
            <a:pPr marL="456633" indent="-456633">
              <a:spcBef>
                <a:spcPts val="0"/>
              </a:spcBef>
              <a:spcAft>
                <a:spcPts val="800"/>
              </a:spcAft>
              <a:buFont typeface="Wingdings" panose="05000000000000000000" pitchFamily="2" charset="2"/>
              <a:buChar char="§"/>
            </a:pPr>
            <a:r>
              <a:rPr lang="ru-RU" sz="3800" dirty="0" err="1" smtClean="0">
                <a:solidFill>
                  <a:schemeClr val="accent6"/>
                </a:solidFill>
              </a:rPr>
              <a:t>стратегію</a:t>
            </a:r>
            <a:r>
              <a:rPr lang="ru-RU" sz="3800" dirty="0" smtClean="0">
                <a:solidFill>
                  <a:schemeClr val="accent6"/>
                </a:solidFill>
              </a:rPr>
              <a:t> </a:t>
            </a:r>
            <a:r>
              <a:rPr lang="ru-RU" sz="3800" dirty="0" err="1" smtClean="0">
                <a:solidFill>
                  <a:schemeClr val="accent6"/>
                </a:solidFill>
              </a:rPr>
              <a:t>розвитку</a:t>
            </a:r>
            <a:r>
              <a:rPr lang="ru-RU" sz="3800" dirty="0" smtClean="0">
                <a:solidFill>
                  <a:schemeClr val="accent6"/>
                </a:solidFill>
              </a:rPr>
              <a:t> </a:t>
            </a:r>
            <a:r>
              <a:rPr lang="ru-RU" sz="3800" dirty="0" err="1" smtClean="0">
                <a:solidFill>
                  <a:schemeClr val="accent6"/>
                </a:solidFill>
              </a:rPr>
              <a:t>Вашої</a:t>
            </a:r>
            <a:r>
              <a:rPr lang="ru-RU" sz="3800" dirty="0" smtClean="0">
                <a:solidFill>
                  <a:schemeClr val="accent6"/>
                </a:solidFill>
              </a:rPr>
              <a:t> </a:t>
            </a:r>
            <a:r>
              <a:rPr lang="ru-RU" sz="3800" dirty="0" err="1" smtClean="0">
                <a:solidFill>
                  <a:schemeClr val="accent6"/>
                </a:solidFill>
              </a:rPr>
              <a:t>організації</a:t>
            </a:r>
            <a:r>
              <a:rPr lang="ru-RU" sz="3800" dirty="0" smtClean="0">
                <a:solidFill>
                  <a:schemeClr val="accent6"/>
                </a:solidFill>
              </a:rPr>
              <a:t> та </a:t>
            </a:r>
            <a:r>
              <a:rPr lang="ru-RU" sz="3800" dirty="0" err="1" smtClean="0">
                <a:solidFill>
                  <a:schemeClr val="accent6"/>
                </a:solidFill>
              </a:rPr>
              <a:t>її</a:t>
            </a:r>
            <a:r>
              <a:rPr lang="ru-RU" sz="3800" dirty="0" smtClean="0">
                <a:solidFill>
                  <a:schemeClr val="accent6"/>
                </a:solidFill>
              </a:rPr>
              <a:t> </a:t>
            </a:r>
            <a:r>
              <a:rPr lang="ru-RU" sz="3800" dirty="0" err="1" smtClean="0">
                <a:solidFill>
                  <a:schemeClr val="accent6"/>
                </a:solidFill>
              </a:rPr>
              <a:t>членів</a:t>
            </a:r>
            <a:r>
              <a:rPr lang="ru-RU" sz="3800" dirty="0" smtClean="0">
                <a:solidFill>
                  <a:schemeClr val="accent6"/>
                </a:solidFill>
              </a:rPr>
              <a:t> / </a:t>
            </a:r>
            <a:r>
              <a:rPr lang="ru-RU" sz="3800" dirty="0" err="1" smtClean="0">
                <a:solidFill>
                  <a:schemeClr val="accent6"/>
                </a:solidFill>
              </a:rPr>
              <a:t>пов</a:t>
            </a:r>
            <a:r>
              <a:rPr lang="en-US" sz="3800" dirty="0" smtClean="0">
                <a:solidFill>
                  <a:schemeClr val="accent6"/>
                </a:solidFill>
              </a:rPr>
              <a:t>’</a:t>
            </a:r>
            <a:r>
              <a:rPr lang="ru-RU" sz="3800" dirty="0" err="1" smtClean="0">
                <a:solidFill>
                  <a:schemeClr val="accent6"/>
                </a:solidFill>
              </a:rPr>
              <a:t>язаних</a:t>
            </a:r>
            <a:r>
              <a:rPr lang="ru-RU" sz="3800" dirty="0" smtClean="0">
                <a:solidFill>
                  <a:schemeClr val="accent6"/>
                </a:solidFill>
              </a:rPr>
              <a:t> структур.</a:t>
            </a:r>
            <a:endParaRPr lang="en-US" sz="3800" dirty="0" smtClean="0">
              <a:solidFill>
                <a:schemeClr val="accent6"/>
              </a:solidFill>
            </a:endParaRPr>
          </a:p>
          <a:p>
            <a:pPr>
              <a:spcBef>
                <a:spcPts val="0"/>
              </a:spcBef>
              <a:spcAft>
                <a:spcPts val="0"/>
              </a:spcAft>
            </a:pPr>
            <a:endParaRPr lang="en-US" sz="3800" dirty="0" smtClean="0">
              <a:solidFill>
                <a:schemeClr val="accent6"/>
              </a:solidFill>
            </a:endParaRPr>
          </a:p>
          <a:p>
            <a:pPr>
              <a:spcBef>
                <a:spcPts val="0"/>
              </a:spcBef>
              <a:spcAft>
                <a:spcPts val="0"/>
              </a:spcAft>
            </a:pPr>
            <a:r>
              <a:rPr lang="en-US" sz="3800" b="1" dirty="0" smtClean="0"/>
              <a:t>2.</a:t>
            </a:r>
            <a:r>
              <a:rPr lang="en-US" sz="3800" dirty="0" smtClean="0">
                <a:solidFill>
                  <a:schemeClr val="accent6"/>
                </a:solidFill>
              </a:rPr>
              <a:t> </a:t>
            </a:r>
            <a:r>
              <a:rPr lang="uk-UA" sz="3800" b="1" dirty="0" smtClean="0">
                <a:solidFill>
                  <a:schemeClr val="accent6"/>
                </a:solidFill>
              </a:rPr>
              <a:t>Оцініть економічний потенціал свого регіону</a:t>
            </a:r>
            <a:r>
              <a:rPr lang="en-US" sz="3800" b="1" dirty="0" smtClean="0">
                <a:solidFill>
                  <a:schemeClr val="accent6"/>
                </a:solidFill>
              </a:rPr>
              <a:t>: </a:t>
            </a:r>
            <a:r>
              <a:rPr lang="uk-UA" sz="3800" dirty="0" smtClean="0">
                <a:solidFill>
                  <a:schemeClr val="accent6"/>
                </a:solidFill>
              </a:rPr>
              <a:t>це допоможе сформулювати пріоритетні сфери вашої майбутньої </a:t>
            </a:r>
            <a:r>
              <a:rPr lang="uk-UA" sz="3800" dirty="0" err="1" smtClean="0">
                <a:solidFill>
                  <a:schemeClr val="accent6"/>
                </a:solidFill>
              </a:rPr>
              <a:t>адвокаційної</a:t>
            </a:r>
            <a:r>
              <a:rPr lang="uk-UA" sz="3800" dirty="0" smtClean="0">
                <a:solidFill>
                  <a:schemeClr val="accent6"/>
                </a:solidFill>
              </a:rPr>
              <a:t> стратегії</a:t>
            </a:r>
            <a:r>
              <a:rPr lang="en-US" sz="3800" dirty="0" smtClean="0">
                <a:solidFill>
                  <a:schemeClr val="accent6"/>
                </a:solidFill>
              </a:rPr>
              <a:t>.</a:t>
            </a:r>
          </a:p>
          <a:p>
            <a:pPr>
              <a:spcBef>
                <a:spcPts val="0"/>
              </a:spcBef>
              <a:spcAft>
                <a:spcPts val="0"/>
              </a:spcAft>
            </a:pPr>
            <a:endParaRPr lang="en-US" sz="3800" dirty="0" smtClean="0">
              <a:solidFill>
                <a:schemeClr val="accent6"/>
              </a:solidFill>
            </a:endParaRPr>
          </a:p>
          <a:p>
            <a:pPr>
              <a:spcBef>
                <a:spcPts val="0"/>
              </a:spcBef>
              <a:spcAft>
                <a:spcPts val="0"/>
              </a:spcAft>
            </a:pPr>
            <a:r>
              <a:rPr lang="en-US" sz="3800" b="1" dirty="0" smtClean="0"/>
              <a:t>3. </a:t>
            </a:r>
            <a:r>
              <a:rPr lang="uk-UA" sz="3800" b="1" dirty="0" smtClean="0">
                <a:solidFill>
                  <a:schemeClr val="accent6"/>
                </a:solidFill>
              </a:rPr>
              <a:t>Проведіть </a:t>
            </a:r>
            <a:r>
              <a:rPr lang="en-US" sz="3800" b="1" dirty="0" smtClean="0">
                <a:solidFill>
                  <a:schemeClr val="accent6"/>
                </a:solidFill>
              </a:rPr>
              <a:t>SWOT-</a:t>
            </a:r>
            <a:r>
              <a:rPr lang="uk-UA" sz="3800" b="1" dirty="0" smtClean="0">
                <a:solidFill>
                  <a:schemeClr val="accent6"/>
                </a:solidFill>
              </a:rPr>
              <a:t>аналіз вашої організації</a:t>
            </a:r>
            <a:r>
              <a:rPr lang="en-US" sz="3800" b="1" dirty="0" smtClean="0">
                <a:solidFill>
                  <a:schemeClr val="accent6"/>
                </a:solidFill>
              </a:rPr>
              <a:t>: </a:t>
            </a:r>
            <a:r>
              <a:rPr lang="ru-RU" sz="3800" dirty="0" err="1" smtClean="0">
                <a:solidFill>
                  <a:schemeClr val="accent6"/>
                </a:solidFill>
              </a:rPr>
              <a:t>аналіз</a:t>
            </a:r>
            <a:r>
              <a:rPr lang="ru-RU" sz="3800" dirty="0" smtClean="0">
                <a:solidFill>
                  <a:schemeClr val="accent6"/>
                </a:solidFill>
              </a:rPr>
              <a:t> </a:t>
            </a:r>
            <a:r>
              <a:rPr lang="ru-RU" sz="3800" dirty="0" err="1">
                <a:solidFill>
                  <a:schemeClr val="accent6"/>
                </a:solidFill>
              </a:rPr>
              <a:t>сильних</a:t>
            </a:r>
            <a:r>
              <a:rPr lang="ru-RU" sz="3800" dirty="0">
                <a:solidFill>
                  <a:schemeClr val="accent6"/>
                </a:solidFill>
              </a:rPr>
              <a:t> та </a:t>
            </a:r>
            <a:r>
              <a:rPr lang="ru-RU" sz="3800" dirty="0" err="1">
                <a:solidFill>
                  <a:schemeClr val="accent6"/>
                </a:solidFill>
              </a:rPr>
              <a:t>слабких</a:t>
            </a:r>
            <a:r>
              <a:rPr lang="ru-RU" sz="3800" dirty="0">
                <a:solidFill>
                  <a:schemeClr val="accent6"/>
                </a:solidFill>
              </a:rPr>
              <a:t> </a:t>
            </a:r>
            <a:r>
              <a:rPr lang="ru-RU" sz="3800" dirty="0" err="1">
                <a:solidFill>
                  <a:schemeClr val="accent6"/>
                </a:solidFill>
              </a:rPr>
              <a:t>сторін</a:t>
            </a:r>
            <a:r>
              <a:rPr lang="ru-RU" sz="3800" dirty="0">
                <a:solidFill>
                  <a:schemeClr val="accent6"/>
                </a:solidFill>
              </a:rPr>
              <a:t> (</a:t>
            </a:r>
            <a:r>
              <a:rPr lang="ru-RU" sz="3800" dirty="0" err="1" smtClean="0">
                <a:solidFill>
                  <a:schemeClr val="accent6"/>
                </a:solidFill>
              </a:rPr>
              <a:t>внутрішні</a:t>
            </a:r>
            <a:r>
              <a:rPr lang="ru-RU" sz="3800" dirty="0" smtClean="0">
                <a:solidFill>
                  <a:schemeClr val="accent6"/>
                </a:solidFill>
              </a:rPr>
              <a:t> </a:t>
            </a:r>
            <a:r>
              <a:rPr lang="ru-RU" sz="3800" dirty="0" err="1">
                <a:solidFill>
                  <a:schemeClr val="accent6"/>
                </a:solidFill>
              </a:rPr>
              <a:t>фактори</a:t>
            </a:r>
            <a:r>
              <a:rPr lang="ru-RU" sz="3800" dirty="0">
                <a:solidFill>
                  <a:schemeClr val="accent6"/>
                </a:solidFill>
              </a:rPr>
              <a:t>), </a:t>
            </a:r>
            <a:r>
              <a:rPr lang="ru-RU" sz="3800" dirty="0" smtClean="0">
                <a:solidFill>
                  <a:schemeClr val="accent6"/>
                </a:solidFill>
              </a:rPr>
              <a:t>а </a:t>
            </a:r>
            <a:r>
              <a:rPr lang="ru-RU" sz="3800" dirty="0" err="1" smtClean="0">
                <a:solidFill>
                  <a:schemeClr val="accent6"/>
                </a:solidFill>
              </a:rPr>
              <a:t>також</a:t>
            </a:r>
            <a:r>
              <a:rPr lang="ru-RU" sz="3800" dirty="0" smtClean="0">
                <a:solidFill>
                  <a:schemeClr val="accent6"/>
                </a:solidFill>
              </a:rPr>
              <a:t> </a:t>
            </a:r>
            <a:r>
              <a:rPr lang="ru-RU" sz="3800" dirty="0" err="1" smtClean="0">
                <a:solidFill>
                  <a:schemeClr val="accent6"/>
                </a:solidFill>
              </a:rPr>
              <a:t>можливостей</a:t>
            </a:r>
            <a:r>
              <a:rPr lang="ru-RU" sz="3800" dirty="0" smtClean="0">
                <a:solidFill>
                  <a:schemeClr val="accent6"/>
                </a:solidFill>
              </a:rPr>
              <a:t> </a:t>
            </a:r>
            <a:r>
              <a:rPr lang="ru-RU" sz="3800" dirty="0">
                <a:solidFill>
                  <a:schemeClr val="accent6"/>
                </a:solidFill>
              </a:rPr>
              <a:t>та </a:t>
            </a:r>
            <a:r>
              <a:rPr lang="ru-RU" sz="3800" dirty="0" err="1" smtClean="0">
                <a:solidFill>
                  <a:schemeClr val="accent6"/>
                </a:solidFill>
              </a:rPr>
              <a:t>ризиків</a:t>
            </a:r>
            <a:r>
              <a:rPr lang="ru-RU" sz="3800" dirty="0" smtClean="0">
                <a:solidFill>
                  <a:schemeClr val="accent6"/>
                </a:solidFill>
              </a:rPr>
              <a:t> </a:t>
            </a:r>
            <a:r>
              <a:rPr lang="ru-RU" sz="3800" dirty="0">
                <a:solidFill>
                  <a:schemeClr val="accent6"/>
                </a:solidFill>
              </a:rPr>
              <a:t>(</a:t>
            </a:r>
            <a:r>
              <a:rPr lang="ru-RU" sz="3800" dirty="0" err="1">
                <a:solidFill>
                  <a:schemeClr val="accent6"/>
                </a:solidFill>
              </a:rPr>
              <a:t>зовнішні</a:t>
            </a:r>
            <a:r>
              <a:rPr lang="ru-RU" sz="3800" dirty="0">
                <a:solidFill>
                  <a:schemeClr val="accent6"/>
                </a:solidFill>
              </a:rPr>
              <a:t> </a:t>
            </a:r>
            <a:r>
              <a:rPr lang="ru-RU" sz="3800" dirty="0" err="1">
                <a:solidFill>
                  <a:schemeClr val="accent6"/>
                </a:solidFill>
              </a:rPr>
              <a:t>фактори</a:t>
            </a:r>
            <a:r>
              <a:rPr lang="ru-RU" sz="3800" dirty="0">
                <a:solidFill>
                  <a:schemeClr val="accent6"/>
                </a:solidFill>
              </a:rPr>
              <a:t>).</a:t>
            </a:r>
            <a:endParaRPr lang="en-US" sz="3800" dirty="0">
              <a:solidFill>
                <a:schemeClr val="accent6"/>
              </a:solidFill>
            </a:endParaRPr>
          </a:p>
        </p:txBody>
      </p:sp>
      <p:sp>
        <p:nvSpPr>
          <p:cNvPr id="4" name="Content Placeholder 1"/>
          <p:cNvSpPr txBox="1">
            <a:spLocks/>
          </p:cNvSpPr>
          <p:nvPr/>
        </p:nvSpPr>
        <p:spPr>
          <a:xfrm>
            <a:off x="1540047" y="2566132"/>
            <a:ext cx="21241872" cy="1496552"/>
          </a:xfrm>
          <a:prstGeom prst="rect">
            <a:avLst/>
          </a:prstGeom>
        </p:spPr>
        <p:txBody>
          <a:bodyPr lIns="217461" tIns="108731" rIns="217461" bIns="108731">
            <a:noAutofit/>
          </a:bodyPr>
          <a:lstStyle/>
          <a:p>
            <a:pPr>
              <a:spcBef>
                <a:spcPts val="0"/>
              </a:spcBef>
              <a:spcAft>
                <a:spcPts val="1429"/>
              </a:spcAft>
            </a:pPr>
            <a:r>
              <a:rPr lang="uk-UA" sz="6000" dirty="0" smtClean="0">
                <a:solidFill>
                  <a:schemeClr val="tx2"/>
                </a:solidFill>
                <a:latin typeface="Franklin Gothic Medium"/>
                <a:ea typeface="ＭＳ Ｐゴシック" charset="-128"/>
                <a:cs typeface="Franklin Gothic Medium"/>
              </a:rPr>
              <a:t>З ЧОГО ПОЧАТИ?</a:t>
            </a:r>
            <a:endParaRPr lang="ru-RU" sz="6000" dirty="0"/>
          </a:p>
        </p:txBody>
      </p:sp>
    </p:spTree>
    <p:extLst>
      <p:ext uri="{BB962C8B-B14F-4D97-AF65-F5344CB8AC3E}">
        <p14:creationId xmlns:p14="http://schemas.microsoft.com/office/powerpoint/2010/main" val="197152751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2720897"/>
            <a:ext cx="19844477" cy="9904043"/>
          </a:xfrm>
          <a:prstGeom prst="rect">
            <a:avLst/>
          </a:prstGeom>
        </p:spPr>
        <p:txBody>
          <a:bodyPr lIns="217461" tIns="108731" rIns="217461" bIns="108731">
            <a:noAutofit/>
          </a:bodyPr>
          <a:lstStyle/>
          <a:p>
            <a:pPr>
              <a:spcBef>
                <a:spcPts val="0"/>
              </a:spcBef>
              <a:spcAft>
                <a:spcPts val="600"/>
              </a:spcAft>
            </a:pPr>
            <a:r>
              <a:rPr lang="uk-UA" sz="6000" dirty="0" smtClean="0">
                <a:solidFill>
                  <a:schemeClr val="tx2"/>
                </a:solidFill>
                <a:latin typeface="Franklin Gothic Medium"/>
                <a:ea typeface="ＭＳ Ｐゴシック" charset="-128"/>
                <a:cs typeface="Franklin Gothic Medium"/>
              </a:rPr>
              <a:t>РОЛЬ АДВОКАЦІЇ У ПІДВИЩЕННІ ЕФЕКТИВНОСТІ ОРГАНІЗАЦІЙ:</a:t>
            </a:r>
            <a:endParaRPr lang="en-US" sz="3000" dirty="0" smtClean="0">
              <a:solidFill>
                <a:schemeClr val="tx2"/>
              </a:solidFill>
              <a:latin typeface="Franklin Gothic Medium"/>
              <a:ea typeface="ＭＳ Ｐゴシック" charset="-128"/>
              <a:cs typeface="Franklin Gothic Medium"/>
            </a:endParaRPr>
          </a:p>
          <a:p>
            <a:pPr marL="570800" indent="-570800" algn="just">
              <a:spcBef>
                <a:spcPts val="1200"/>
              </a:spcBef>
              <a:spcAft>
                <a:spcPts val="1800"/>
              </a:spcAft>
              <a:buFont typeface="Wingdings" pitchFamily="2" charset="2"/>
              <a:buChar char="§"/>
            </a:pPr>
            <a:r>
              <a:rPr lang="uk-UA" sz="3800" dirty="0" smtClean="0">
                <a:solidFill>
                  <a:schemeClr val="accent6"/>
                </a:solidFill>
              </a:rPr>
              <a:t>Забезпечує вигідне позиціонування організації серед її </a:t>
            </a:r>
            <a:r>
              <a:rPr lang="uk-UA" sz="3800" dirty="0" err="1" smtClean="0">
                <a:solidFill>
                  <a:schemeClr val="accent6"/>
                </a:solidFill>
              </a:rPr>
              <a:t>стейкхолдерів</a:t>
            </a:r>
            <a:r>
              <a:rPr lang="uk-UA" sz="3800" dirty="0" smtClean="0">
                <a:solidFill>
                  <a:schemeClr val="accent6"/>
                </a:solidFill>
              </a:rPr>
              <a:t>;</a:t>
            </a:r>
            <a:endParaRPr lang="en-GB" sz="3800" dirty="0" smtClean="0">
              <a:solidFill>
                <a:schemeClr val="accent6"/>
              </a:solidFill>
            </a:endParaRPr>
          </a:p>
          <a:p>
            <a:pPr marL="570800" indent="-570800" algn="just">
              <a:spcBef>
                <a:spcPts val="1200"/>
              </a:spcBef>
              <a:spcAft>
                <a:spcPts val="1800"/>
              </a:spcAft>
              <a:buFont typeface="Wingdings" pitchFamily="2" charset="2"/>
              <a:buChar char="§"/>
            </a:pPr>
            <a:r>
              <a:rPr lang="uk-UA" sz="3800" dirty="0" smtClean="0">
                <a:solidFill>
                  <a:schemeClr val="accent6"/>
                </a:solidFill>
              </a:rPr>
              <a:t>Підвищує </a:t>
            </a:r>
            <a:r>
              <a:rPr lang="uk-UA" sz="3800" dirty="0" err="1" smtClean="0">
                <a:solidFill>
                  <a:schemeClr val="accent6"/>
                </a:solidFill>
              </a:rPr>
              <a:t>впізнаваність</a:t>
            </a:r>
            <a:r>
              <a:rPr lang="uk-UA" sz="3800" dirty="0" smtClean="0">
                <a:solidFill>
                  <a:schemeClr val="accent6"/>
                </a:solidFill>
              </a:rPr>
              <a:t> організації</a:t>
            </a:r>
            <a:r>
              <a:rPr lang="en-GB" sz="3800" dirty="0" smtClean="0">
                <a:solidFill>
                  <a:schemeClr val="accent6"/>
                </a:solidFill>
              </a:rPr>
              <a:t>;</a:t>
            </a:r>
            <a:endParaRPr lang="uk-UA" sz="3800" dirty="0" smtClean="0">
              <a:solidFill>
                <a:schemeClr val="accent6"/>
              </a:solidFill>
            </a:endParaRPr>
          </a:p>
          <a:p>
            <a:pPr marL="570800" indent="-570800" algn="just">
              <a:spcBef>
                <a:spcPts val="1200"/>
              </a:spcBef>
              <a:spcAft>
                <a:spcPts val="1800"/>
              </a:spcAft>
              <a:buFont typeface="Wingdings" pitchFamily="2" charset="2"/>
              <a:buChar char="§"/>
            </a:pPr>
            <a:r>
              <a:rPr lang="uk-UA" sz="3800" dirty="0" smtClean="0">
                <a:solidFill>
                  <a:schemeClr val="accent6"/>
                </a:solidFill>
              </a:rPr>
              <a:t>Створює можливості для реалізації спільних соціальних проектів за участі громадськості та</a:t>
            </a:r>
            <a:r>
              <a:rPr lang="en-US" sz="3800" dirty="0" smtClean="0">
                <a:solidFill>
                  <a:schemeClr val="accent6"/>
                </a:solidFill>
              </a:rPr>
              <a:t>/</a:t>
            </a:r>
            <a:r>
              <a:rPr lang="uk-UA" sz="3800" dirty="0" smtClean="0">
                <a:solidFill>
                  <a:schemeClr val="accent6"/>
                </a:solidFill>
              </a:rPr>
              <a:t>або бізнесу і держави;</a:t>
            </a:r>
            <a:endParaRPr lang="en-GB" sz="3800" dirty="0" smtClean="0">
              <a:solidFill>
                <a:schemeClr val="accent6"/>
              </a:solidFill>
            </a:endParaRPr>
          </a:p>
          <a:p>
            <a:pPr marL="570800" indent="-570800" algn="just">
              <a:spcBef>
                <a:spcPts val="1200"/>
              </a:spcBef>
              <a:spcAft>
                <a:spcPts val="1800"/>
              </a:spcAft>
              <a:buFont typeface="Wingdings" pitchFamily="2" charset="2"/>
              <a:buChar char="§"/>
            </a:pPr>
            <a:r>
              <a:rPr lang="uk-UA" sz="3800" dirty="0" smtClean="0">
                <a:solidFill>
                  <a:schemeClr val="accent6"/>
                </a:solidFill>
              </a:rPr>
              <a:t>Допомагає уникнути законодавчих</a:t>
            </a:r>
            <a:r>
              <a:rPr lang="en-GB" sz="3800" dirty="0" smtClean="0">
                <a:solidFill>
                  <a:schemeClr val="accent6"/>
                </a:solidFill>
              </a:rPr>
              <a:t> / </a:t>
            </a:r>
            <a:r>
              <a:rPr lang="uk-UA" sz="3800" dirty="0" smtClean="0">
                <a:solidFill>
                  <a:schemeClr val="accent6"/>
                </a:solidFill>
              </a:rPr>
              <a:t>регуляторних криз</a:t>
            </a:r>
            <a:r>
              <a:rPr lang="en-US" sz="3800" dirty="0" smtClean="0">
                <a:solidFill>
                  <a:schemeClr val="accent6"/>
                </a:solidFill>
              </a:rPr>
              <a:t>;</a:t>
            </a:r>
          </a:p>
          <a:p>
            <a:pPr marL="570800" indent="-570800" algn="just">
              <a:spcBef>
                <a:spcPts val="1200"/>
              </a:spcBef>
              <a:spcAft>
                <a:spcPts val="1800"/>
              </a:spcAft>
              <a:buFont typeface="Wingdings" pitchFamily="2" charset="2"/>
              <a:buChar char="§"/>
            </a:pPr>
            <a:r>
              <a:rPr lang="uk-UA" sz="3800" dirty="0" smtClean="0">
                <a:solidFill>
                  <a:schemeClr val="accent6"/>
                </a:solidFill>
              </a:rPr>
              <a:t>Трансформує організацію з об</a:t>
            </a:r>
            <a:r>
              <a:rPr lang="en-US" sz="3800" dirty="0" smtClean="0">
                <a:solidFill>
                  <a:schemeClr val="accent6"/>
                </a:solidFill>
              </a:rPr>
              <a:t>’</a:t>
            </a:r>
            <a:r>
              <a:rPr lang="uk-UA" sz="3800" dirty="0" err="1" smtClean="0">
                <a:solidFill>
                  <a:schemeClr val="accent6"/>
                </a:solidFill>
              </a:rPr>
              <a:t>єкту</a:t>
            </a:r>
            <a:r>
              <a:rPr lang="uk-UA" sz="3800" dirty="0" smtClean="0">
                <a:solidFill>
                  <a:schemeClr val="accent6"/>
                </a:solidFill>
              </a:rPr>
              <a:t> регулювання (залежного від волі регулятора)  у повноправний </a:t>
            </a:r>
            <a:r>
              <a:rPr lang="uk-UA" sz="3800" dirty="0" err="1" smtClean="0">
                <a:solidFill>
                  <a:schemeClr val="accent6"/>
                </a:solidFill>
              </a:rPr>
              <a:t>суб</a:t>
            </a:r>
            <a:r>
              <a:rPr lang="en-US" sz="3800" dirty="0" smtClean="0">
                <a:solidFill>
                  <a:schemeClr val="accent6"/>
                </a:solidFill>
              </a:rPr>
              <a:t>’</a:t>
            </a:r>
            <a:r>
              <a:rPr lang="uk-UA" sz="3800" dirty="0" err="1" smtClean="0">
                <a:solidFill>
                  <a:schemeClr val="accent6"/>
                </a:solidFill>
              </a:rPr>
              <a:t>єкт</a:t>
            </a:r>
            <a:r>
              <a:rPr lang="uk-UA" sz="3800" dirty="0" smtClean="0">
                <a:solidFill>
                  <a:schemeClr val="accent6"/>
                </a:solidFill>
              </a:rPr>
              <a:t> процесу формування політики</a:t>
            </a:r>
            <a:r>
              <a:rPr lang="en-US" sz="3800" dirty="0" smtClean="0">
                <a:solidFill>
                  <a:schemeClr val="accent6"/>
                </a:solidFill>
              </a:rPr>
              <a:t>;</a:t>
            </a:r>
            <a:endParaRPr lang="uk-UA" sz="3800" dirty="0" smtClean="0">
              <a:solidFill>
                <a:schemeClr val="accent6"/>
              </a:solidFill>
            </a:endParaRPr>
          </a:p>
          <a:p>
            <a:pPr marL="570800" indent="-570800" algn="just">
              <a:spcBef>
                <a:spcPts val="1200"/>
              </a:spcBef>
              <a:spcAft>
                <a:spcPts val="1800"/>
              </a:spcAft>
              <a:buFont typeface="Wingdings" pitchFamily="2" charset="2"/>
              <a:buChar char="§"/>
            </a:pPr>
            <a:r>
              <a:rPr lang="uk-UA" sz="3800" dirty="0" smtClean="0">
                <a:solidFill>
                  <a:schemeClr val="accent6"/>
                </a:solidFill>
              </a:rPr>
              <a:t>Дає можливість не тільки реагувати на запропонований курс розвитку відповідної індустрії, але і брати на себе ініціативу у розробці правил, за якими вона розвиватиметься.</a:t>
            </a:r>
            <a:endParaRPr lang="en-US" sz="4000" dirty="0" smtClean="0">
              <a:solidFill>
                <a:schemeClr val="accent6"/>
              </a:solidFill>
            </a:endParaRPr>
          </a:p>
        </p:txBody>
      </p:sp>
    </p:spTree>
    <p:extLst>
      <p:ext uri="{BB962C8B-B14F-4D97-AF65-F5344CB8AC3E}">
        <p14:creationId xmlns:p14="http://schemas.microsoft.com/office/powerpoint/2010/main" val="3127478900"/>
      </p:ext>
    </p:extLst>
  </p:cSld>
  <p:clrMapOvr>
    <a:masterClrMapping/>
  </p:clrMapOvr>
  <p:transition spd="slow">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32547" y="3075709"/>
            <a:ext cx="20574001" cy="9615055"/>
          </a:xfrm>
          <a:prstGeom prst="rect">
            <a:avLst/>
          </a:prstGeom>
        </p:spPr>
        <p:txBody>
          <a:bodyPr lIns="217461" tIns="108731" rIns="217461" bIns="108731">
            <a:noAutofit/>
          </a:bodyPr>
          <a:lstStyle/>
          <a:p>
            <a:pPr algn="just">
              <a:spcBef>
                <a:spcPts val="0"/>
              </a:spcBef>
              <a:spcAft>
                <a:spcPts val="600"/>
              </a:spcAft>
            </a:pPr>
            <a:r>
              <a:rPr lang="en-US" sz="4000" b="1" dirty="0" smtClean="0"/>
              <a:t>4.</a:t>
            </a:r>
            <a:r>
              <a:rPr lang="en-US" sz="4000" dirty="0" smtClean="0">
                <a:solidFill>
                  <a:schemeClr val="accent6"/>
                </a:solidFill>
              </a:rPr>
              <a:t> </a:t>
            </a:r>
            <a:r>
              <a:rPr lang="uk-UA" sz="4000" b="1" dirty="0" smtClean="0">
                <a:solidFill>
                  <a:schemeClr val="accent6"/>
                </a:solidFill>
              </a:rPr>
              <a:t>Проаналізуйте, як ваша організація на сьогодні </a:t>
            </a:r>
            <a:r>
              <a:rPr lang="uk-UA" sz="4000" b="1" dirty="0" err="1" smtClean="0">
                <a:solidFill>
                  <a:schemeClr val="accent6"/>
                </a:solidFill>
              </a:rPr>
              <a:t>пов</a:t>
            </a:r>
            <a:r>
              <a:rPr lang="en-US" sz="4000" b="1" dirty="0" smtClean="0">
                <a:solidFill>
                  <a:schemeClr val="accent6"/>
                </a:solidFill>
              </a:rPr>
              <a:t>’</a:t>
            </a:r>
            <a:r>
              <a:rPr lang="uk-UA" sz="4000" b="1" dirty="0" err="1" smtClean="0">
                <a:solidFill>
                  <a:schemeClr val="accent6"/>
                </a:solidFill>
              </a:rPr>
              <a:t>язана</a:t>
            </a:r>
            <a:r>
              <a:rPr lang="uk-UA" sz="4000" b="1" dirty="0" smtClean="0">
                <a:solidFill>
                  <a:schemeClr val="accent6"/>
                </a:solidFill>
              </a:rPr>
              <a:t> з державою</a:t>
            </a:r>
            <a:r>
              <a:rPr lang="uk-UA" sz="4000" b="1" dirty="0">
                <a:solidFill>
                  <a:schemeClr val="accent6"/>
                </a:solidFill>
              </a:rPr>
              <a:t>:</a:t>
            </a:r>
            <a:endParaRPr lang="en-US" sz="4000" b="1" dirty="0" smtClean="0">
              <a:solidFill>
                <a:schemeClr val="accent6"/>
              </a:solidFill>
            </a:endParaRPr>
          </a:p>
          <a:p>
            <a:pPr algn="just">
              <a:spcBef>
                <a:spcPts val="0"/>
              </a:spcBef>
              <a:spcAft>
                <a:spcPts val="600"/>
              </a:spcAft>
            </a:pPr>
            <a:endParaRPr lang="en-US" sz="2000" dirty="0" smtClean="0">
              <a:solidFill>
                <a:schemeClr val="accent6"/>
              </a:solidFill>
            </a:endParaRPr>
          </a:p>
          <a:p>
            <a:pPr marL="570800" indent="-570800" algn="just">
              <a:spcBef>
                <a:spcPts val="600"/>
              </a:spcBef>
              <a:spcAft>
                <a:spcPts val="1200"/>
              </a:spcAft>
              <a:buFont typeface="Wingdings" panose="05000000000000000000" pitchFamily="2" charset="2"/>
              <a:buChar char="§"/>
            </a:pPr>
            <a:r>
              <a:rPr lang="ru-RU" sz="4000" dirty="0" err="1" smtClean="0">
                <a:solidFill>
                  <a:schemeClr val="accent6"/>
                </a:solidFill>
              </a:rPr>
              <a:t>які</a:t>
            </a:r>
            <a:r>
              <a:rPr lang="ru-RU" sz="4000" dirty="0" smtClean="0">
                <a:solidFill>
                  <a:schemeClr val="accent6"/>
                </a:solidFill>
              </a:rPr>
              <a:t> </a:t>
            </a:r>
            <a:r>
              <a:rPr lang="ru-RU" sz="4000" dirty="0" err="1">
                <a:solidFill>
                  <a:schemeClr val="accent6"/>
                </a:solidFill>
              </a:rPr>
              <a:t>державні</a:t>
            </a:r>
            <a:r>
              <a:rPr lang="ru-RU" sz="4000" dirty="0">
                <a:solidFill>
                  <a:schemeClr val="accent6"/>
                </a:solidFill>
              </a:rPr>
              <a:t> </a:t>
            </a:r>
            <a:r>
              <a:rPr lang="ru-RU" sz="4000" dirty="0" err="1">
                <a:solidFill>
                  <a:schemeClr val="accent6"/>
                </a:solidFill>
              </a:rPr>
              <a:t>органи</a:t>
            </a:r>
            <a:r>
              <a:rPr lang="ru-RU" sz="4000" dirty="0">
                <a:solidFill>
                  <a:schemeClr val="accent6"/>
                </a:solidFill>
              </a:rPr>
              <a:t> </a:t>
            </a:r>
            <a:r>
              <a:rPr lang="ru-RU" sz="4000" dirty="0" err="1">
                <a:solidFill>
                  <a:schemeClr val="accent6"/>
                </a:solidFill>
              </a:rPr>
              <a:t>регулюють</a:t>
            </a:r>
            <a:r>
              <a:rPr lang="ru-RU" sz="4000" dirty="0">
                <a:solidFill>
                  <a:schemeClr val="accent6"/>
                </a:solidFill>
              </a:rPr>
              <a:t> </a:t>
            </a:r>
            <a:r>
              <a:rPr lang="ru-RU" sz="4000" dirty="0" smtClean="0">
                <a:solidFill>
                  <a:schemeClr val="accent6"/>
                </a:solidFill>
              </a:rPr>
              <a:t>вашу </a:t>
            </a:r>
            <a:r>
              <a:rPr lang="ru-RU" sz="4000" dirty="0" err="1">
                <a:solidFill>
                  <a:schemeClr val="accent6"/>
                </a:solidFill>
              </a:rPr>
              <a:t>діяльність</a:t>
            </a:r>
            <a:r>
              <a:rPr lang="ru-RU" sz="4000" dirty="0">
                <a:solidFill>
                  <a:schemeClr val="accent6"/>
                </a:solidFill>
              </a:rPr>
              <a:t>?</a:t>
            </a:r>
            <a:endParaRPr lang="uk-UA" sz="4000" dirty="0">
              <a:solidFill>
                <a:schemeClr val="accent6"/>
              </a:solidFill>
            </a:endParaRPr>
          </a:p>
          <a:p>
            <a:pPr marL="570800" indent="-570800" algn="just">
              <a:spcBef>
                <a:spcPts val="600"/>
              </a:spcBef>
              <a:spcAft>
                <a:spcPts val="1200"/>
              </a:spcAft>
              <a:buFont typeface="Wingdings" panose="05000000000000000000" pitchFamily="2" charset="2"/>
              <a:buChar char="§"/>
            </a:pPr>
            <a:r>
              <a:rPr lang="ru-RU" sz="4000" dirty="0" err="1">
                <a:solidFill>
                  <a:schemeClr val="accent6"/>
                </a:solidFill>
              </a:rPr>
              <a:t>які</a:t>
            </a:r>
            <a:r>
              <a:rPr lang="ru-RU" sz="4000" dirty="0">
                <a:solidFill>
                  <a:schemeClr val="accent6"/>
                </a:solidFill>
              </a:rPr>
              <a:t> </a:t>
            </a:r>
            <a:r>
              <a:rPr lang="ru-RU" sz="4000" dirty="0" err="1">
                <a:solidFill>
                  <a:schemeClr val="accent6"/>
                </a:solidFill>
              </a:rPr>
              <a:t>їх</a:t>
            </a:r>
            <a:r>
              <a:rPr lang="ru-RU" sz="4000" dirty="0">
                <a:solidFill>
                  <a:schemeClr val="accent6"/>
                </a:solidFill>
              </a:rPr>
              <a:t> </a:t>
            </a:r>
            <a:r>
              <a:rPr lang="ru-RU" sz="4000" dirty="0" err="1">
                <a:solidFill>
                  <a:schemeClr val="accent6"/>
                </a:solidFill>
              </a:rPr>
              <a:t>повноваження</a:t>
            </a:r>
            <a:r>
              <a:rPr lang="ru-RU" sz="4000" dirty="0">
                <a:solidFill>
                  <a:schemeClr val="accent6"/>
                </a:solidFill>
              </a:rPr>
              <a:t> </a:t>
            </a:r>
            <a:r>
              <a:rPr lang="ru-RU" sz="4000" dirty="0" err="1">
                <a:solidFill>
                  <a:schemeClr val="accent6"/>
                </a:solidFill>
              </a:rPr>
              <a:t>щодо</a:t>
            </a:r>
            <a:r>
              <a:rPr lang="ru-RU" sz="4000" dirty="0">
                <a:solidFill>
                  <a:schemeClr val="accent6"/>
                </a:solidFill>
              </a:rPr>
              <a:t> </a:t>
            </a:r>
            <a:r>
              <a:rPr lang="ru-RU" sz="4000" dirty="0" err="1">
                <a:solidFill>
                  <a:schemeClr val="accent6"/>
                </a:solidFill>
              </a:rPr>
              <a:t>в</a:t>
            </a:r>
            <a:r>
              <a:rPr lang="ru-RU" sz="4000" dirty="0" err="1" smtClean="0">
                <a:solidFill>
                  <a:schemeClr val="accent6"/>
                </a:solidFill>
              </a:rPr>
              <a:t>ашої</a:t>
            </a:r>
            <a:r>
              <a:rPr lang="ru-RU" sz="4000" dirty="0" smtClean="0">
                <a:solidFill>
                  <a:schemeClr val="accent6"/>
                </a:solidFill>
              </a:rPr>
              <a:t> </a:t>
            </a:r>
            <a:r>
              <a:rPr lang="ru-RU" sz="4000" dirty="0" err="1">
                <a:solidFill>
                  <a:schemeClr val="accent6"/>
                </a:solidFill>
              </a:rPr>
              <a:t>організації</a:t>
            </a:r>
            <a:r>
              <a:rPr lang="ru-RU" sz="4000" dirty="0">
                <a:solidFill>
                  <a:schemeClr val="accent6"/>
                </a:solidFill>
              </a:rPr>
              <a:t>?</a:t>
            </a:r>
            <a:endParaRPr lang="uk-UA" sz="4000" dirty="0">
              <a:solidFill>
                <a:schemeClr val="accent6"/>
              </a:solidFill>
            </a:endParaRPr>
          </a:p>
          <a:p>
            <a:pPr marL="570800" indent="-570800" algn="just">
              <a:spcBef>
                <a:spcPts val="600"/>
              </a:spcBef>
              <a:spcAft>
                <a:spcPts val="1200"/>
              </a:spcAft>
              <a:buFont typeface="Wingdings" panose="05000000000000000000" pitchFamily="2" charset="2"/>
              <a:buChar char="§"/>
            </a:pPr>
            <a:r>
              <a:rPr lang="ru-RU" sz="4000" dirty="0">
                <a:solidFill>
                  <a:schemeClr val="accent6"/>
                </a:solidFill>
              </a:rPr>
              <a:t>як вони </a:t>
            </a:r>
            <a:r>
              <a:rPr lang="ru-RU" sz="4000" dirty="0" err="1">
                <a:solidFill>
                  <a:schemeClr val="accent6"/>
                </a:solidFill>
              </a:rPr>
              <a:t>впливають</a:t>
            </a:r>
            <a:r>
              <a:rPr lang="ru-RU" sz="4000" dirty="0">
                <a:solidFill>
                  <a:schemeClr val="accent6"/>
                </a:solidFill>
              </a:rPr>
              <a:t> на </a:t>
            </a:r>
            <a:r>
              <a:rPr lang="ru-RU" sz="4000" dirty="0" smtClean="0">
                <a:solidFill>
                  <a:schemeClr val="accent6"/>
                </a:solidFill>
              </a:rPr>
              <a:t>вашу </a:t>
            </a:r>
            <a:r>
              <a:rPr lang="ru-RU" sz="4000" dirty="0" err="1">
                <a:solidFill>
                  <a:schemeClr val="accent6"/>
                </a:solidFill>
              </a:rPr>
              <a:t>діяльність</a:t>
            </a:r>
            <a:r>
              <a:rPr lang="ru-RU" sz="4000" dirty="0">
                <a:solidFill>
                  <a:schemeClr val="accent6"/>
                </a:solidFill>
              </a:rPr>
              <a:t>?</a:t>
            </a:r>
            <a:endParaRPr lang="uk-UA" sz="4000" dirty="0">
              <a:solidFill>
                <a:schemeClr val="accent6"/>
              </a:solidFill>
            </a:endParaRPr>
          </a:p>
          <a:p>
            <a:pPr marL="570800" indent="-570800" algn="just">
              <a:spcBef>
                <a:spcPts val="600"/>
              </a:spcBef>
              <a:spcAft>
                <a:spcPts val="1200"/>
              </a:spcAft>
              <a:buFont typeface="Wingdings" panose="05000000000000000000" pitchFamily="2" charset="2"/>
              <a:buChar char="§"/>
            </a:pPr>
            <a:r>
              <a:rPr lang="ru-RU" sz="4000" dirty="0" err="1">
                <a:solidFill>
                  <a:schemeClr val="accent6"/>
                </a:solidFill>
              </a:rPr>
              <a:t>хто</a:t>
            </a:r>
            <a:r>
              <a:rPr lang="ru-RU" sz="4000" dirty="0">
                <a:solidFill>
                  <a:schemeClr val="accent6"/>
                </a:solidFill>
              </a:rPr>
              <a:t> </a:t>
            </a:r>
            <a:r>
              <a:rPr lang="ru-RU" sz="4000" dirty="0" err="1">
                <a:solidFill>
                  <a:schemeClr val="accent6"/>
                </a:solidFill>
              </a:rPr>
              <a:t>знаходиться</a:t>
            </a:r>
            <a:r>
              <a:rPr lang="ru-RU" sz="4000" dirty="0">
                <a:solidFill>
                  <a:schemeClr val="accent6"/>
                </a:solidFill>
              </a:rPr>
              <a:t> у </a:t>
            </a:r>
            <a:r>
              <a:rPr lang="ru-RU" sz="4000" dirty="0" err="1">
                <a:solidFill>
                  <a:schemeClr val="accent6"/>
                </a:solidFill>
              </a:rPr>
              <a:t>їхньому</a:t>
            </a:r>
            <a:r>
              <a:rPr lang="ru-RU" sz="4000" dirty="0">
                <a:solidFill>
                  <a:schemeClr val="accent6"/>
                </a:solidFill>
              </a:rPr>
              <a:t> </a:t>
            </a:r>
            <a:r>
              <a:rPr lang="ru-RU" sz="4000" dirty="0" err="1">
                <a:solidFill>
                  <a:schemeClr val="accent6"/>
                </a:solidFill>
              </a:rPr>
              <a:t>керівництві</a:t>
            </a:r>
            <a:r>
              <a:rPr lang="ru-RU" sz="4000" dirty="0">
                <a:solidFill>
                  <a:schemeClr val="accent6"/>
                </a:solidFill>
              </a:rPr>
              <a:t>?</a:t>
            </a:r>
          </a:p>
          <a:p>
            <a:pPr marL="570800" indent="-570800" algn="just">
              <a:spcBef>
                <a:spcPts val="600"/>
              </a:spcBef>
              <a:spcAft>
                <a:spcPts val="1200"/>
              </a:spcAft>
              <a:buFont typeface="Wingdings" panose="05000000000000000000" pitchFamily="2" charset="2"/>
              <a:buChar char="§"/>
            </a:pPr>
            <a:r>
              <a:rPr lang="ru-RU" sz="4000" dirty="0" err="1">
                <a:solidFill>
                  <a:schemeClr val="accent6"/>
                </a:solidFill>
              </a:rPr>
              <a:t>що</a:t>
            </a:r>
            <a:r>
              <a:rPr lang="ru-RU" sz="4000" dirty="0">
                <a:solidFill>
                  <a:schemeClr val="accent6"/>
                </a:solidFill>
              </a:rPr>
              <a:t> вони </a:t>
            </a:r>
            <a:r>
              <a:rPr lang="ru-RU" sz="4000" dirty="0" err="1">
                <a:solidFill>
                  <a:schemeClr val="accent6"/>
                </a:solidFill>
              </a:rPr>
              <a:t>знають</a:t>
            </a:r>
            <a:r>
              <a:rPr lang="ru-RU" sz="4000" dirty="0">
                <a:solidFill>
                  <a:schemeClr val="accent6"/>
                </a:solidFill>
              </a:rPr>
              <a:t>  про </a:t>
            </a:r>
            <a:r>
              <a:rPr lang="ru-RU" sz="4000" dirty="0" smtClean="0">
                <a:solidFill>
                  <a:schemeClr val="accent6"/>
                </a:solidFill>
              </a:rPr>
              <a:t>вас </a:t>
            </a:r>
            <a:r>
              <a:rPr lang="ru-RU" sz="4000" dirty="0">
                <a:solidFill>
                  <a:schemeClr val="accent6"/>
                </a:solidFill>
              </a:rPr>
              <a:t>як </a:t>
            </a:r>
            <a:r>
              <a:rPr lang="ru-RU" sz="4000" dirty="0" err="1">
                <a:solidFill>
                  <a:schemeClr val="accent6"/>
                </a:solidFill>
              </a:rPr>
              <a:t>організацію</a:t>
            </a:r>
            <a:r>
              <a:rPr lang="ru-RU" sz="4000" dirty="0">
                <a:solidFill>
                  <a:schemeClr val="accent6"/>
                </a:solidFill>
              </a:rPr>
              <a:t>?</a:t>
            </a:r>
          </a:p>
          <a:p>
            <a:pPr marL="570800" indent="-570800" algn="just">
              <a:spcBef>
                <a:spcPts val="600"/>
              </a:spcBef>
              <a:spcAft>
                <a:spcPts val="1200"/>
              </a:spcAft>
              <a:buFont typeface="Wingdings" panose="05000000000000000000" pitchFamily="2" charset="2"/>
              <a:buChar char="§"/>
            </a:pPr>
            <a:r>
              <a:rPr lang="ru-RU" sz="4000" dirty="0" err="1" smtClean="0">
                <a:solidFill>
                  <a:schemeClr val="accent6"/>
                </a:solidFill>
              </a:rPr>
              <a:t>чи</a:t>
            </a:r>
            <a:r>
              <a:rPr lang="ru-RU" sz="4000" dirty="0" smtClean="0">
                <a:solidFill>
                  <a:schemeClr val="accent6"/>
                </a:solidFill>
              </a:rPr>
              <a:t> </a:t>
            </a:r>
            <a:r>
              <a:rPr lang="ru-RU" sz="4000" dirty="0" err="1">
                <a:solidFill>
                  <a:schemeClr val="accent6"/>
                </a:solidFill>
              </a:rPr>
              <a:t>знають</a:t>
            </a:r>
            <a:r>
              <a:rPr lang="ru-RU" sz="4000" dirty="0">
                <a:solidFill>
                  <a:schemeClr val="accent6"/>
                </a:solidFill>
              </a:rPr>
              <a:t> вони про </a:t>
            </a:r>
            <a:r>
              <a:rPr lang="ru-RU" sz="4000" dirty="0" smtClean="0">
                <a:solidFill>
                  <a:schemeClr val="accent6"/>
                </a:solidFill>
              </a:rPr>
              <a:t>вас </a:t>
            </a:r>
            <a:r>
              <a:rPr lang="ru-RU" sz="4000" dirty="0">
                <a:solidFill>
                  <a:schemeClr val="accent6"/>
                </a:solidFill>
              </a:rPr>
              <a:t>як </a:t>
            </a:r>
            <a:r>
              <a:rPr lang="ru-RU" sz="4000" dirty="0" err="1" smtClean="0">
                <a:solidFill>
                  <a:schemeClr val="accent6"/>
                </a:solidFill>
              </a:rPr>
              <a:t>добросовісного</a:t>
            </a:r>
            <a:r>
              <a:rPr lang="ru-RU" sz="4000" dirty="0" smtClean="0">
                <a:solidFill>
                  <a:schemeClr val="accent6"/>
                </a:solidFill>
              </a:rPr>
              <a:t> </a:t>
            </a:r>
            <a:r>
              <a:rPr lang="ru-RU" sz="4000" dirty="0" err="1" smtClean="0">
                <a:solidFill>
                  <a:schemeClr val="accent6"/>
                </a:solidFill>
              </a:rPr>
              <a:t>роботодавця</a:t>
            </a:r>
            <a:r>
              <a:rPr lang="ru-RU" sz="4000" dirty="0" smtClean="0">
                <a:solidFill>
                  <a:schemeClr val="accent6"/>
                </a:solidFill>
              </a:rPr>
              <a:t> / </a:t>
            </a:r>
            <a:r>
              <a:rPr lang="ru-RU" sz="4000" dirty="0" err="1">
                <a:solidFill>
                  <a:schemeClr val="accent6"/>
                </a:solidFill>
              </a:rPr>
              <a:t>платника</a:t>
            </a:r>
            <a:r>
              <a:rPr lang="ru-RU" sz="4000" dirty="0">
                <a:solidFill>
                  <a:schemeClr val="accent6"/>
                </a:solidFill>
              </a:rPr>
              <a:t> </a:t>
            </a:r>
            <a:r>
              <a:rPr lang="ru-RU" sz="4000" dirty="0" err="1">
                <a:solidFill>
                  <a:schemeClr val="accent6"/>
                </a:solidFill>
              </a:rPr>
              <a:t>податків</a:t>
            </a:r>
            <a:r>
              <a:rPr lang="ru-RU" sz="4000" dirty="0" smtClean="0">
                <a:solidFill>
                  <a:schemeClr val="accent6"/>
                </a:solidFill>
              </a:rPr>
              <a:t>?</a:t>
            </a:r>
          </a:p>
          <a:p>
            <a:pPr marL="570800" indent="-570800" algn="just">
              <a:spcBef>
                <a:spcPts val="600"/>
              </a:spcBef>
              <a:spcAft>
                <a:spcPts val="1200"/>
              </a:spcAft>
              <a:buFont typeface="Wingdings" panose="05000000000000000000" pitchFamily="2" charset="2"/>
              <a:buChar char="§"/>
            </a:pPr>
            <a:r>
              <a:rPr lang="ru-RU" sz="4000" dirty="0" err="1" smtClean="0">
                <a:solidFill>
                  <a:schemeClr val="accent6"/>
                </a:solidFill>
              </a:rPr>
              <a:t>чи</a:t>
            </a:r>
            <a:r>
              <a:rPr lang="ru-RU" sz="4000" dirty="0" smtClean="0">
                <a:solidFill>
                  <a:schemeClr val="accent6"/>
                </a:solidFill>
              </a:rPr>
              <a:t> </a:t>
            </a:r>
            <a:r>
              <a:rPr lang="ru-RU" sz="4000" dirty="0" err="1" smtClean="0">
                <a:solidFill>
                  <a:schemeClr val="accent6"/>
                </a:solidFill>
              </a:rPr>
              <a:t>їм</a:t>
            </a:r>
            <a:r>
              <a:rPr lang="ru-RU" sz="4000" dirty="0" smtClean="0">
                <a:solidFill>
                  <a:schemeClr val="accent6"/>
                </a:solidFill>
              </a:rPr>
              <a:t> </a:t>
            </a:r>
            <a:r>
              <a:rPr lang="ru-RU" sz="4000" dirty="0" err="1" smtClean="0">
                <a:solidFill>
                  <a:schemeClr val="accent6"/>
                </a:solidFill>
              </a:rPr>
              <a:t>відомі</a:t>
            </a:r>
            <a:r>
              <a:rPr lang="ru-RU" sz="4000" dirty="0" smtClean="0">
                <a:solidFill>
                  <a:schemeClr val="accent6"/>
                </a:solidFill>
              </a:rPr>
              <a:t> </a:t>
            </a:r>
            <a:r>
              <a:rPr lang="ru-RU" sz="4000" dirty="0" err="1" smtClean="0">
                <a:solidFill>
                  <a:schemeClr val="accent6"/>
                </a:solidFill>
              </a:rPr>
              <a:t>соціальні</a:t>
            </a:r>
            <a:r>
              <a:rPr lang="ru-RU" sz="4000" dirty="0" smtClean="0">
                <a:solidFill>
                  <a:schemeClr val="accent6"/>
                </a:solidFill>
              </a:rPr>
              <a:t> </a:t>
            </a:r>
            <a:r>
              <a:rPr lang="ru-RU" sz="4000" dirty="0" err="1" smtClean="0">
                <a:solidFill>
                  <a:schemeClr val="accent6"/>
                </a:solidFill>
              </a:rPr>
              <a:t>ініціативи</a:t>
            </a:r>
            <a:r>
              <a:rPr lang="ru-RU" sz="4000" dirty="0" smtClean="0">
                <a:solidFill>
                  <a:schemeClr val="accent6"/>
                </a:solidFill>
              </a:rPr>
              <a:t>, </a:t>
            </a:r>
            <a:r>
              <a:rPr lang="ru-RU" sz="4000" dirty="0" err="1" smtClean="0">
                <a:solidFill>
                  <a:schemeClr val="accent6"/>
                </a:solidFill>
              </a:rPr>
              <a:t>запроваджені</a:t>
            </a:r>
            <a:r>
              <a:rPr lang="ru-RU" sz="4000" dirty="0" smtClean="0">
                <a:solidFill>
                  <a:schemeClr val="accent6"/>
                </a:solidFill>
              </a:rPr>
              <a:t> вами та вашими партнерами?</a:t>
            </a:r>
          </a:p>
          <a:p>
            <a:pPr marL="570800" indent="-570800" algn="just">
              <a:spcBef>
                <a:spcPts val="600"/>
              </a:spcBef>
              <a:spcAft>
                <a:spcPts val="1200"/>
              </a:spcAft>
              <a:buFont typeface="Wingdings" panose="05000000000000000000" pitchFamily="2" charset="2"/>
              <a:buChar char="§"/>
            </a:pPr>
            <a:endParaRPr lang="uk-UA" sz="4000" dirty="0">
              <a:solidFill>
                <a:schemeClr val="accent6"/>
              </a:solidFill>
            </a:endParaRPr>
          </a:p>
          <a:p>
            <a:pPr algn="just">
              <a:spcBef>
                <a:spcPts val="0"/>
              </a:spcBef>
              <a:spcAft>
                <a:spcPts val="0"/>
              </a:spcAft>
            </a:pPr>
            <a:r>
              <a:rPr lang="en-US" sz="4000" b="1" dirty="0"/>
              <a:t>5.</a:t>
            </a:r>
            <a:r>
              <a:rPr lang="en-US" sz="4000" b="1" dirty="0">
                <a:solidFill>
                  <a:schemeClr val="accent6"/>
                </a:solidFill>
              </a:rPr>
              <a:t> </a:t>
            </a:r>
            <a:r>
              <a:rPr lang="uk-UA" sz="4000" b="1" dirty="0">
                <a:solidFill>
                  <a:schemeClr val="accent6"/>
                </a:solidFill>
              </a:rPr>
              <a:t>Розробіть зручну для використання карту </a:t>
            </a:r>
            <a:r>
              <a:rPr lang="uk-UA" sz="4000" b="1" dirty="0" err="1">
                <a:solidFill>
                  <a:schemeClr val="accent6"/>
                </a:solidFill>
              </a:rPr>
              <a:t>стейкхолдерів</a:t>
            </a:r>
            <a:r>
              <a:rPr lang="uk-UA" sz="4000" b="1" dirty="0">
                <a:solidFill>
                  <a:schemeClr val="accent6"/>
                </a:solidFill>
              </a:rPr>
              <a:t> </a:t>
            </a:r>
          </a:p>
          <a:p>
            <a:pPr algn="just">
              <a:spcBef>
                <a:spcPts val="0"/>
              </a:spcBef>
              <a:spcAft>
                <a:spcPts val="0"/>
              </a:spcAft>
            </a:pPr>
            <a:r>
              <a:rPr lang="uk-UA" sz="4000" b="1" dirty="0">
                <a:solidFill>
                  <a:schemeClr val="accent6"/>
                </a:solidFill>
              </a:rPr>
              <a:t>(зацікавлених осіб) вашої </a:t>
            </a:r>
            <a:r>
              <a:rPr lang="uk-UA" sz="4000" b="1" dirty="0" smtClean="0">
                <a:solidFill>
                  <a:schemeClr val="accent6"/>
                </a:solidFill>
              </a:rPr>
              <a:t>організації</a:t>
            </a:r>
            <a:r>
              <a:rPr lang="uk-UA" sz="4000" dirty="0">
                <a:solidFill>
                  <a:schemeClr val="accent6"/>
                </a:solidFill>
              </a:rPr>
              <a:t>.</a:t>
            </a:r>
          </a:p>
        </p:txBody>
      </p:sp>
    </p:spTree>
    <p:extLst>
      <p:ext uri="{BB962C8B-B14F-4D97-AF65-F5344CB8AC3E}">
        <p14:creationId xmlns:p14="http://schemas.microsoft.com/office/powerpoint/2010/main" val="908661659"/>
      </p:ext>
    </p:extLst>
  </p:cSld>
  <p:clrMapOvr>
    <a:masterClrMapping/>
  </p:clrMapOvr>
  <p:transition spd="slow">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83" y="3378189"/>
            <a:ext cx="10154653" cy="8606812"/>
          </a:xfrm>
          <a:prstGeom prst="rect">
            <a:avLst/>
          </a:prstGeom>
        </p:spPr>
        <p:txBody>
          <a:bodyPr lIns="217461" tIns="108731" rIns="217461" bIns="108731">
            <a:noAutofit/>
          </a:bodyPr>
          <a:lstStyle/>
          <a:p>
            <a:pPr eaLnBrk="0" hangingPunct="0">
              <a:spcBef>
                <a:spcPts val="0"/>
              </a:spcBef>
              <a:spcAft>
                <a:spcPts val="0"/>
              </a:spcAft>
              <a:buSzPct val="75000"/>
            </a:pPr>
            <a:r>
              <a:rPr lang="ru-RU" sz="4400" dirty="0" smtClean="0">
                <a:solidFill>
                  <a:schemeClr val="tx2"/>
                </a:solidFill>
                <a:latin typeface="Franklin Gothic Medium"/>
                <a:ea typeface="ＭＳ Ｐゴシック" charset="-128"/>
                <a:cs typeface="Franklin Gothic Medium"/>
              </a:rPr>
              <a:t>ДЛЯ </a:t>
            </a:r>
            <a:r>
              <a:rPr lang="ru-RU" sz="4400" dirty="0">
                <a:solidFill>
                  <a:schemeClr val="tx2"/>
                </a:solidFill>
                <a:latin typeface="Franklin Gothic Medium"/>
                <a:ea typeface="ＭＳ Ｐゴシック" charset="-128"/>
                <a:cs typeface="Franklin Gothic Medium"/>
              </a:rPr>
              <a:t>Е</a:t>
            </a:r>
            <a:r>
              <a:rPr lang="ru-RU" sz="4400" dirty="0" smtClean="0">
                <a:solidFill>
                  <a:schemeClr val="tx2"/>
                </a:solidFill>
                <a:latin typeface="Franklin Gothic Medium"/>
                <a:ea typeface="ＭＳ Ｐゴシック" charset="-128"/>
                <a:cs typeface="Franklin Gothic Medium"/>
              </a:rPr>
              <a:t>ФЕКТИВНОЇ РОБОТИ ПІДРОЗДІЛУ  АДВОКАЦІЇ ВАМ БУДУТЬ НЕОБХІДНІ </a:t>
            </a:r>
            <a:endParaRPr lang="ru-RU" sz="4400" dirty="0">
              <a:solidFill>
                <a:schemeClr val="tx2"/>
              </a:solidFill>
              <a:latin typeface="Franklin Gothic Medium"/>
              <a:ea typeface="ＭＳ Ｐゴシック" charset="-128"/>
              <a:cs typeface="Franklin Gothic Medium"/>
            </a:endParaRPr>
          </a:p>
          <a:p>
            <a:pPr eaLnBrk="0" hangingPunct="0">
              <a:spcBef>
                <a:spcPts val="0"/>
              </a:spcBef>
              <a:spcAft>
                <a:spcPts val="0"/>
              </a:spcAft>
              <a:buSzPct val="75000"/>
            </a:pPr>
            <a:r>
              <a:rPr lang="ru-RU" sz="4400" dirty="0">
                <a:solidFill>
                  <a:schemeClr val="tx2"/>
                </a:solidFill>
                <a:latin typeface="Franklin Gothic Medium"/>
                <a:ea typeface="ＭＳ Ｐゴシック" charset="-128"/>
                <a:cs typeface="Franklin Gothic Medium"/>
              </a:rPr>
              <a:t>У</a:t>
            </a:r>
            <a:r>
              <a:rPr lang="ru-RU" sz="4400" dirty="0" smtClean="0">
                <a:solidFill>
                  <a:schemeClr val="tx2"/>
                </a:solidFill>
                <a:latin typeface="Franklin Gothic Medium"/>
                <a:ea typeface="ＭＳ Ｐゴシック" charset="-128"/>
                <a:cs typeface="Franklin Gothic Medium"/>
              </a:rPr>
              <a:t> ПОСТІЙНОМУ ДОСТУПІ:</a:t>
            </a:r>
            <a:endParaRPr lang="ru-RU" sz="4400" dirty="0">
              <a:solidFill>
                <a:schemeClr val="tx2"/>
              </a:solidFill>
              <a:latin typeface="Franklin Gothic Medium"/>
              <a:ea typeface="ＭＳ Ｐゴシック" charset="-128"/>
              <a:cs typeface="Franklin Gothic Medium"/>
            </a:endParaRPr>
          </a:p>
          <a:p>
            <a:pPr eaLnBrk="0" hangingPunct="0">
              <a:spcBef>
                <a:spcPts val="0"/>
              </a:spcBef>
              <a:spcAft>
                <a:spcPts val="0"/>
              </a:spcAft>
              <a:buSzPct val="75000"/>
            </a:pPr>
            <a:endParaRPr lang="en-US" sz="2900" dirty="0">
              <a:solidFill>
                <a:schemeClr val="tx2"/>
              </a:solidFill>
              <a:latin typeface="Franklin Gothic Medium"/>
              <a:ea typeface="ＭＳ Ｐゴシック" charset="-128"/>
              <a:cs typeface="Franklin Gothic Medium"/>
            </a:endParaRPr>
          </a:p>
          <a:p>
            <a:pPr marL="570800" indent="-570800">
              <a:spcBef>
                <a:spcPts val="600"/>
              </a:spcBef>
              <a:spcAft>
                <a:spcPts val="1800"/>
              </a:spcAft>
              <a:buFont typeface="Wingdings" panose="05000000000000000000" pitchFamily="2" charset="2"/>
              <a:buChar char="§"/>
            </a:pPr>
            <a:r>
              <a:rPr lang="ru-RU" sz="3600" b="1" dirty="0" err="1" smtClean="0"/>
              <a:t>загальна</a:t>
            </a:r>
            <a:r>
              <a:rPr lang="ru-RU" sz="3600" b="1" dirty="0" smtClean="0"/>
              <a:t> </a:t>
            </a:r>
            <a:r>
              <a:rPr lang="ru-RU" sz="3600" b="1" dirty="0"/>
              <a:t>база </a:t>
            </a:r>
            <a:r>
              <a:rPr lang="ru-RU" sz="3600" b="1" dirty="0" err="1" smtClean="0"/>
              <a:t>законодавства</a:t>
            </a:r>
            <a:r>
              <a:rPr lang="ru-RU" sz="3600" dirty="0" smtClean="0">
                <a:solidFill>
                  <a:schemeClr val="accent6"/>
                </a:solidFill>
              </a:rPr>
              <a:t> та </a:t>
            </a:r>
            <a:r>
              <a:rPr lang="ru-RU" sz="3600" dirty="0" err="1" smtClean="0">
                <a:solidFill>
                  <a:schemeClr val="accent6"/>
                </a:solidFill>
              </a:rPr>
              <a:t>законодавчі</a:t>
            </a:r>
            <a:r>
              <a:rPr lang="ru-RU" sz="3600" dirty="0" smtClean="0">
                <a:solidFill>
                  <a:schemeClr val="accent6"/>
                </a:solidFill>
              </a:rPr>
              <a:t> </a:t>
            </a:r>
            <a:r>
              <a:rPr lang="ru-RU" sz="3600" dirty="0" err="1" smtClean="0">
                <a:solidFill>
                  <a:schemeClr val="accent6"/>
                </a:solidFill>
              </a:rPr>
              <a:t>акти</a:t>
            </a:r>
            <a:r>
              <a:rPr lang="ru-RU" sz="3600" dirty="0" smtClean="0">
                <a:solidFill>
                  <a:schemeClr val="accent6"/>
                </a:solidFill>
              </a:rPr>
              <a:t>, </a:t>
            </a:r>
            <a:r>
              <a:rPr lang="ru-RU" sz="3600" dirty="0" err="1" smtClean="0">
                <a:solidFill>
                  <a:schemeClr val="accent6"/>
                </a:solidFill>
              </a:rPr>
              <a:t>що</a:t>
            </a:r>
            <a:r>
              <a:rPr lang="ru-RU" sz="3600" dirty="0" smtClean="0">
                <a:solidFill>
                  <a:schemeClr val="accent6"/>
                </a:solidFill>
              </a:rPr>
              <a:t> </a:t>
            </a:r>
            <a:r>
              <a:rPr lang="ru-RU" sz="3600" dirty="0" err="1" smtClean="0">
                <a:solidFill>
                  <a:schemeClr val="accent6"/>
                </a:solidFill>
              </a:rPr>
              <a:t>регулюють</a:t>
            </a:r>
            <a:r>
              <a:rPr lang="ru-RU" sz="3600" dirty="0" smtClean="0">
                <a:solidFill>
                  <a:schemeClr val="accent6"/>
                </a:solidFill>
              </a:rPr>
              <a:t> </a:t>
            </a:r>
            <a:r>
              <a:rPr lang="ru-RU" sz="3600" dirty="0" err="1" smtClean="0">
                <a:solidFill>
                  <a:schemeClr val="accent6"/>
                </a:solidFill>
              </a:rPr>
              <a:t>діяльність</a:t>
            </a:r>
            <a:r>
              <a:rPr lang="ru-RU" sz="3600" dirty="0" smtClean="0">
                <a:solidFill>
                  <a:schemeClr val="accent6"/>
                </a:solidFill>
              </a:rPr>
              <a:t> </a:t>
            </a:r>
            <a:r>
              <a:rPr lang="ru-RU" sz="3600" dirty="0" err="1" smtClean="0">
                <a:solidFill>
                  <a:schemeClr val="accent6"/>
                </a:solidFill>
              </a:rPr>
              <a:t>вашої</a:t>
            </a:r>
            <a:r>
              <a:rPr lang="ru-RU" sz="3600" dirty="0" smtClean="0">
                <a:solidFill>
                  <a:schemeClr val="accent6"/>
                </a:solidFill>
              </a:rPr>
              <a:t> </a:t>
            </a:r>
            <a:r>
              <a:rPr lang="ru-RU" sz="3600" dirty="0" err="1" smtClean="0">
                <a:solidFill>
                  <a:schemeClr val="accent6"/>
                </a:solidFill>
              </a:rPr>
              <a:t>галузі</a:t>
            </a:r>
            <a:r>
              <a:rPr lang="ru-RU" sz="3600" dirty="0" smtClean="0">
                <a:solidFill>
                  <a:schemeClr val="accent6"/>
                </a:solidFill>
              </a:rPr>
              <a:t>;</a:t>
            </a:r>
            <a:endParaRPr lang="en-US" sz="3600" dirty="0">
              <a:solidFill>
                <a:schemeClr val="accent6"/>
              </a:solidFill>
            </a:endParaRPr>
          </a:p>
          <a:p>
            <a:pPr marL="570800" indent="-570800">
              <a:spcBef>
                <a:spcPts val="600"/>
              </a:spcBef>
              <a:spcAft>
                <a:spcPts val="1800"/>
              </a:spcAft>
              <a:buFont typeface="Wingdings" panose="05000000000000000000" pitchFamily="2" charset="2"/>
              <a:buChar char="§"/>
            </a:pPr>
            <a:r>
              <a:rPr lang="ru-RU" sz="3600" b="1" dirty="0" err="1" smtClean="0"/>
              <a:t>регламенти</a:t>
            </a:r>
            <a:r>
              <a:rPr lang="ru-RU" sz="3600" b="1" dirty="0" smtClean="0"/>
              <a:t> та </a:t>
            </a:r>
            <a:r>
              <a:rPr lang="ru-RU" sz="3600" b="1" dirty="0" err="1" smtClean="0"/>
              <a:t>положення</a:t>
            </a:r>
            <a:r>
              <a:rPr lang="ru-RU" sz="3600" dirty="0" smtClean="0">
                <a:solidFill>
                  <a:schemeClr val="accent6"/>
                </a:solidFill>
              </a:rPr>
              <a:t> </a:t>
            </a:r>
            <a:r>
              <a:rPr lang="ru-RU" sz="3600" dirty="0" err="1" smtClean="0">
                <a:solidFill>
                  <a:schemeClr val="accent6"/>
                </a:solidFill>
              </a:rPr>
              <a:t>ключових</a:t>
            </a:r>
            <a:r>
              <a:rPr lang="ru-RU" sz="3600" dirty="0" smtClean="0">
                <a:solidFill>
                  <a:schemeClr val="accent6"/>
                </a:solidFill>
              </a:rPr>
              <a:t> </a:t>
            </a:r>
            <a:r>
              <a:rPr lang="ru-RU" sz="3600" dirty="0">
                <a:solidFill>
                  <a:schemeClr val="accent6"/>
                </a:solidFill>
              </a:rPr>
              <a:t>для </a:t>
            </a:r>
            <a:r>
              <a:rPr lang="ru-RU" sz="3600" dirty="0" smtClean="0">
                <a:solidFill>
                  <a:schemeClr val="accent6"/>
                </a:solidFill>
              </a:rPr>
              <a:t>вас </a:t>
            </a:r>
            <a:r>
              <a:rPr lang="ru-RU" sz="3600" dirty="0" err="1" smtClean="0">
                <a:solidFill>
                  <a:schemeClr val="accent6"/>
                </a:solidFill>
              </a:rPr>
              <a:t>органів</a:t>
            </a:r>
            <a:r>
              <a:rPr lang="ru-RU" sz="3600" dirty="0" smtClean="0">
                <a:solidFill>
                  <a:schemeClr val="accent6"/>
                </a:solidFill>
              </a:rPr>
              <a:t>: </a:t>
            </a:r>
            <a:r>
              <a:rPr lang="ru-RU" sz="3600" dirty="0" err="1" smtClean="0">
                <a:solidFill>
                  <a:schemeClr val="accent6"/>
                </a:solidFill>
              </a:rPr>
              <a:t>їх</a:t>
            </a:r>
            <a:r>
              <a:rPr lang="ru-RU" sz="3600" dirty="0" smtClean="0">
                <a:solidFill>
                  <a:schemeClr val="accent6"/>
                </a:solidFill>
              </a:rPr>
              <a:t> </a:t>
            </a:r>
            <a:r>
              <a:rPr lang="ru-RU" sz="3600" dirty="0" err="1" smtClean="0">
                <a:solidFill>
                  <a:schemeClr val="accent6"/>
                </a:solidFill>
              </a:rPr>
              <a:t>повноваження</a:t>
            </a:r>
            <a:r>
              <a:rPr lang="ru-RU" sz="3600" dirty="0" smtClean="0">
                <a:solidFill>
                  <a:schemeClr val="accent6"/>
                </a:solidFill>
              </a:rPr>
              <a:t>, </a:t>
            </a:r>
            <a:r>
              <a:rPr lang="ru-RU" sz="3600" dirty="0" err="1" smtClean="0">
                <a:solidFill>
                  <a:schemeClr val="accent6"/>
                </a:solidFill>
              </a:rPr>
              <a:t>обов’язки</a:t>
            </a:r>
            <a:r>
              <a:rPr lang="ru-RU" sz="3600" dirty="0" smtClean="0">
                <a:solidFill>
                  <a:schemeClr val="accent6"/>
                </a:solidFill>
              </a:rPr>
              <a:t> та </a:t>
            </a:r>
            <a:r>
              <a:rPr lang="ru-RU" sz="3600" dirty="0" err="1" smtClean="0">
                <a:solidFill>
                  <a:schemeClr val="accent6"/>
                </a:solidFill>
              </a:rPr>
              <a:t>процес</a:t>
            </a:r>
            <a:r>
              <a:rPr lang="ru-RU" sz="3600" dirty="0" smtClean="0">
                <a:solidFill>
                  <a:schemeClr val="accent6"/>
                </a:solidFill>
              </a:rPr>
              <a:t> </a:t>
            </a:r>
            <a:r>
              <a:rPr lang="ru-RU" sz="3600" dirty="0" err="1" smtClean="0">
                <a:solidFill>
                  <a:schemeClr val="accent6"/>
                </a:solidFill>
              </a:rPr>
              <a:t>прийняття</a:t>
            </a:r>
            <a:r>
              <a:rPr lang="ru-RU" sz="3600" dirty="0" smtClean="0">
                <a:solidFill>
                  <a:schemeClr val="accent6"/>
                </a:solidFill>
              </a:rPr>
              <a:t> </a:t>
            </a:r>
            <a:r>
              <a:rPr lang="ru-RU" sz="3600" dirty="0" err="1" smtClean="0">
                <a:solidFill>
                  <a:schemeClr val="accent6"/>
                </a:solidFill>
              </a:rPr>
              <a:t>рішень</a:t>
            </a:r>
            <a:r>
              <a:rPr lang="en-US" sz="3600" dirty="0" smtClean="0">
                <a:solidFill>
                  <a:schemeClr val="accent6"/>
                </a:solidFill>
              </a:rPr>
              <a:t>;</a:t>
            </a:r>
            <a:endParaRPr lang="en-US" sz="3600" dirty="0">
              <a:solidFill>
                <a:schemeClr val="accent6"/>
              </a:solidFill>
            </a:endParaRPr>
          </a:p>
          <a:p>
            <a:pPr marL="570800" indent="-570800">
              <a:spcBef>
                <a:spcPts val="600"/>
              </a:spcBef>
              <a:spcAft>
                <a:spcPts val="1800"/>
              </a:spcAft>
              <a:buFont typeface="Wingdings" panose="05000000000000000000" pitchFamily="2" charset="2"/>
              <a:buChar char="§"/>
            </a:pPr>
            <a:r>
              <a:rPr lang="ru-RU" sz="3600" b="1" dirty="0" err="1"/>
              <a:t>к</a:t>
            </a:r>
            <a:r>
              <a:rPr lang="ru-RU" sz="3600" b="1" dirty="0" err="1" smtClean="0"/>
              <a:t>алендар</a:t>
            </a:r>
            <a:r>
              <a:rPr lang="ru-RU" sz="3600" b="1" dirty="0" smtClean="0"/>
              <a:t> </a:t>
            </a:r>
            <a:r>
              <a:rPr lang="ru-RU" sz="3600" b="1" dirty="0" err="1" smtClean="0"/>
              <a:t>урядових</a:t>
            </a:r>
            <a:r>
              <a:rPr lang="ru-RU" sz="3600" b="1" dirty="0" smtClean="0"/>
              <a:t> </a:t>
            </a:r>
            <a:r>
              <a:rPr lang="ru-RU" sz="3600" b="1" dirty="0" err="1" smtClean="0"/>
              <a:t>заходів</a:t>
            </a:r>
            <a:r>
              <a:rPr lang="ru-RU" sz="3600" dirty="0" smtClean="0">
                <a:solidFill>
                  <a:schemeClr val="accent6"/>
                </a:solidFill>
              </a:rPr>
              <a:t>: </a:t>
            </a:r>
            <a:r>
              <a:rPr lang="ru-RU" sz="3600" dirty="0" err="1" smtClean="0">
                <a:solidFill>
                  <a:schemeClr val="accent6"/>
                </a:solidFill>
              </a:rPr>
              <a:t>розклад</a:t>
            </a:r>
            <a:r>
              <a:rPr lang="ru-RU" sz="3600" dirty="0" smtClean="0">
                <a:solidFill>
                  <a:schemeClr val="accent6"/>
                </a:solidFill>
              </a:rPr>
              <a:t> </a:t>
            </a:r>
            <a:r>
              <a:rPr lang="ru-RU" sz="3600" dirty="0" err="1" smtClean="0">
                <a:solidFill>
                  <a:schemeClr val="accent6"/>
                </a:solidFill>
              </a:rPr>
              <a:t>засідань</a:t>
            </a:r>
            <a:r>
              <a:rPr lang="ru-RU" sz="3600" dirty="0" smtClean="0">
                <a:solidFill>
                  <a:schemeClr val="accent6"/>
                </a:solidFill>
              </a:rPr>
              <a:t> </a:t>
            </a:r>
            <a:r>
              <a:rPr lang="ru-RU" sz="3600" dirty="0">
                <a:solidFill>
                  <a:schemeClr val="accent6"/>
                </a:solidFill>
              </a:rPr>
              <a:t>КМУ, ВРУ, </a:t>
            </a:r>
            <a:r>
              <a:rPr lang="ru-RU" sz="3600" dirty="0" err="1" smtClean="0">
                <a:solidFill>
                  <a:schemeClr val="accent6"/>
                </a:solidFill>
              </a:rPr>
              <a:t>профільних</a:t>
            </a:r>
            <a:r>
              <a:rPr lang="ru-RU" sz="3600" dirty="0" smtClean="0">
                <a:solidFill>
                  <a:schemeClr val="accent6"/>
                </a:solidFill>
              </a:rPr>
              <a:t> </a:t>
            </a:r>
            <a:r>
              <a:rPr lang="ru-RU" sz="3600" dirty="0" err="1" smtClean="0">
                <a:solidFill>
                  <a:schemeClr val="accent6"/>
                </a:solidFill>
              </a:rPr>
              <a:t>органів</a:t>
            </a:r>
            <a:r>
              <a:rPr lang="ru-RU" sz="3600" dirty="0" smtClean="0">
                <a:solidFill>
                  <a:schemeClr val="accent6"/>
                </a:solidFill>
              </a:rPr>
              <a:t> та </a:t>
            </a:r>
            <a:r>
              <a:rPr lang="ru-RU" sz="3600" dirty="0" err="1" smtClean="0">
                <a:solidFill>
                  <a:schemeClr val="accent6"/>
                </a:solidFill>
              </a:rPr>
              <a:t>комітетів</a:t>
            </a:r>
            <a:r>
              <a:rPr lang="ru-RU" sz="3600" dirty="0" smtClean="0">
                <a:solidFill>
                  <a:schemeClr val="accent6"/>
                </a:solidFill>
              </a:rPr>
              <a:t> </a:t>
            </a:r>
            <a:r>
              <a:rPr lang="ru-RU" sz="3600" dirty="0" err="1" smtClean="0">
                <a:solidFill>
                  <a:schemeClr val="accent6"/>
                </a:solidFill>
              </a:rPr>
              <a:t>цих</a:t>
            </a:r>
            <a:r>
              <a:rPr lang="ru-RU" sz="3600" dirty="0" smtClean="0">
                <a:solidFill>
                  <a:schemeClr val="accent6"/>
                </a:solidFill>
              </a:rPr>
              <a:t> </a:t>
            </a:r>
            <a:r>
              <a:rPr lang="ru-RU" sz="3600" dirty="0" err="1" smtClean="0">
                <a:solidFill>
                  <a:schemeClr val="accent6"/>
                </a:solidFill>
              </a:rPr>
              <a:t>державних</a:t>
            </a:r>
            <a:r>
              <a:rPr lang="ru-RU" sz="3600" dirty="0" smtClean="0">
                <a:solidFill>
                  <a:schemeClr val="accent6"/>
                </a:solidFill>
              </a:rPr>
              <a:t> структур</a:t>
            </a:r>
            <a:r>
              <a:rPr lang="uk-UA" sz="3600" dirty="0" smtClean="0">
                <a:solidFill>
                  <a:schemeClr val="accent6"/>
                </a:solidFill>
              </a:rPr>
              <a:t>;</a:t>
            </a:r>
            <a:endParaRPr lang="en-US" sz="3600" dirty="0">
              <a:solidFill>
                <a:schemeClr val="accent6"/>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12860" y="2569256"/>
            <a:ext cx="7640741" cy="414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17979" y="7681595"/>
            <a:ext cx="6420852" cy="502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440851" y="7307784"/>
            <a:ext cx="2994283" cy="395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666793"/>
      </p:ext>
    </p:extLst>
  </p:cSld>
  <p:clrMapOvr>
    <a:masterClrMapping/>
  </p:clrMapOvr>
  <p:transition spd="slow">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3633538"/>
            <a:ext cx="20790568" cy="8241788"/>
          </a:xfrm>
          <a:prstGeom prst="rect">
            <a:avLst/>
          </a:prstGeom>
        </p:spPr>
        <p:txBody>
          <a:bodyPr lIns="217461" tIns="108731" rIns="217461" bIns="108731">
            <a:noAutofit/>
          </a:bodyPr>
          <a:lstStyle/>
          <a:p>
            <a:pPr marL="570800" indent="-570800" algn="just">
              <a:spcBef>
                <a:spcPts val="2400"/>
              </a:spcBef>
              <a:spcAft>
                <a:spcPts val="2381"/>
              </a:spcAft>
              <a:buFont typeface="Wingdings" panose="05000000000000000000" pitchFamily="2" charset="2"/>
              <a:buChar char="§"/>
            </a:pPr>
            <a:r>
              <a:rPr lang="ru-RU" sz="4300" b="1" dirty="0" err="1" smtClean="0"/>
              <a:t>контакти</a:t>
            </a:r>
            <a:r>
              <a:rPr lang="ru-RU" sz="4300" b="1" dirty="0" smtClean="0"/>
              <a:t> </a:t>
            </a:r>
            <a:r>
              <a:rPr lang="ru-RU" sz="4300" b="1" dirty="0" err="1" smtClean="0"/>
              <a:t>працівників</a:t>
            </a:r>
            <a:r>
              <a:rPr lang="ru-RU" sz="4300" dirty="0" smtClean="0">
                <a:solidFill>
                  <a:schemeClr val="accent6"/>
                </a:solidFill>
              </a:rPr>
              <a:t> </a:t>
            </a:r>
            <a:r>
              <a:rPr lang="ru-RU" sz="4300" dirty="0" err="1" smtClean="0">
                <a:solidFill>
                  <a:schemeClr val="accent6"/>
                </a:solidFill>
              </a:rPr>
              <a:t>профільних</a:t>
            </a:r>
            <a:r>
              <a:rPr lang="ru-RU" sz="4300" dirty="0" smtClean="0">
                <a:solidFill>
                  <a:schemeClr val="accent6"/>
                </a:solidFill>
              </a:rPr>
              <a:t> </a:t>
            </a:r>
            <a:r>
              <a:rPr lang="ru-RU" sz="4300" dirty="0" err="1" smtClean="0">
                <a:solidFill>
                  <a:schemeClr val="accent6"/>
                </a:solidFill>
              </a:rPr>
              <a:t>департаментів</a:t>
            </a:r>
            <a:r>
              <a:rPr lang="ru-RU" sz="4300" dirty="0" smtClean="0">
                <a:solidFill>
                  <a:schemeClr val="accent6"/>
                </a:solidFill>
              </a:rPr>
              <a:t> </a:t>
            </a:r>
            <a:r>
              <a:rPr lang="ru-RU" sz="4300" dirty="0" err="1" smtClean="0">
                <a:solidFill>
                  <a:schemeClr val="accent6"/>
                </a:solidFill>
              </a:rPr>
              <a:t>ключових</a:t>
            </a:r>
            <a:r>
              <a:rPr lang="ru-RU" sz="4300" dirty="0" smtClean="0">
                <a:solidFill>
                  <a:schemeClr val="accent6"/>
                </a:solidFill>
              </a:rPr>
              <a:t> </a:t>
            </a:r>
            <a:r>
              <a:rPr lang="ru-RU" sz="4300" dirty="0" err="1" smtClean="0">
                <a:solidFill>
                  <a:schemeClr val="accent6"/>
                </a:solidFill>
              </a:rPr>
              <a:t>державних</a:t>
            </a:r>
            <a:r>
              <a:rPr lang="ru-RU" sz="4300" dirty="0" smtClean="0">
                <a:solidFill>
                  <a:schemeClr val="accent6"/>
                </a:solidFill>
              </a:rPr>
              <a:t> </a:t>
            </a:r>
            <a:r>
              <a:rPr lang="ru-RU" sz="4300" dirty="0" err="1" smtClean="0">
                <a:solidFill>
                  <a:schemeClr val="accent6"/>
                </a:solidFill>
              </a:rPr>
              <a:t>органів</a:t>
            </a:r>
            <a:r>
              <a:rPr lang="en-US" sz="4300" dirty="0">
                <a:solidFill>
                  <a:schemeClr val="accent6"/>
                </a:solidFill>
              </a:rPr>
              <a:t>;</a:t>
            </a:r>
          </a:p>
          <a:p>
            <a:pPr marL="570800" indent="-570800" algn="just">
              <a:spcBef>
                <a:spcPts val="2400"/>
              </a:spcBef>
              <a:spcAft>
                <a:spcPts val="2381"/>
              </a:spcAft>
              <a:buFont typeface="Wingdings" panose="05000000000000000000" pitchFamily="2" charset="2"/>
              <a:buChar char="§"/>
            </a:pPr>
            <a:r>
              <a:rPr lang="ru-RU" sz="4300" b="1" dirty="0" err="1" smtClean="0"/>
              <a:t>кадрові</a:t>
            </a:r>
            <a:r>
              <a:rPr lang="ru-RU" sz="4300" b="1" dirty="0" smtClean="0"/>
              <a:t> </a:t>
            </a:r>
            <a:r>
              <a:rPr lang="ru-RU" sz="4300" b="1" dirty="0" err="1" smtClean="0"/>
              <a:t>інструкції</a:t>
            </a:r>
            <a:r>
              <a:rPr lang="ru-RU" sz="4300" dirty="0" smtClean="0">
                <a:solidFill>
                  <a:schemeClr val="accent6"/>
                </a:solidFill>
              </a:rPr>
              <a:t>, </a:t>
            </a:r>
            <a:r>
              <a:rPr lang="ru-RU" sz="4300" dirty="0" err="1" smtClean="0">
                <a:solidFill>
                  <a:schemeClr val="accent6"/>
                </a:solidFill>
              </a:rPr>
              <a:t>які</a:t>
            </a:r>
            <a:r>
              <a:rPr lang="ru-RU" sz="4300" dirty="0" smtClean="0">
                <a:solidFill>
                  <a:schemeClr val="accent6"/>
                </a:solidFill>
              </a:rPr>
              <a:t> </a:t>
            </a:r>
            <a:r>
              <a:rPr lang="ru-RU" sz="4300" dirty="0" err="1" smtClean="0">
                <a:solidFill>
                  <a:schemeClr val="accent6"/>
                </a:solidFill>
              </a:rPr>
              <a:t>розмежовують</a:t>
            </a:r>
            <a:r>
              <a:rPr lang="ru-RU" sz="4300" dirty="0" smtClean="0">
                <a:solidFill>
                  <a:schemeClr val="accent6"/>
                </a:solidFill>
              </a:rPr>
              <a:t> </a:t>
            </a:r>
            <a:r>
              <a:rPr lang="ru-RU" sz="4300" dirty="0" err="1" smtClean="0">
                <a:solidFill>
                  <a:schemeClr val="accent6"/>
                </a:solidFill>
              </a:rPr>
              <a:t>обов’язки</a:t>
            </a:r>
            <a:r>
              <a:rPr lang="ru-RU" sz="4300" dirty="0" smtClean="0">
                <a:solidFill>
                  <a:schemeClr val="accent6"/>
                </a:solidFill>
              </a:rPr>
              <a:t> </a:t>
            </a:r>
            <a:r>
              <a:rPr lang="ru-RU" sz="4300" dirty="0" err="1" smtClean="0">
                <a:solidFill>
                  <a:schemeClr val="accent6"/>
                </a:solidFill>
              </a:rPr>
              <a:t>між</a:t>
            </a:r>
            <a:r>
              <a:rPr lang="ru-RU" sz="4300" dirty="0" smtClean="0">
                <a:solidFill>
                  <a:schemeClr val="accent6"/>
                </a:solidFill>
              </a:rPr>
              <a:t> </a:t>
            </a:r>
            <a:r>
              <a:rPr lang="ru-RU" sz="4300" dirty="0" err="1" smtClean="0">
                <a:solidFill>
                  <a:schemeClr val="accent6"/>
                </a:solidFill>
              </a:rPr>
              <a:t>посадовими</a:t>
            </a:r>
            <a:r>
              <a:rPr lang="ru-RU" sz="4300" dirty="0" smtClean="0">
                <a:solidFill>
                  <a:schemeClr val="accent6"/>
                </a:solidFill>
              </a:rPr>
              <a:t> особами </a:t>
            </a:r>
            <a:r>
              <a:rPr lang="ru-RU" sz="4300" dirty="0" err="1" smtClean="0">
                <a:solidFill>
                  <a:schemeClr val="accent6"/>
                </a:solidFill>
              </a:rPr>
              <a:t>міністерств</a:t>
            </a:r>
            <a:r>
              <a:rPr lang="ru-RU" sz="4300" dirty="0">
                <a:solidFill>
                  <a:schemeClr val="accent6"/>
                </a:solidFill>
              </a:rPr>
              <a:t>, </a:t>
            </a:r>
            <a:r>
              <a:rPr lang="ru-RU" sz="4300" dirty="0" err="1" smtClean="0">
                <a:solidFill>
                  <a:schemeClr val="accent6"/>
                </a:solidFill>
              </a:rPr>
              <a:t>відомств</a:t>
            </a:r>
            <a:r>
              <a:rPr lang="ru-RU" sz="4300" dirty="0" smtClean="0">
                <a:solidFill>
                  <a:schemeClr val="accent6"/>
                </a:solidFill>
              </a:rPr>
              <a:t> та </a:t>
            </a:r>
            <a:r>
              <a:rPr lang="ru-RU" sz="4300" dirty="0" err="1" smtClean="0">
                <a:solidFill>
                  <a:schemeClr val="accent6"/>
                </a:solidFill>
              </a:rPr>
              <a:t>ін</a:t>
            </a:r>
            <a:r>
              <a:rPr lang="ru-RU" sz="4300" dirty="0" smtClean="0">
                <a:solidFill>
                  <a:schemeClr val="accent6"/>
                </a:solidFill>
              </a:rPr>
              <a:t>.</a:t>
            </a:r>
            <a:r>
              <a:rPr lang="en-US" sz="4300" dirty="0">
                <a:solidFill>
                  <a:schemeClr val="accent6"/>
                </a:solidFill>
              </a:rPr>
              <a:t>;</a:t>
            </a:r>
          </a:p>
          <a:p>
            <a:pPr marL="570800" indent="-570800" algn="just">
              <a:spcBef>
                <a:spcPts val="2400"/>
              </a:spcBef>
              <a:spcAft>
                <a:spcPts val="2381"/>
              </a:spcAft>
              <a:buFont typeface="Wingdings" panose="05000000000000000000" pitchFamily="2" charset="2"/>
              <a:buChar char="§"/>
            </a:pPr>
            <a:r>
              <a:rPr lang="ru-RU" sz="4300" b="1" dirty="0" err="1" smtClean="0"/>
              <a:t>перелік</a:t>
            </a:r>
            <a:r>
              <a:rPr lang="ru-RU" sz="4300" b="1" dirty="0" smtClean="0"/>
              <a:t> </a:t>
            </a:r>
            <a:r>
              <a:rPr lang="ru-RU" sz="4300" b="1" dirty="0" err="1" smtClean="0"/>
              <a:t>партнерських</a:t>
            </a:r>
            <a:r>
              <a:rPr lang="ru-RU" sz="4300" b="1" dirty="0" smtClean="0"/>
              <a:t> </a:t>
            </a:r>
            <a:r>
              <a:rPr lang="ru-RU" sz="4300" b="1" dirty="0" err="1" smtClean="0"/>
              <a:t>громадських</a:t>
            </a:r>
            <a:r>
              <a:rPr lang="ru-RU" sz="4300" b="1" dirty="0" smtClean="0"/>
              <a:t> об</a:t>
            </a:r>
            <a:r>
              <a:rPr lang="en-US" sz="4300" b="1" dirty="0" smtClean="0"/>
              <a:t>’</a:t>
            </a:r>
            <a:r>
              <a:rPr lang="ru-RU" sz="4300" b="1" dirty="0" err="1" smtClean="0"/>
              <a:t>єднань</a:t>
            </a:r>
            <a:r>
              <a:rPr lang="en-US" sz="4300" b="1" dirty="0" smtClean="0"/>
              <a:t> </a:t>
            </a:r>
            <a:r>
              <a:rPr lang="uk-UA" sz="4300" dirty="0">
                <a:solidFill>
                  <a:schemeClr val="accent6"/>
                </a:solidFill>
              </a:rPr>
              <a:t>та </a:t>
            </a:r>
            <a:r>
              <a:rPr lang="uk-UA" sz="4300" dirty="0" smtClean="0">
                <a:solidFill>
                  <a:schemeClr val="accent6"/>
                </a:solidFill>
              </a:rPr>
              <a:t>інших організацій з суміжними цілями</a:t>
            </a:r>
            <a:r>
              <a:rPr lang="ru-RU" sz="4300" dirty="0" smtClean="0">
                <a:solidFill>
                  <a:schemeClr val="accent6"/>
                </a:solidFill>
              </a:rPr>
              <a:t>, </a:t>
            </a:r>
            <a:r>
              <a:rPr lang="ru-RU" sz="4300" dirty="0">
                <a:solidFill>
                  <a:schemeClr val="accent6"/>
                </a:solidFill>
              </a:rPr>
              <a:t>з </a:t>
            </a:r>
            <a:r>
              <a:rPr lang="ru-RU" sz="4300" dirty="0" err="1">
                <a:solidFill>
                  <a:schemeClr val="accent6"/>
                </a:solidFill>
              </a:rPr>
              <a:t>як</a:t>
            </a:r>
            <a:r>
              <a:rPr lang="ru-RU" sz="4300" dirty="0" err="1" smtClean="0">
                <a:solidFill>
                  <a:schemeClr val="accent6"/>
                </a:solidFill>
              </a:rPr>
              <a:t>ими</a:t>
            </a:r>
            <a:r>
              <a:rPr lang="ru-RU" sz="4300" dirty="0" smtClean="0">
                <a:solidFill>
                  <a:schemeClr val="accent6"/>
                </a:solidFill>
              </a:rPr>
              <a:t> </a:t>
            </a:r>
            <a:r>
              <a:rPr lang="ru-RU" sz="4300" dirty="0" err="1" smtClean="0">
                <a:solidFill>
                  <a:schemeClr val="accent6"/>
                </a:solidFill>
              </a:rPr>
              <a:t>ви</a:t>
            </a:r>
            <a:r>
              <a:rPr lang="ru-RU" sz="4300" dirty="0" smtClean="0">
                <a:solidFill>
                  <a:schemeClr val="accent6"/>
                </a:solidFill>
              </a:rPr>
              <a:t> могли б </a:t>
            </a:r>
            <a:r>
              <a:rPr lang="ru-RU" sz="4300" dirty="0" err="1" smtClean="0">
                <a:solidFill>
                  <a:schemeClr val="accent6"/>
                </a:solidFill>
              </a:rPr>
              <a:t>співпрацювати</a:t>
            </a:r>
            <a:r>
              <a:rPr lang="en-US" sz="4300" dirty="0" smtClean="0">
                <a:solidFill>
                  <a:schemeClr val="accent6"/>
                </a:solidFill>
              </a:rPr>
              <a:t>;</a:t>
            </a:r>
            <a:endParaRPr lang="en-US" sz="4300" dirty="0">
              <a:solidFill>
                <a:schemeClr val="accent6"/>
              </a:solidFill>
            </a:endParaRPr>
          </a:p>
          <a:p>
            <a:pPr marL="570800" indent="-570800" algn="just">
              <a:spcBef>
                <a:spcPts val="2400"/>
              </a:spcBef>
              <a:spcAft>
                <a:spcPts val="2381"/>
              </a:spcAft>
              <a:buFont typeface="Wingdings" panose="05000000000000000000" pitchFamily="2" charset="2"/>
              <a:buChar char="§"/>
            </a:pPr>
            <a:r>
              <a:rPr lang="ru-RU" sz="4300" b="1" dirty="0" err="1" smtClean="0"/>
              <a:t>внутрішні</a:t>
            </a:r>
            <a:r>
              <a:rPr lang="ru-RU" sz="4300" b="1" dirty="0" smtClean="0"/>
              <a:t> правила </a:t>
            </a:r>
            <a:r>
              <a:rPr lang="ru-RU" sz="4300" dirty="0" smtClean="0">
                <a:solidFill>
                  <a:schemeClr val="accent6"/>
                </a:solidFill>
              </a:rPr>
              <a:t>(</a:t>
            </a:r>
            <a:r>
              <a:rPr lang="ru-RU" sz="4300" dirty="0" err="1" smtClean="0">
                <a:solidFill>
                  <a:schemeClr val="accent6"/>
                </a:solidFill>
              </a:rPr>
              <a:t>внутрішня</a:t>
            </a:r>
            <a:r>
              <a:rPr lang="ru-RU" sz="4300" dirty="0" smtClean="0">
                <a:solidFill>
                  <a:schemeClr val="accent6"/>
                </a:solidFill>
              </a:rPr>
              <a:t> </a:t>
            </a:r>
            <a:r>
              <a:rPr lang="ru-RU" sz="4300" dirty="0" err="1" smtClean="0">
                <a:solidFill>
                  <a:schemeClr val="accent6"/>
                </a:solidFill>
              </a:rPr>
              <a:t>політика</a:t>
            </a:r>
            <a:r>
              <a:rPr lang="ru-RU" sz="4300" dirty="0" smtClean="0">
                <a:solidFill>
                  <a:schemeClr val="accent6"/>
                </a:solidFill>
              </a:rPr>
              <a:t>) </a:t>
            </a:r>
            <a:r>
              <a:rPr lang="ru-RU" sz="4300" dirty="0" err="1">
                <a:solidFill>
                  <a:schemeClr val="accent6"/>
                </a:solidFill>
              </a:rPr>
              <a:t>в</a:t>
            </a:r>
            <a:r>
              <a:rPr lang="ru-RU" sz="4300" dirty="0" err="1" smtClean="0">
                <a:solidFill>
                  <a:schemeClr val="accent6"/>
                </a:solidFill>
              </a:rPr>
              <a:t>ашої</a:t>
            </a:r>
            <a:r>
              <a:rPr lang="ru-RU" sz="4300" dirty="0" smtClean="0">
                <a:solidFill>
                  <a:schemeClr val="accent6"/>
                </a:solidFill>
              </a:rPr>
              <a:t> </a:t>
            </a:r>
            <a:r>
              <a:rPr lang="ru-RU" sz="4300" dirty="0" err="1" smtClean="0">
                <a:solidFill>
                  <a:schemeClr val="accent6"/>
                </a:solidFill>
              </a:rPr>
              <a:t>організації</a:t>
            </a:r>
            <a:r>
              <a:rPr lang="ru-RU" sz="4300" dirty="0" smtClean="0">
                <a:solidFill>
                  <a:schemeClr val="accent6"/>
                </a:solidFill>
              </a:rPr>
              <a:t> </a:t>
            </a:r>
            <a:r>
              <a:rPr lang="ru-RU" sz="4300" dirty="0" err="1" smtClean="0">
                <a:solidFill>
                  <a:schemeClr val="accent6"/>
                </a:solidFill>
              </a:rPr>
              <a:t>щодо</a:t>
            </a:r>
            <a:r>
              <a:rPr lang="ru-RU" sz="4300" dirty="0" smtClean="0">
                <a:solidFill>
                  <a:schemeClr val="accent6"/>
                </a:solidFill>
              </a:rPr>
              <a:t> </a:t>
            </a:r>
            <a:r>
              <a:rPr lang="ru-RU" sz="4300" dirty="0" err="1" smtClean="0">
                <a:solidFill>
                  <a:schemeClr val="accent6"/>
                </a:solidFill>
              </a:rPr>
              <a:t>взаємодії</a:t>
            </a:r>
            <a:r>
              <a:rPr lang="ru-RU" sz="4300" dirty="0" smtClean="0">
                <a:solidFill>
                  <a:schemeClr val="accent6"/>
                </a:solidFill>
              </a:rPr>
              <a:t> з  </a:t>
            </a:r>
            <a:r>
              <a:rPr lang="ru-RU" sz="4300" dirty="0">
                <a:solidFill>
                  <a:schemeClr val="accent6"/>
                </a:solidFill>
              </a:rPr>
              <a:t>органами </a:t>
            </a:r>
            <a:r>
              <a:rPr lang="ru-RU" sz="4300" dirty="0" err="1" smtClean="0">
                <a:solidFill>
                  <a:schemeClr val="accent6"/>
                </a:solidFill>
              </a:rPr>
              <a:t>влади</a:t>
            </a:r>
            <a:r>
              <a:rPr lang="ru-RU" sz="4300" dirty="0">
                <a:solidFill>
                  <a:schemeClr val="accent6"/>
                </a:solidFill>
              </a:rPr>
              <a:t>: </a:t>
            </a:r>
            <a:r>
              <a:rPr lang="ru-RU" sz="4300" dirty="0" err="1" smtClean="0">
                <a:solidFill>
                  <a:schemeClr val="accent6"/>
                </a:solidFill>
              </a:rPr>
              <a:t>які</a:t>
            </a:r>
            <a:r>
              <a:rPr lang="ru-RU" sz="4300" dirty="0" smtClean="0">
                <a:solidFill>
                  <a:schemeClr val="accent6"/>
                </a:solidFill>
              </a:rPr>
              <a:t> для </a:t>
            </a:r>
            <a:r>
              <a:rPr lang="ru-RU" sz="4300" dirty="0" err="1" smtClean="0">
                <a:solidFill>
                  <a:schemeClr val="accent6"/>
                </a:solidFill>
              </a:rPr>
              <a:t>цього</a:t>
            </a:r>
            <a:r>
              <a:rPr lang="ru-RU" sz="4300" dirty="0" smtClean="0">
                <a:solidFill>
                  <a:schemeClr val="accent6"/>
                </a:solidFill>
              </a:rPr>
              <a:t> є </a:t>
            </a:r>
            <a:r>
              <a:rPr lang="ru-RU" sz="4300" dirty="0" err="1" smtClean="0">
                <a:solidFill>
                  <a:schemeClr val="accent6"/>
                </a:solidFill>
              </a:rPr>
              <a:t>внутрішні</a:t>
            </a:r>
            <a:r>
              <a:rPr lang="ru-RU" sz="4300" dirty="0" smtClean="0">
                <a:solidFill>
                  <a:schemeClr val="accent6"/>
                </a:solidFill>
              </a:rPr>
              <a:t> </a:t>
            </a:r>
            <a:r>
              <a:rPr lang="ru-RU" sz="4300" dirty="0" err="1" smtClean="0">
                <a:solidFill>
                  <a:schemeClr val="accent6"/>
                </a:solidFill>
              </a:rPr>
              <a:t>процедури</a:t>
            </a:r>
            <a:r>
              <a:rPr lang="ru-RU" sz="4300" dirty="0" smtClean="0">
                <a:solidFill>
                  <a:schemeClr val="accent6"/>
                </a:solidFill>
              </a:rPr>
              <a:t>, </a:t>
            </a:r>
            <a:r>
              <a:rPr lang="ru-RU" sz="4300" dirty="0" err="1" smtClean="0">
                <a:solidFill>
                  <a:schemeClr val="accent6"/>
                </a:solidFill>
              </a:rPr>
              <a:t>які</a:t>
            </a:r>
            <a:r>
              <a:rPr lang="ru-RU" sz="4300" dirty="0" smtClean="0">
                <a:solidFill>
                  <a:schemeClr val="accent6"/>
                </a:solidFill>
              </a:rPr>
              <a:t> </a:t>
            </a:r>
            <a:r>
              <a:rPr lang="ru-RU" sz="4300" dirty="0" err="1" smtClean="0">
                <a:solidFill>
                  <a:schemeClr val="accent6"/>
                </a:solidFill>
              </a:rPr>
              <a:t>обмеження</a:t>
            </a:r>
            <a:r>
              <a:rPr lang="ru-RU" sz="4300" dirty="0" smtClean="0">
                <a:solidFill>
                  <a:schemeClr val="accent6"/>
                </a:solidFill>
              </a:rPr>
              <a:t>, </a:t>
            </a:r>
            <a:r>
              <a:rPr lang="ru-RU" sz="4300" dirty="0" err="1" smtClean="0">
                <a:solidFill>
                  <a:schemeClr val="accent6"/>
                </a:solidFill>
              </a:rPr>
              <a:t>окрім</a:t>
            </a:r>
            <a:r>
              <a:rPr lang="ru-RU" sz="4300" dirty="0" smtClean="0">
                <a:solidFill>
                  <a:schemeClr val="accent6"/>
                </a:solidFill>
              </a:rPr>
              <a:t> </a:t>
            </a:r>
            <a:r>
              <a:rPr lang="ru-RU" sz="4300" dirty="0" err="1" smtClean="0">
                <a:solidFill>
                  <a:schemeClr val="accent6"/>
                </a:solidFill>
              </a:rPr>
              <a:t>законодавчих</a:t>
            </a:r>
            <a:r>
              <a:rPr lang="ru-RU" sz="4300" dirty="0" smtClean="0">
                <a:solidFill>
                  <a:schemeClr val="accent6"/>
                </a:solidFill>
              </a:rPr>
              <a:t>.</a:t>
            </a:r>
            <a:endParaRPr lang="en-US" sz="4300" dirty="0">
              <a:solidFill>
                <a:schemeClr val="accent6"/>
              </a:solidFill>
            </a:endParaRPr>
          </a:p>
        </p:txBody>
      </p:sp>
    </p:spTree>
    <p:extLst>
      <p:ext uri="{BB962C8B-B14F-4D97-AF65-F5344CB8AC3E}">
        <p14:creationId xmlns:p14="http://schemas.microsoft.com/office/powerpoint/2010/main" val="813377722"/>
      </p:ext>
    </p:extLst>
  </p:cSld>
  <p:clrMapOvr>
    <a:masterClrMapping/>
  </p:clrMapOvr>
  <p:transition spd="slow">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72046" y="2833684"/>
            <a:ext cx="19805203" cy="9937411"/>
          </a:xfrm>
          <a:prstGeom prst="rect">
            <a:avLst/>
          </a:prstGeom>
        </p:spPr>
        <p:txBody>
          <a:bodyPr lIns="217461" tIns="108731" rIns="217461" bIns="108731">
            <a:noAutofit/>
          </a:bodyPr>
          <a:lstStyle/>
          <a:p>
            <a:pPr>
              <a:spcAft>
                <a:spcPts val="1200"/>
              </a:spcAft>
            </a:pPr>
            <a:r>
              <a:rPr lang="uk-UA" sz="6000" dirty="0" smtClean="0">
                <a:solidFill>
                  <a:schemeClr val="tx2"/>
                </a:solidFill>
                <a:latin typeface="Franklin Gothic Medium"/>
                <a:ea typeface="ＭＳ Ｐゴシック" charset="-128"/>
                <a:cs typeface="Franklin Gothic Medium"/>
              </a:rPr>
              <a:t>ТИПИ РЕГУЛЯРНОГО МОНІТОРИНГУ</a:t>
            </a:r>
            <a:r>
              <a:rPr lang="en-US" sz="6000" dirty="0" smtClean="0">
                <a:solidFill>
                  <a:schemeClr val="tx2"/>
                </a:solidFill>
                <a:latin typeface="Franklin Gothic Medium"/>
                <a:ea typeface="ＭＳ Ｐゴシック" charset="-128"/>
                <a:cs typeface="Franklin Gothic Medium"/>
              </a:rPr>
              <a:t>:</a:t>
            </a:r>
            <a:endParaRPr lang="en-US" sz="4600" dirty="0" smtClean="0">
              <a:solidFill>
                <a:schemeClr val="tx2"/>
              </a:solidFill>
              <a:latin typeface="Franklin Gothic Medium"/>
              <a:ea typeface="ＭＳ Ｐゴシック" charset="-128"/>
              <a:cs typeface="Franklin Gothic Medium"/>
            </a:endParaRPr>
          </a:p>
          <a:p>
            <a:pPr marL="742950" indent="-742950" algn="just">
              <a:spcBef>
                <a:spcPts val="3000"/>
              </a:spcBef>
              <a:spcAft>
                <a:spcPts val="3000"/>
              </a:spcAft>
              <a:buAutoNum type="arabicPeriod"/>
            </a:pPr>
            <a:r>
              <a:rPr lang="uk-UA" sz="4400" b="1" dirty="0"/>
              <a:t>м</a:t>
            </a:r>
            <a:r>
              <a:rPr lang="uk-UA" sz="4400" b="1" dirty="0" smtClean="0"/>
              <a:t>оніторинг веб-сайтів та сторінок у соціальних мережах </a:t>
            </a:r>
            <a:r>
              <a:rPr lang="uk-UA" sz="4400" b="1" dirty="0"/>
              <a:t>профільних державних органів</a:t>
            </a:r>
            <a:r>
              <a:rPr lang="uk-UA" sz="4400" dirty="0">
                <a:solidFill>
                  <a:schemeClr val="accent6"/>
                </a:solidFill>
              </a:rPr>
              <a:t>, які регулюють вашу галузь (проекти нормативних актів, плани діяльності, події, кадрові призначення);</a:t>
            </a:r>
          </a:p>
          <a:p>
            <a:pPr marL="742950" indent="-742950" algn="just">
              <a:spcBef>
                <a:spcPts val="3000"/>
              </a:spcBef>
              <a:spcAft>
                <a:spcPts val="3000"/>
              </a:spcAft>
              <a:buAutoNum type="arabicPeriod"/>
            </a:pPr>
            <a:r>
              <a:rPr lang="uk-UA" sz="4400" b="1" dirty="0"/>
              <a:t>м</a:t>
            </a:r>
            <a:r>
              <a:rPr lang="uk-UA" sz="4400" b="1" dirty="0" smtClean="0"/>
              <a:t>оніторинг </a:t>
            </a:r>
            <a:r>
              <a:rPr lang="uk-UA" sz="4400" b="1" dirty="0"/>
              <a:t>діяльності інших підрозділів вашої організації</a:t>
            </a:r>
            <a:r>
              <a:rPr lang="uk-UA" sz="4400" dirty="0">
                <a:solidFill>
                  <a:schemeClr val="accent6"/>
                </a:solidFill>
              </a:rPr>
              <a:t> для кращого розуміння організаційних проблем і потреб;</a:t>
            </a:r>
          </a:p>
          <a:p>
            <a:pPr marL="742950" indent="-742950" algn="just">
              <a:spcBef>
                <a:spcPts val="3000"/>
              </a:spcBef>
              <a:spcAft>
                <a:spcPts val="3000"/>
              </a:spcAft>
              <a:buFontTx/>
              <a:buAutoNum type="arabicPeriod"/>
            </a:pPr>
            <a:r>
              <a:rPr lang="uk-UA" sz="4400" b="1" dirty="0"/>
              <a:t>м</a:t>
            </a:r>
            <a:r>
              <a:rPr lang="uk-UA" sz="4400" b="1" dirty="0" smtClean="0"/>
              <a:t>едіа-моніторинг </a:t>
            </a:r>
            <a:r>
              <a:rPr lang="uk-UA" sz="4400" dirty="0">
                <a:solidFill>
                  <a:schemeClr val="accent6"/>
                </a:solidFill>
              </a:rPr>
              <a:t>по </a:t>
            </a:r>
            <a:r>
              <a:rPr lang="uk-UA" sz="4400" dirty="0" smtClean="0">
                <a:solidFill>
                  <a:schemeClr val="accent6"/>
                </a:solidFill>
              </a:rPr>
              <a:t>ключових </a:t>
            </a:r>
            <a:r>
              <a:rPr lang="uk-UA" sz="4400" dirty="0">
                <a:solidFill>
                  <a:schemeClr val="accent6"/>
                </a:solidFill>
              </a:rPr>
              <a:t>для в</a:t>
            </a:r>
            <a:r>
              <a:rPr lang="uk-UA" sz="4400" dirty="0" smtClean="0">
                <a:solidFill>
                  <a:schemeClr val="accent6"/>
                </a:solidFill>
              </a:rPr>
              <a:t>ашої </a:t>
            </a:r>
            <a:r>
              <a:rPr lang="uk-UA" sz="4400" dirty="0">
                <a:solidFill>
                  <a:schemeClr val="accent6"/>
                </a:solidFill>
              </a:rPr>
              <a:t>організації </a:t>
            </a:r>
            <a:r>
              <a:rPr lang="uk-UA" sz="4400" dirty="0" smtClean="0">
                <a:solidFill>
                  <a:schemeClr val="accent6"/>
                </a:solidFill>
              </a:rPr>
              <a:t>державних органах </a:t>
            </a:r>
            <a:r>
              <a:rPr lang="uk-UA" sz="4400" dirty="0">
                <a:solidFill>
                  <a:schemeClr val="accent6"/>
                </a:solidFill>
              </a:rPr>
              <a:t>та їх </a:t>
            </a:r>
            <a:r>
              <a:rPr lang="uk-UA" sz="4400" dirty="0" smtClean="0">
                <a:solidFill>
                  <a:schemeClr val="accent6"/>
                </a:solidFill>
              </a:rPr>
              <a:t>офіційних особах, основних політичних подіях </a:t>
            </a:r>
            <a:r>
              <a:rPr lang="uk-UA" sz="4400" dirty="0">
                <a:solidFill>
                  <a:schemeClr val="accent6"/>
                </a:solidFill>
              </a:rPr>
              <a:t>та </a:t>
            </a:r>
            <a:r>
              <a:rPr lang="uk-UA" sz="4400" dirty="0" smtClean="0">
                <a:solidFill>
                  <a:schemeClr val="accent6"/>
                </a:solidFill>
              </a:rPr>
              <a:t>міжнародних заходах </a:t>
            </a:r>
            <a:r>
              <a:rPr lang="uk-UA" sz="4400" dirty="0">
                <a:solidFill>
                  <a:schemeClr val="accent6"/>
                </a:solidFill>
              </a:rPr>
              <a:t>за участю України</a:t>
            </a:r>
            <a:r>
              <a:rPr lang="uk-UA" sz="4400" dirty="0" smtClean="0">
                <a:solidFill>
                  <a:schemeClr val="accent6"/>
                </a:solidFill>
              </a:rPr>
              <a:t>.</a:t>
            </a:r>
          </a:p>
        </p:txBody>
      </p:sp>
    </p:spTree>
    <p:extLst>
      <p:ext uri="{BB962C8B-B14F-4D97-AF65-F5344CB8AC3E}">
        <p14:creationId xmlns:p14="http://schemas.microsoft.com/office/powerpoint/2010/main" val="3580129229"/>
      </p:ext>
    </p:extLst>
  </p:cSld>
  <p:clrMapOvr>
    <a:masterClrMapping/>
  </p:clrMapOvr>
  <p:transition spd="slow">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2815389"/>
            <a:ext cx="20381495" cy="9745575"/>
          </a:xfrm>
          <a:prstGeom prst="rect">
            <a:avLst/>
          </a:prstGeom>
        </p:spPr>
        <p:txBody>
          <a:bodyPr lIns="217461" tIns="108731" rIns="217461" bIns="108731">
            <a:noAutofit/>
          </a:bodyPr>
          <a:lstStyle/>
          <a:p>
            <a:pPr lvl="0" algn="just" eaLnBrk="0" hangingPunct="0">
              <a:spcBef>
                <a:spcPts val="1800"/>
              </a:spcBef>
              <a:spcAft>
                <a:spcPts val="1800"/>
              </a:spcAft>
              <a:buSzPct val="75000"/>
              <a:buFont typeface="Wingdings" pitchFamily="2" charset="2"/>
              <a:buChar char="ü"/>
            </a:pPr>
            <a:r>
              <a:rPr lang="uk-UA" sz="4200" dirty="0" smtClean="0">
                <a:solidFill>
                  <a:schemeClr val="accent6"/>
                </a:solidFill>
                <a:latin typeface="Arial" pitchFamily="34" charset="0"/>
                <a:cs typeface="Arial" pitchFamily="34" charset="0"/>
              </a:rPr>
              <a:t> Для ефективної </a:t>
            </a:r>
            <a:r>
              <a:rPr lang="uk-UA" sz="4200" dirty="0" err="1" smtClean="0">
                <a:solidFill>
                  <a:schemeClr val="accent6"/>
                </a:solidFill>
                <a:latin typeface="Arial" pitchFamily="34" charset="0"/>
                <a:cs typeface="Arial" pitchFamily="34" charset="0"/>
              </a:rPr>
              <a:t>адвокаційної</a:t>
            </a:r>
            <a:r>
              <a:rPr lang="uk-UA" sz="4200" dirty="0" smtClean="0">
                <a:solidFill>
                  <a:schemeClr val="accent6"/>
                </a:solidFill>
                <a:latin typeface="Arial" pitchFamily="34" charset="0"/>
                <a:cs typeface="Arial" pitchFamily="34" charset="0"/>
              </a:rPr>
              <a:t> роботи Вам також потрібно буде мобілізувати необхідні особисті та професійні якості.</a:t>
            </a:r>
          </a:p>
          <a:p>
            <a:pPr marL="1087294" indent="-1087294" algn="just">
              <a:spcBef>
                <a:spcPts val="4200"/>
              </a:spcBef>
              <a:spcAft>
                <a:spcPts val="1800"/>
              </a:spcAft>
            </a:pPr>
            <a:r>
              <a:rPr lang="uk-UA" sz="5000" dirty="0" smtClean="0">
                <a:solidFill>
                  <a:schemeClr val="tx2"/>
                </a:solidFill>
                <a:latin typeface="Franklin Gothic Medium"/>
                <a:ea typeface="ＭＳ Ｐゴシック" charset="-128"/>
                <a:cs typeface="Franklin Gothic Medium"/>
              </a:rPr>
              <a:t>ПОРТРЕТ СПЕЦІАЛІСТА З АДВОКАЦІЇ / ЛОБІСТА</a:t>
            </a:r>
            <a:endParaRPr lang="uk-UA" sz="5000" b="1" dirty="0" smtClean="0">
              <a:solidFill>
                <a:srgbClr val="C00000"/>
              </a:solidFill>
              <a:latin typeface="Arial" pitchFamily="34" charset="0"/>
              <a:cs typeface="Arial" pitchFamily="34" charset="0"/>
            </a:endParaRP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знання галузі, інтереси якої Ви представляєте;</a:t>
            </a: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знання законотворчих процедур та неформальних звичаїв державних органів;</a:t>
            </a: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політична грамотність та глибоке розуміння політичних процесів;</a:t>
            </a: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стратегічне мислення;</a:t>
            </a: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навички письмової та усної комунікації;</a:t>
            </a: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навички ведення переговорів;</a:t>
            </a:r>
          </a:p>
          <a:p>
            <a:pPr marL="1087294" indent="-1087294" algn="just">
              <a:spcBef>
                <a:spcPts val="0"/>
              </a:spcBef>
              <a:spcAft>
                <a:spcPts val="800"/>
              </a:spcAft>
              <a:buFont typeface="Wingdings" panose="05000000000000000000" pitchFamily="2" charset="2"/>
              <a:buChar char="§"/>
            </a:pPr>
            <a:r>
              <a:rPr lang="uk-UA" sz="4200" dirty="0" smtClean="0">
                <a:solidFill>
                  <a:schemeClr val="accent6"/>
                </a:solidFill>
                <a:latin typeface="Arial" pitchFamily="34" charset="0"/>
                <a:cs typeface="Arial" pitchFamily="34" charset="0"/>
              </a:rPr>
              <a:t>вміння слухати, переконувати і впливати на точку зору опонента;</a:t>
            </a:r>
          </a:p>
        </p:txBody>
      </p:sp>
    </p:spTree>
    <p:extLst>
      <p:ext uri="{BB962C8B-B14F-4D97-AF65-F5344CB8AC3E}">
        <p14:creationId xmlns:p14="http://schemas.microsoft.com/office/powerpoint/2010/main" val="999343848"/>
      </p:ext>
    </p:extLst>
  </p:cSld>
  <p:clrMapOvr>
    <a:masterClrMapping/>
  </p:clrMapOvr>
  <p:transition spd="slow">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46996" y="2854035"/>
            <a:ext cx="20546730" cy="10196947"/>
          </a:xfrm>
          <a:prstGeom prst="rect">
            <a:avLst/>
          </a:prstGeom>
        </p:spPr>
        <p:txBody>
          <a:bodyPr lIns="217461" tIns="108731" rIns="217461" bIns="108731">
            <a:noAutofit/>
          </a:bodyPr>
          <a:lstStyle/>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вміння збирати та надавати </a:t>
            </a:r>
            <a:r>
              <a:rPr lang="uk-UA" sz="3900" dirty="0" err="1" smtClean="0">
                <a:solidFill>
                  <a:schemeClr val="accent6"/>
                </a:solidFill>
                <a:latin typeface="Arial" pitchFamily="34" charset="0"/>
                <a:cs typeface="Arial" pitchFamily="34" charset="0"/>
              </a:rPr>
              <a:t>стейкхолдерам</a:t>
            </a:r>
            <a:r>
              <a:rPr lang="uk-UA" sz="3900" dirty="0" smtClean="0">
                <a:solidFill>
                  <a:schemeClr val="accent6"/>
                </a:solidFill>
                <a:latin typeface="Arial" pitchFamily="34" charset="0"/>
                <a:cs typeface="Arial" pitchFamily="34" charset="0"/>
              </a:rPr>
              <a:t> переконливу та перевірену інформацію;</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знання закордонного досвіду у галузі </a:t>
            </a:r>
            <a:r>
              <a:rPr lang="uk-UA" sz="3900" dirty="0" err="1" smtClean="0">
                <a:solidFill>
                  <a:schemeClr val="accent6"/>
                </a:solidFill>
                <a:latin typeface="Arial" pitchFamily="34" charset="0"/>
                <a:cs typeface="Arial" pitchFamily="34" charset="0"/>
              </a:rPr>
              <a:t>адвокації</a:t>
            </a:r>
            <a:r>
              <a:rPr lang="uk-UA" sz="3900" dirty="0" smtClean="0">
                <a:solidFill>
                  <a:schemeClr val="accent6"/>
                </a:solidFill>
                <a:latin typeface="Arial" pitchFamily="34" charset="0"/>
                <a:cs typeface="Arial" pitchFamily="34" charset="0"/>
              </a:rPr>
              <a:t>;</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базові юридичні знання (або вільний доступ до юристів для консультацій та приведення текстів у відповідність до норм законодавства);</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доступ до юридичного, комунікаційного та інших ключових департаментів своєї організації;</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навички формування громадської думки;</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мережа контактів в усіх трьох секторах: уряді, бізнесі та громадських організаціях;</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знання принципів корпоративної соціальної відповідальності;</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розуміння громадських інтересів;</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високі моральні якості;</a:t>
            </a:r>
          </a:p>
          <a:p>
            <a:pPr marL="1087294" indent="-1087294" algn="just">
              <a:spcBef>
                <a:spcPts val="600"/>
              </a:spcBef>
              <a:spcAft>
                <a:spcPts val="1200"/>
              </a:spcAft>
              <a:buFont typeface="Wingdings" panose="05000000000000000000" pitchFamily="2" charset="2"/>
              <a:buChar char="§"/>
            </a:pPr>
            <a:r>
              <a:rPr lang="uk-UA" sz="3900" dirty="0" smtClean="0">
                <a:solidFill>
                  <a:schemeClr val="accent6"/>
                </a:solidFill>
                <a:latin typeface="Arial" pitchFamily="34" charset="0"/>
                <a:cs typeface="Arial" pitchFamily="34" charset="0"/>
              </a:rPr>
              <a:t>адаптивність, готовність вчитись, гнучкість розуму.</a:t>
            </a:r>
            <a:endParaRPr lang="uk-UA" sz="3900" dirty="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val="3692413962"/>
      </p:ext>
    </p:extLst>
  </p:cSld>
  <p:clrMapOvr>
    <a:masterClrMapping/>
  </p:clrMapOvr>
  <p:transition spd="slow">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2937163"/>
            <a:ext cx="20405559" cy="10249447"/>
          </a:xfrm>
          <a:prstGeom prst="rect">
            <a:avLst/>
          </a:prstGeom>
        </p:spPr>
        <p:txBody>
          <a:bodyPr lIns="217461" tIns="108731" rIns="217461" bIns="108731">
            <a:noAutofit/>
          </a:bodyPr>
          <a:lstStyle/>
          <a:p>
            <a:pPr algn="just">
              <a:spcBef>
                <a:spcPts val="1200"/>
              </a:spcBef>
              <a:spcAft>
                <a:spcPts val="3600"/>
              </a:spcAft>
            </a:pPr>
            <a:r>
              <a:rPr lang="uk-UA" sz="6000" dirty="0" smtClean="0">
                <a:solidFill>
                  <a:schemeClr val="tx2"/>
                </a:solidFill>
                <a:latin typeface="Franklin Gothic Medium"/>
                <a:ea typeface="ＭＳ Ｐゴシック" charset="-128"/>
                <a:cs typeface="Franklin Gothic Medium"/>
              </a:rPr>
              <a:t>КОЛО ВІДПОВІДАЛЬНОСТІ ФАХІВЦЯ З АДВОКАЦІЇ:</a:t>
            </a:r>
            <a:endParaRPr lang="en-US" sz="3400" dirty="0" smtClean="0">
              <a:solidFill>
                <a:schemeClr val="accent6"/>
              </a:solidFill>
            </a:endParaRPr>
          </a:p>
          <a:p>
            <a:pPr marL="570800" indent="-570800" algn="just">
              <a:spcBef>
                <a:spcPts val="1200"/>
              </a:spcBef>
              <a:spcAft>
                <a:spcPts val="1200"/>
              </a:spcAft>
              <a:buFont typeface="Wingdings" pitchFamily="2" charset="2"/>
              <a:buChar char="§"/>
            </a:pPr>
            <a:r>
              <a:rPr lang="uk-UA" sz="3700" b="1" dirty="0" smtClean="0"/>
              <a:t>сприяти лояльному ставленню </a:t>
            </a:r>
            <a:r>
              <a:rPr lang="uk-UA" sz="3700" dirty="0" smtClean="0">
                <a:solidFill>
                  <a:schemeClr val="accent6"/>
                </a:solidFill>
              </a:rPr>
              <a:t>ключових органів влади та інших </a:t>
            </a:r>
            <a:r>
              <a:rPr lang="uk-UA" sz="3700" dirty="0" err="1" smtClean="0">
                <a:solidFill>
                  <a:schemeClr val="accent6"/>
                </a:solidFill>
              </a:rPr>
              <a:t>стейкхолдерів</a:t>
            </a:r>
            <a:r>
              <a:rPr lang="uk-UA" sz="3700" dirty="0" smtClean="0">
                <a:solidFill>
                  <a:schemeClr val="accent6"/>
                </a:solidFill>
              </a:rPr>
              <a:t> до своєї організації;</a:t>
            </a:r>
          </a:p>
          <a:p>
            <a:pPr marL="570800" indent="-570800" algn="just">
              <a:spcBef>
                <a:spcPts val="1200"/>
              </a:spcBef>
              <a:spcAft>
                <a:spcPts val="1200"/>
              </a:spcAft>
              <a:buFont typeface="Wingdings" pitchFamily="2" charset="2"/>
              <a:buChar char="§"/>
            </a:pPr>
            <a:r>
              <a:rPr lang="uk-UA" sz="3700" b="1" dirty="0" smtClean="0"/>
              <a:t>визначати інтереси організації</a:t>
            </a:r>
            <a:r>
              <a:rPr lang="en-US" sz="3700" dirty="0" smtClean="0">
                <a:solidFill>
                  <a:schemeClr val="accent6"/>
                </a:solidFill>
              </a:rPr>
              <a:t> </a:t>
            </a:r>
            <a:r>
              <a:rPr lang="uk-UA" sz="3700" dirty="0" smtClean="0">
                <a:solidFill>
                  <a:schemeClr val="accent6"/>
                </a:solidFill>
              </a:rPr>
              <a:t>і захищати їх перед органами влади і самоврядування;</a:t>
            </a:r>
            <a:endParaRPr lang="en-US" sz="3700" dirty="0" smtClean="0">
              <a:solidFill>
                <a:schemeClr val="accent6"/>
              </a:solidFill>
            </a:endParaRPr>
          </a:p>
          <a:p>
            <a:pPr marL="570800" indent="-570800" algn="just">
              <a:spcBef>
                <a:spcPts val="1200"/>
              </a:spcBef>
              <a:spcAft>
                <a:spcPts val="1200"/>
              </a:spcAft>
              <a:buFont typeface="Wingdings" pitchFamily="2" charset="2"/>
              <a:buChar char="§"/>
            </a:pPr>
            <a:r>
              <a:rPr lang="uk-UA" sz="3700" b="1" dirty="0" err="1" smtClean="0"/>
              <a:t>моніторити</a:t>
            </a:r>
            <a:r>
              <a:rPr lang="uk-UA" sz="3700" b="1" dirty="0" smtClean="0"/>
              <a:t> та аналізувати </a:t>
            </a:r>
            <a:r>
              <a:rPr lang="uk-UA" sz="3700" dirty="0" smtClean="0">
                <a:solidFill>
                  <a:schemeClr val="accent6"/>
                </a:solidFill>
              </a:rPr>
              <a:t>перебіг законотворчих та політичних процесів і їх потенційні наслідки для організації та індустрії</a:t>
            </a:r>
            <a:r>
              <a:rPr lang="en-US" sz="3700" dirty="0" smtClean="0">
                <a:solidFill>
                  <a:schemeClr val="accent6"/>
                </a:solidFill>
              </a:rPr>
              <a:t>;</a:t>
            </a:r>
          </a:p>
          <a:p>
            <a:pPr marL="570800" indent="-570800" algn="just">
              <a:spcBef>
                <a:spcPts val="1200"/>
              </a:spcBef>
              <a:spcAft>
                <a:spcPts val="1200"/>
              </a:spcAft>
              <a:buFont typeface="Wingdings" pitchFamily="2" charset="2"/>
              <a:buChar char="§"/>
            </a:pPr>
            <a:r>
              <a:rPr lang="uk-UA" sz="3700" b="1" dirty="0" smtClean="0"/>
              <a:t>розширювати мережу союзників</a:t>
            </a:r>
            <a:r>
              <a:rPr lang="en-US" sz="3700" dirty="0" smtClean="0">
                <a:solidFill>
                  <a:schemeClr val="accent6"/>
                </a:solidFill>
              </a:rPr>
              <a:t> </a:t>
            </a:r>
            <a:r>
              <a:rPr lang="uk-UA" sz="3700" dirty="0" smtClean="0">
                <a:solidFill>
                  <a:schemeClr val="accent6"/>
                </a:solidFill>
              </a:rPr>
              <a:t>організації серед третіх осіб</a:t>
            </a:r>
            <a:r>
              <a:rPr lang="en-US" sz="3700" dirty="0" smtClean="0">
                <a:solidFill>
                  <a:schemeClr val="accent6"/>
                </a:solidFill>
              </a:rPr>
              <a:t> (</a:t>
            </a:r>
            <a:r>
              <a:rPr lang="uk-UA" sz="3700" dirty="0" smtClean="0">
                <a:solidFill>
                  <a:schemeClr val="accent6"/>
                </a:solidFill>
              </a:rPr>
              <a:t>експертної спільноти, дипломатичних місій, міжнародних інституцій та ін.</a:t>
            </a:r>
            <a:r>
              <a:rPr lang="en-US" sz="3700" dirty="0" smtClean="0">
                <a:solidFill>
                  <a:schemeClr val="accent6"/>
                </a:solidFill>
              </a:rPr>
              <a:t>) </a:t>
            </a:r>
            <a:r>
              <a:rPr lang="uk-UA" sz="3700" dirty="0" smtClean="0">
                <a:solidFill>
                  <a:schemeClr val="accent6"/>
                </a:solidFill>
              </a:rPr>
              <a:t>для забезпечення їх підтримки у комунікаціях з владою і медіа</a:t>
            </a:r>
            <a:r>
              <a:rPr lang="en-US" sz="3700" dirty="0" smtClean="0">
                <a:solidFill>
                  <a:schemeClr val="accent6"/>
                </a:solidFill>
              </a:rPr>
              <a:t>;</a:t>
            </a:r>
          </a:p>
          <a:p>
            <a:pPr marL="570800" indent="-570800" algn="just">
              <a:spcBef>
                <a:spcPts val="1200"/>
              </a:spcBef>
              <a:spcAft>
                <a:spcPts val="1200"/>
              </a:spcAft>
              <a:buFont typeface="Wingdings" pitchFamily="2" charset="2"/>
              <a:buChar char="§"/>
            </a:pPr>
            <a:r>
              <a:rPr lang="uk-UA" sz="3700" b="1" dirty="0" smtClean="0"/>
              <a:t>створювати тимчасові коаліції</a:t>
            </a:r>
            <a:r>
              <a:rPr lang="uk-UA" sz="3700" dirty="0" smtClean="0">
                <a:solidFill>
                  <a:schemeClr val="accent6"/>
                </a:solidFill>
              </a:rPr>
              <a:t> з </a:t>
            </a:r>
            <a:r>
              <a:rPr lang="uk-UA" sz="3700" dirty="0">
                <a:solidFill>
                  <a:schemeClr val="accent6"/>
                </a:solidFill>
              </a:rPr>
              <a:t>організаціями </a:t>
            </a:r>
            <a:r>
              <a:rPr lang="uk-UA" sz="3700" dirty="0" smtClean="0">
                <a:solidFill>
                  <a:schemeClr val="accent6"/>
                </a:solidFill>
              </a:rPr>
              <a:t>– союзниками з окремих регуляторних питань</a:t>
            </a:r>
            <a:r>
              <a:rPr lang="en-US" sz="3700" dirty="0" smtClean="0">
                <a:solidFill>
                  <a:schemeClr val="accent6"/>
                </a:solidFill>
              </a:rPr>
              <a:t>;</a:t>
            </a:r>
            <a:endParaRPr lang="uk-UA" sz="3700" dirty="0" smtClean="0">
              <a:solidFill>
                <a:schemeClr val="accent6"/>
              </a:solidFill>
            </a:endParaRPr>
          </a:p>
          <a:p>
            <a:pPr marL="570800" indent="-570800" algn="just">
              <a:spcBef>
                <a:spcPts val="1200"/>
              </a:spcBef>
              <a:spcAft>
                <a:spcPts val="1200"/>
              </a:spcAft>
              <a:buFont typeface="Wingdings" pitchFamily="2" charset="2"/>
              <a:buChar char="§"/>
            </a:pPr>
            <a:r>
              <a:rPr lang="uk-UA" sz="3700" b="1" dirty="0" smtClean="0"/>
              <a:t>планувати та забезпечувати реалізацію </a:t>
            </a:r>
            <a:r>
              <a:rPr lang="uk-UA" sz="3700" dirty="0" err="1" smtClean="0">
                <a:solidFill>
                  <a:schemeClr val="accent6"/>
                </a:solidFill>
              </a:rPr>
              <a:t>адвокаційних</a:t>
            </a:r>
            <a:r>
              <a:rPr lang="uk-UA" sz="3700" dirty="0" smtClean="0">
                <a:solidFill>
                  <a:schemeClr val="accent6"/>
                </a:solidFill>
              </a:rPr>
              <a:t> кампаній</a:t>
            </a:r>
            <a:r>
              <a:rPr lang="en-US" sz="3700" dirty="0" smtClean="0">
                <a:solidFill>
                  <a:schemeClr val="accent6"/>
                </a:solidFill>
              </a:rPr>
              <a:t>.</a:t>
            </a:r>
          </a:p>
        </p:txBody>
      </p:sp>
    </p:spTree>
    <p:extLst>
      <p:ext uri="{BB962C8B-B14F-4D97-AF65-F5344CB8AC3E}">
        <p14:creationId xmlns:p14="http://schemas.microsoft.com/office/powerpoint/2010/main" val="1919173761"/>
      </p:ext>
    </p:extLst>
  </p:cSld>
  <p:clrMapOvr>
    <a:masterClrMapping/>
  </p:clrMapOvr>
  <p:transition spd="slow">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2438401"/>
            <a:ext cx="20932199" cy="10284822"/>
          </a:xfrm>
          <a:prstGeom prst="rect">
            <a:avLst/>
          </a:prstGeom>
        </p:spPr>
        <p:txBody>
          <a:bodyPr lIns="217461" tIns="108731" rIns="217461" bIns="108731">
            <a:noAutofit/>
          </a:bodyPr>
          <a:lstStyle/>
          <a:p>
            <a:pPr>
              <a:spcBef>
                <a:spcPts val="600"/>
              </a:spcBef>
              <a:spcAft>
                <a:spcPts val="2400"/>
              </a:spcAft>
            </a:pPr>
            <a:r>
              <a:rPr lang="uk-UA" sz="6000" dirty="0" smtClean="0">
                <a:solidFill>
                  <a:schemeClr val="tx2"/>
                </a:solidFill>
                <a:latin typeface="Franklin Gothic Medium"/>
                <a:ea typeface="ＭＳ Ｐゴシック" charset="-128"/>
                <a:cs typeface="Franklin Gothic Medium"/>
              </a:rPr>
              <a:t>АДВОКАЦІЙНІ ІНСТРУМЕНТИ:</a:t>
            </a:r>
            <a:endParaRPr lang="en-US" sz="6000" dirty="0">
              <a:solidFill>
                <a:schemeClr val="tx2"/>
              </a:solidFill>
              <a:latin typeface="Franklin Gothic Medium"/>
              <a:ea typeface="ＭＳ Ｐゴシック" charset="-128"/>
              <a:cs typeface="Franklin Gothic Medium"/>
            </a:endParaRP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напрацювання мережі контактів в органах державної влади та місцевого самоврядування;</a:t>
            </a: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збір закритої інформації, її перевірка та аналіз;</a:t>
            </a:r>
            <a:endParaRPr lang="en-US" sz="3900" dirty="0" smtClean="0">
              <a:solidFill>
                <a:srgbClr val="494F50"/>
              </a:solidFill>
              <a:ea typeface="ＭＳ Ｐゴシック" pitchFamily="34" charset="-128"/>
            </a:endParaRP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підготовка і розповсюдження </a:t>
            </a:r>
            <a:r>
              <a:rPr lang="uk-UA" sz="3900" dirty="0" err="1" smtClean="0">
                <a:solidFill>
                  <a:srgbClr val="494F50"/>
                </a:solidFill>
                <a:ea typeface="ＭＳ Ｐゴシック" pitchFamily="34" charset="-128"/>
              </a:rPr>
              <a:t>адвокаційних</a:t>
            </a:r>
            <a:r>
              <a:rPr lang="uk-UA" sz="3900" dirty="0" smtClean="0">
                <a:solidFill>
                  <a:srgbClr val="494F50"/>
                </a:solidFill>
                <a:ea typeface="ＭＳ Ｐゴシック" pitchFamily="34" charset="-128"/>
              </a:rPr>
              <a:t> листів, письмових позицій, </a:t>
            </a:r>
            <a:r>
              <a:rPr lang="uk-UA" sz="3900" dirty="0" err="1" smtClean="0">
                <a:solidFill>
                  <a:srgbClr val="494F50"/>
                </a:solidFill>
                <a:ea typeface="ＭＳ Ｐゴシック" pitchFamily="34" charset="-128"/>
              </a:rPr>
              <a:t>бріфів</a:t>
            </a:r>
            <a:r>
              <a:rPr lang="uk-UA" sz="3900" dirty="0" smtClean="0">
                <a:solidFill>
                  <a:srgbClr val="494F50"/>
                </a:solidFill>
                <a:ea typeface="ＭＳ Ｐゴシック" pitchFamily="34" charset="-128"/>
              </a:rPr>
              <a:t>, заяв;</a:t>
            </a: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розробка </a:t>
            </a:r>
            <a:r>
              <a:rPr lang="uk-UA" sz="3900" dirty="0" smtClean="0">
                <a:solidFill>
                  <a:srgbClr val="494950"/>
                </a:solidFill>
              </a:rPr>
              <a:t>карт </a:t>
            </a:r>
            <a:r>
              <a:rPr lang="uk-UA" sz="3900" dirty="0" err="1" smtClean="0">
                <a:solidFill>
                  <a:srgbClr val="494950"/>
                </a:solidFill>
              </a:rPr>
              <a:t>стейкхолдерів</a:t>
            </a:r>
            <a:r>
              <a:rPr lang="uk-UA" sz="3900" dirty="0" smtClean="0">
                <a:solidFill>
                  <a:srgbClr val="494F50"/>
                </a:solidFill>
                <a:ea typeface="ＭＳ Ｐゴシック" pitchFamily="34" charset="-128"/>
              </a:rPr>
              <a:t>;</a:t>
            </a:r>
            <a:endParaRPr lang="en-US" sz="3900" dirty="0" smtClean="0">
              <a:solidFill>
                <a:srgbClr val="494F50"/>
              </a:solidFill>
              <a:ea typeface="ＭＳ Ｐゴシック" pitchFamily="34" charset="-128"/>
            </a:endParaRP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законодавчий та регуляторний моніторинг (налагодження </a:t>
            </a:r>
            <a:r>
              <a:rPr lang="uk-UA" sz="3900" dirty="0" err="1" smtClean="0">
                <a:solidFill>
                  <a:srgbClr val="494F50"/>
                </a:solidFill>
                <a:ea typeface="ＭＳ Ｐゴシック" pitchFamily="34" charset="-128"/>
              </a:rPr>
              <a:t>т.з</a:t>
            </a:r>
            <a:r>
              <a:rPr lang="uk-UA" sz="3900" dirty="0" smtClean="0">
                <a:solidFill>
                  <a:srgbClr val="494F50"/>
                </a:solidFill>
                <a:ea typeface="ＭＳ Ｐゴシック" pitchFamily="34" charset="-128"/>
              </a:rPr>
              <a:t>. </a:t>
            </a:r>
            <a:r>
              <a:rPr lang="en-US" sz="3900" dirty="0" smtClean="0">
                <a:solidFill>
                  <a:srgbClr val="494F50"/>
                </a:solidFill>
                <a:ea typeface="ＭＳ Ｐゴシック" pitchFamily="34" charset="-128"/>
              </a:rPr>
              <a:t>“</a:t>
            </a:r>
            <a:r>
              <a:rPr lang="uk-UA" sz="3900" dirty="0" smtClean="0">
                <a:solidFill>
                  <a:srgbClr val="494F50"/>
                </a:solidFill>
                <a:ea typeface="ＭＳ Ｐゴシック" pitchFamily="34" charset="-128"/>
              </a:rPr>
              <a:t>системи завчасного попередження</a:t>
            </a:r>
            <a:r>
              <a:rPr lang="en-US" sz="3900" dirty="0" smtClean="0">
                <a:solidFill>
                  <a:srgbClr val="494F50"/>
                </a:solidFill>
                <a:ea typeface="ＭＳ Ｐゴシック" pitchFamily="34" charset="-128"/>
              </a:rPr>
              <a:t>”</a:t>
            </a:r>
            <a:r>
              <a:rPr lang="uk-UA" sz="3900" dirty="0" smtClean="0">
                <a:solidFill>
                  <a:srgbClr val="494F50"/>
                </a:solidFill>
                <a:ea typeface="ＭＳ Ｐゴシック" pitchFamily="34" charset="-128"/>
              </a:rPr>
              <a:t>);</a:t>
            </a: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підготовка регулярних політичних та законодавчих оглядів;</a:t>
            </a:r>
            <a:endParaRPr lang="en-US" sz="3900" dirty="0" smtClean="0">
              <a:solidFill>
                <a:srgbClr val="494F50"/>
              </a:solidFill>
              <a:ea typeface="ＭＳ Ｐゴシック" pitchFamily="34" charset="-128"/>
            </a:endParaRP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організація робочих зустрічей з представниками органів влади і самоврядування; </a:t>
            </a:r>
            <a:endParaRPr lang="en-US" sz="3900" dirty="0" smtClean="0">
              <a:solidFill>
                <a:srgbClr val="494F50"/>
              </a:solidFill>
              <a:ea typeface="ＭＳ Ｐゴシック" pitchFamily="34" charset="-128"/>
            </a:endParaRP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проведення публічних заходів: круглих столів, конференцій, експертних обговорень, прес-конференцій, брифінгів тощо;    </a:t>
            </a:r>
            <a:endParaRPr lang="en-US" sz="3900" dirty="0" smtClean="0">
              <a:solidFill>
                <a:srgbClr val="494F50"/>
              </a:solidFill>
              <a:ea typeface="ＭＳ Ｐゴシック" pitchFamily="34" charset="-128"/>
            </a:endParaRP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3317966"/>
            <a:ext cx="20405559" cy="9035673"/>
          </a:xfrm>
          <a:prstGeom prst="rect">
            <a:avLst/>
          </a:prstGeom>
        </p:spPr>
        <p:txBody>
          <a:bodyPr lIns="217461" tIns="108731" rIns="217461" bIns="108731">
            <a:noAutofit/>
          </a:bodyPr>
          <a:lstStyle/>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побудова ситуативних коаліцій і тимчасових альянсів;</a:t>
            </a:r>
          </a:p>
          <a:p>
            <a:pPr marL="457200" indent="-457200" algn="just">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організація публічних кампаній у медіа;</a:t>
            </a:r>
          </a:p>
          <a:p>
            <a:pPr marL="457200" indent="-457200">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представництво інтересів в ключових для організації об</a:t>
            </a:r>
            <a:r>
              <a:rPr lang="en-US" sz="3900" dirty="0" smtClean="0">
                <a:solidFill>
                  <a:srgbClr val="494F50"/>
                </a:solidFill>
                <a:ea typeface="ＭＳ Ｐゴシック" pitchFamily="34" charset="-128"/>
              </a:rPr>
              <a:t>’</a:t>
            </a:r>
            <a:r>
              <a:rPr lang="uk-UA" sz="3900" dirty="0" smtClean="0">
                <a:solidFill>
                  <a:srgbClr val="494F50"/>
                </a:solidFill>
                <a:ea typeface="ＭＳ Ｐゴシック" pitchFamily="34" charset="-128"/>
              </a:rPr>
              <a:t>єднаннях;</a:t>
            </a:r>
          </a:p>
          <a:p>
            <a:pPr marL="457200" indent="-457200">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вплив на органи владу через експертну спільноту та міжнародних партнерів (міжнародна </a:t>
            </a:r>
            <a:r>
              <a:rPr lang="uk-UA" sz="3900" dirty="0" err="1" smtClean="0">
                <a:solidFill>
                  <a:srgbClr val="494F50"/>
                </a:solidFill>
                <a:ea typeface="ＭＳ Ｐゴシック" pitchFamily="34" charset="-128"/>
              </a:rPr>
              <a:t>адвокація</a:t>
            </a:r>
            <a:r>
              <a:rPr lang="uk-UA" sz="3900" dirty="0" smtClean="0">
                <a:solidFill>
                  <a:srgbClr val="494F50"/>
                </a:solidFill>
                <a:ea typeface="ＭＳ Ｐゴシック" pitchFamily="34" charset="-128"/>
              </a:rPr>
              <a:t>);</a:t>
            </a:r>
          </a:p>
          <a:p>
            <a:pPr marL="457200" indent="-457200">
              <a:spcBef>
                <a:spcPts val="1200"/>
              </a:spcBef>
              <a:spcAft>
                <a:spcPts val="1200"/>
              </a:spcAft>
              <a:buFont typeface="Wingdings" panose="05000000000000000000" pitchFamily="2" charset="2"/>
              <a:buChar char="§"/>
            </a:pPr>
            <a:r>
              <a:rPr lang="uk-UA" sz="3900" dirty="0" smtClean="0">
                <a:solidFill>
                  <a:srgbClr val="494950"/>
                </a:solidFill>
              </a:rPr>
              <a:t>ініціювання соціологічних опитувань через незалежні дослідницькі центри;</a:t>
            </a:r>
            <a:endParaRPr lang="uk-UA" sz="3900" dirty="0" smtClean="0">
              <a:solidFill>
                <a:srgbClr val="494F50"/>
              </a:solidFill>
              <a:ea typeface="ＭＳ Ｐゴシック" pitchFamily="34" charset="-128"/>
            </a:endParaRPr>
          </a:p>
          <a:p>
            <a:pPr marL="457200" indent="-457200">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участь у проектах державно-приватного партнерства та КСО;</a:t>
            </a:r>
            <a:endParaRPr lang="en-US" sz="3900" dirty="0">
              <a:solidFill>
                <a:srgbClr val="494F50"/>
              </a:solidFill>
              <a:ea typeface="ＭＳ Ｐゴシック" pitchFamily="34" charset="-128"/>
            </a:endParaRPr>
          </a:p>
          <a:p>
            <a:pPr marL="457200" indent="-457200">
              <a:spcBef>
                <a:spcPts val="1200"/>
              </a:spcBef>
              <a:spcAft>
                <a:spcPts val="1200"/>
              </a:spcAft>
              <a:buFont typeface="Wingdings" panose="05000000000000000000" pitchFamily="2" charset="2"/>
              <a:buChar char="§"/>
            </a:pPr>
            <a:r>
              <a:rPr lang="uk-UA" sz="3900" dirty="0" smtClean="0">
                <a:solidFill>
                  <a:srgbClr val="494F50"/>
                </a:solidFill>
                <a:ea typeface="ＭＳ Ｐゴシック" pitchFamily="34" charset="-128"/>
              </a:rPr>
              <a:t>підписання меморандумів про взаєморозуміння з органами влади і самоврядування;</a:t>
            </a:r>
            <a:endParaRPr lang="en-US" sz="3900" dirty="0">
              <a:solidFill>
                <a:srgbClr val="494F50"/>
              </a:solidFill>
              <a:ea typeface="ＭＳ Ｐゴシック" pitchFamily="34" charset="-128"/>
            </a:endParaRPr>
          </a:p>
          <a:p>
            <a:pPr marL="457200" indent="-457200">
              <a:spcBef>
                <a:spcPts val="1200"/>
              </a:spcBef>
              <a:spcAft>
                <a:spcPts val="1200"/>
              </a:spcAft>
              <a:buFont typeface="Wingdings" panose="05000000000000000000" pitchFamily="2" charset="2"/>
              <a:buChar char="§"/>
            </a:pPr>
            <a:r>
              <a:rPr lang="uk-UA" sz="3900" dirty="0" smtClean="0">
                <a:solidFill>
                  <a:srgbClr val="494950"/>
                </a:solidFill>
              </a:rPr>
              <a:t>кризові комунікації та кризовий менеджмент;</a:t>
            </a:r>
          </a:p>
          <a:p>
            <a:pPr marL="457200" indent="-457200">
              <a:spcBef>
                <a:spcPts val="1200"/>
              </a:spcBef>
              <a:spcAft>
                <a:spcPts val="1200"/>
              </a:spcAft>
              <a:buFont typeface="Wingdings" panose="05000000000000000000" pitchFamily="2" charset="2"/>
              <a:buChar char="§"/>
            </a:pPr>
            <a:r>
              <a:rPr lang="uk-UA" sz="3900" dirty="0" smtClean="0">
                <a:solidFill>
                  <a:srgbClr val="494950"/>
                </a:solidFill>
              </a:rPr>
              <a:t>тощо.</a:t>
            </a:r>
          </a:p>
        </p:txBody>
      </p:sp>
    </p:spTree>
    <p:extLst>
      <p:ext uri="{BB962C8B-B14F-4D97-AF65-F5344CB8AC3E}">
        <p14:creationId xmlns:p14="http://schemas.microsoft.com/office/powerpoint/2010/main" val="3976840372"/>
      </p:ext>
    </p:extLst>
  </p:cSld>
  <p:clrMapOvr>
    <a:masterClrMapping/>
  </p:clrMapOvr>
  <p:transition spd="slow">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56242" y="2743200"/>
            <a:ext cx="20389358" cy="9649326"/>
          </a:xfrm>
          <a:prstGeom prst="rect">
            <a:avLst/>
          </a:prstGeom>
        </p:spPr>
        <p:txBody>
          <a:bodyPr lIns="217461" tIns="108731" rIns="217461" bIns="108731">
            <a:noAutofit/>
          </a:bodyPr>
          <a:lstStyle/>
          <a:p>
            <a:pPr algn="just" eaLnBrk="0" hangingPunct="0">
              <a:spcBef>
                <a:spcPts val="1200"/>
              </a:spcBef>
              <a:spcAft>
                <a:spcPts val="1800"/>
              </a:spcAft>
              <a:buSzPct val="75000"/>
            </a:pPr>
            <a:r>
              <a:rPr lang="uk-UA" sz="5000" dirty="0" smtClean="0">
                <a:solidFill>
                  <a:schemeClr val="tx2"/>
                </a:solidFill>
                <a:latin typeface="Franklin Gothic Medium"/>
                <a:ea typeface="ＭＳ Ｐゴシック" charset="-128"/>
                <a:cs typeface="Franklin Gothic Medium"/>
              </a:rPr>
              <a:t>ЧОГО ХОЧЕ ЛОБІСТ ВІД ПОСАДОВОЇ  ОСОБИ?</a:t>
            </a:r>
          </a:p>
          <a:p>
            <a:pPr algn="just">
              <a:spcBef>
                <a:spcPts val="1800"/>
              </a:spcBef>
              <a:spcAft>
                <a:spcPts val="1800"/>
              </a:spcAft>
              <a:buFont typeface="Wingdings" pitchFamily="2" charset="2"/>
              <a:buChar char="§"/>
            </a:pPr>
            <a:r>
              <a:rPr lang="uk-UA" sz="38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точної та перевіреної інформації </a:t>
            </a:r>
            <a:r>
              <a:rPr lang="uk-UA" sz="3600" dirty="0" smtClean="0">
                <a:solidFill>
                  <a:schemeClr val="accent6"/>
                </a:solidFill>
                <a:latin typeface="Arial" pitchFamily="34" charset="0"/>
                <a:cs typeface="Arial" pitchFamily="34" charset="0"/>
              </a:rPr>
              <a:t>на умовах конфіденційності (</a:t>
            </a:r>
            <a:r>
              <a:rPr lang="uk-UA" sz="3600" dirty="0" err="1" smtClean="0">
                <a:solidFill>
                  <a:schemeClr val="accent6"/>
                </a:solidFill>
                <a:latin typeface="Arial" pitchFamily="34" charset="0"/>
                <a:cs typeface="Arial" pitchFamily="34" charset="0"/>
              </a:rPr>
              <a:t>off</a:t>
            </a:r>
            <a:r>
              <a:rPr lang="uk-UA" sz="3600" dirty="0" smtClean="0">
                <a:solidFill>
                  <a:schemeClr val="accent6"/>
                </a:solidFill>
                <a:latin typeface="Arial" pitchFamily="34" charset="0"/>
                <a:cs typeface="Arial" pitchFamily="34" charset="0"/>
              </a:rPr>
              <a:t> </a:t>
            </a:r>
            <a:r>
              <a:rPr lang="uk-UA" sz="3600" dirty="0" err="1" smtClean="0">
                <a:solidFill>
                  <a:schemeClr val="accent6"/>
                </a:solidFill>
                <a:latin typeface="Arial" pitchFamily="34" charset="0"/>
                <a:cs typeface="Arial" pitchFamily="34" charset="0"/>
              </a:rPr>
              <a:t>the</a:t>
            </a:r>
            <a:r>
              <a:rPr lang="uk-UA" sz="3600" dirty="0" smtClean="0">
                <a:solidFill>
                  <a:schemeClr val="accent6"/>
                </a:solidFill>
                <a:latin typeface="Arial" pitchFamily="34" charset="0"/>
                <a:cs typeface="Arial" pitchFamily="34" charset="0"/>
              </a:rPr>
              <a:t> </a:t>
            </a:r>
            <a:r>
              <a:rPr lang="uk-UA" sz="3600" dirty="0" err="1" smtClean="0">
                <a:solidFill>
                  <a:schemeClr val="accent6"/>
                </a:solidFill>
                <a:latin typeface="Arial" pitchFamily="34" charset="0"/>
                <a:cs typeface="Arial" pitchFamily="34" charset="0"/>
              </a:rPr>
              <a:t>record</a:t>
            </a:r>
            <a:r>
              <a:rPr lang="uk-UA" sz="3600" dirty="0" smtClean="0">
                <a:solidFill>
                  <a:schemeClr val="accent6"/>
                </a:solidFill>
                <a:latin typeface="Arial" pitchFamily="34" charset="0"/>
                <a:cs typeface="Arial" pitchFamily="34" charset="0"/>
              </a:rPr>
              <a:t>);</a:t>
            </a:r>
          </a:p>
          <a:p>
            <a:pPr algn="just">
              <a:spcBef>
                <a:spcPts val="1800"/>
              </a:spcBef>
              <a:spcAft>
                <a:spcPts val="1800"/>
              </a:spcAft>
              <a:buFont typeface="Wingdings" pitchFamily="2" charset="2"/>
              <a:buChar char="§"/>
            </a:pPr>
            <a:r>
              <a:rPr lang="uk-UA" sz="36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бажання співпрацювати з групами та організаціями</a:t>
            </a:r>
            <a:r>
              <a:rPr lang="uk-UA" sz="3600" dirty="0" smtClean="0">
                <a:solidFill>
                  <a:schemeClr val="accent6"/>
                </a:solidFill>
                <a:latin typeface="Arial" pitchFamily="34" charset="0"/>
                <a:cs typeface="Arial" pitchFamily="34" charset="0"/>
              </a:rPr>
              <a:t>, чию точку зору посадова особа поділяє та чия позиція може стати частиною його політичної платформи: це особливо актуально для представників законотворчої гілки влади, яким для підтримки активності та особистого PR потрібні </a:t>
            </a:r>
            <a:r>
              <a:rPr lang="uk-UA" sz="3600" u="sng" dirty="0" smtClean="0">
                <a:solidFill>
                  <a:schemeClr val="accent6"/>
                </a:solidFill>
                <a:latin typeface="Arial" pitchFamily="34" charset="0"/>
                <a:cs typeface="Arial" pitchFamily="34" charset="0"/>
              </a:rPr>
              <a:t>ідеї та приводи для законотворчості</a:t>
            </a:r>
            <a:r>
              <a:rPr lang="uk-UA" sz="36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завдяки лобісту</a:t>
            </a:r>
            <a:r>
              <a:rPr lang="uk-UA" sz="3600" dirty="0" smtClean="0">
                <a:solidFill>
                  <a:schemeClr val="accent6"/>
                </a:solidFill>
                <a:latin typeface="Arial" pitchFamily="34" charset="0"/>
                <a:cs typeface="Arial" pitchFamily="34" charset="0"/>
              </a:rPr>
              <a:t> депутат починає детальніше  цікавитися певною проблематикою і займає позицію, яка в кінцевому підсумку стає публічною та  впливає на його політичний імідж);</a:t>
            </a:r>
          </a:p>
          <a:p>
            <a:pPr algn="just">
              <a:spcBef>
                <a:spcPts val="1800"/>
              </a:spcBef>
              <a:spcAft>
                <a:spcPts val="1800"/>
              </a:spcAft>
              <a:buFont typeface="Wingdings" pitchFamily="2" charset="2"/>
              <a:buChar char="§"/>
            </a:pPr>
            <a:r>
              <a:rPr lang="uk-UA" sz="3600" b="1" dirty="0" smtClean="0">
                <a:solidFill>
                  <a:schemeClr val="accent6"/>
                </a:solidFill>
                <a:latin typeface="Arial" pitchFamily="34" charset="0"/>
                <a:cs typeface="Arial" pitchFamily="34" charset="0"/>
              </a:rPr>
              <a:t> підтримки </a:t>
            </a:r>
            <a:r>
              <a:rPr lang="uk-UA" sz="3600" b="1" dirty="0">
                <a:solidFill>
                  <a:schemeClr val="accent6"/>
                </a:solidFill>
                <a:latin typeface="Arial" pitchFamily="34" charset="0"/>
                <a:cs typeface="Arial" pitchFamily="34" charset="0"/>
              </a:rPr>
              <a:t>позиції</a:t>
            </a:r>
            <a:r>
              <a:rPr lang="uk-UA" sz="3600" dirty="0">
                <a:solidFill>
                  <a:schemeClr val="accent6"/>
                </a:solidFill>
                <a:latin typeface="Arial" pitchFamily="34" charset="0"/>
                <a:cs typeface="Arial" pitchFamily="34" charset="0"/>
              </a:rPr>
              <a:t> групи або організації, яку представляє лобіст (в тому числі публічної – у законотворчості, комунікаціях з іншими органами і посадовими особами, виступах у </a:t>
            </a:r>
            <a:r>
              <a:rPr lang="uk-UA" sz="3600" dirty="0" smtClean="0">
                <a:solidFill>
                  <a:schemeClr val="accent6"/>
                </a:solidFill>
                <a:latin typeface="Arial" pitchFamily="34" charset="0"/>
                <a:cs typeface="Arial" pitchFamily="34" charset="0"/>
              </a:rPr>
              <a:t>медіа);</a:t>
            </a:r>
          </a:p>
          <a:p>
            <a:pPr algn="just">
              <a:spcBef>
                <a:spcPts val="1800"/>
              </a:spcBef>
              <a:spcAft>
                <a:spcPts val="1800"/>
              </a:spcAft>
              <a:buFont typeface="Wingdings" pitchFamily="2" charset="2"/>
              <a:buChar char="§"/>
            </a:pPr>
            <a:r>
              <a:rPr lang="uk-UA" sz="36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вміння дотримуватись обіцянок:</a:t>
            </a:r>
            <a:r>
              <a:rPr lang="uk-UA" sz="3600" dirty="0" smtClean="0">
                <a:solidFill>
                  <a:schemeClr val="accent6"/>
                </a:solidFill>
                <a:latin typeface="Arial" pitchFamily="34" charset="0"/>
                <a:cs typeface="Arial" pitchFamily="34" charset="0"/>
              </a:rPr>
              <a:t> наприклад, якщо депутат погодився публічно підтримати  позицію групи або організації, яку представляє лобіст,  останній планує подальші дії з урахуванням цієї домовленості, тому важливо, щоб обіцянка була виконана.</a:t>
            </a:r>
            <a:endParaRPr lang="uk-UA" sz="3600" dirty="0">
              <a:solidFill>
                <a:schemeClr val="accent6"/>
              </a:solidFill>
              <a:latin typeface="Arial" pitchFamily="34" charset="0"/>
              <a:cs typeface="Arial" pitchFamily="34" charset="0"/>
            </a:endParaRPr>
          </a:p>
        </p:txBody>
      </p:sp>
      <p:sp>
        <p:nvSpPr>
          <p:cNvPr id="3" name="Content Placeholder 1"/>
          <p:cNvSpPr txBox="1">
            <a:spLocks/>
          </p:cNvSpPr>
          <p:nvPr/>
        </p:nvSpPr>
        <p:spPr>
          <a:xfrm>
            <a:off x="1556242" y="12457198"/>
            <a:ext cx="19945151" cy="67825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a:t>
            </a:r>
            <a:r>
              <a:rPr lang="en-US" sz="2400" dirty="0" smtClean="0">
                <a:solidFill>
                  <a:schemeClr val="accent6"/>
                </a:solidFill>
              </a:rPr>
              <a:t>  Charles S. Mack. Business</a:t>
            </a:r>
            <a:r>
              <a:rPr lang="en-US" sz="2400" dirty="0">
                <a:solidFill>
                  <a:schemeClr val="accent6"/>
                </a:solidFill>
              </a:rPr>
              <a:t>, Politics, and the Practice of Government </a:t>
            </a:r>
            <a:r>
              <a:rPr lang="en-US" sz="2400" dirty="0" smtClean="0">
                <a:solidFill>
                  <a:schemeClr val="accent6"/>
                </a:solidFill>
              </a:rPr>
              <a:t>Relations. – </a:t>
            </a:r>
            <a:r>
              <a:rPr lang="en-US" sz="2400" dirty="0">
                <a:solidFill>
                  <a:schemeClr val="accent6"/>
                </a:solidFill>
              </a:rPr>
              <a:t>Greenwood Publishing Group, </a:t>
            </a:r>
            <a:r>
              <a:rPr lang="en-US" sz="2400" dirty="0" smtClean="0">
                <a:solidFill>
                  <a:schemeClr val="accent6"/>
                </a:solidFill>
              </a:rPr>
              <a:t>1997. P. 105</a:t>
            </a:r>
            <a:r>
              <a:rPr lang="ru-RU" sz="2400" dirty="0" smtClean="0">
                <a:solidFill>
                  <a:schemeClr val="accent6"/>
                </a:solidFill>
              </a:rPr>
              <a:t>.</a:t>
            </a:r>
            <a:endParaRPr lang="en-US" sz="2400" dirty="0" smtClean="0">
              <a:solidFill>
                <a:schemeClr val="accent6"/>
              </a:solidFill>
            </a:endParaRPr>
          </a:p>
        </p:txBody>
      </p:sp>
    </p:spTree>
    <p:extLst>
      <p:ext uri="{BB962C8B-B14F-4D97-AF65-F5344CB8AC3E}">
        <p14:creationId xmlns:p14="http://schemas.microsoft.com/office/powerpoint/2010/main" val="242765147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 y="-1"/>
            <a:ext cx="24547817" cy="13716002"/>
            <a:chOff x="0" y="-1"/>
            <a:chExt cx="24547817" cy="13716001"/>
          </a:xfrm>
        </p:grpSpPr>
        <p:pic>
          <p:nvPicPr>
            <p:cNvPr id="3" name="Picture 2"/>
            <p:cNvPicPr>
              <a:picLocks noChangeAspect="1"/>
            </p:cNvPicPr>
            <p:nvPr/>
          </p:nvPicPr>
          <p:blipFill rotWithShape="1">
            <a:blip r:embed="rId3"/>
            <a:srcRect r="660"/>
            <a:stretch/>
          </p:blipFill>
          <p:spPr>
            <a:xfrm>
              <a:off x="0" y="0"/>
              <a:ext cx="24387175" cy="13716000"/>
            </a:xfrm>
            <a:prstGeom prst="rect">
              <a:avLst/>
            </a:prstGeom>
            <a:noFill/>
            <a:ln>
              <a:noFill/>
            </a:ln>
          </p:spPr>
        </p:pic>
        <p:sp>
          <p:nvSpPr>
            <p:cNvPr id="2" name="Rectangle 1"/>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000" name="Text Box 8"/>
          <p:cNvSpPr txBox="1">
            <a:spLocks noChangeArrowheads="1"/>
          </p:cNvSpPr>
          <p:nvPr/>
        </p:nvSpPr>
        <p:spPr bwMode="auto">
          <a:xfrm>
            <a:off x="1550470" y="4170962"/>
            <a:ext cx="13489003" cy="50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ОБ</a:t>
            </a:r>
            <a:r>
              <a:rPr lang="en-US" sz="15000" dirty="0" smtClean="0">
                <a:solidFill>
                  <a:srgbClr val="FFFFFF"/>
                </a:solidFill>
                <a:latin typeface="Franklin Gothic Medium"/>
                <a:ea typeface="Arial Unicode MS" pitchFamily="34" charset="-128"/>
                <a:cs typeface="Franklin Gothic Medium"/>
              </a:rPr>
              <a:t>’</a:t>
            </a:r>
            <a:r>
              <a:rPr lang="uk-UA" sz="15000" dirty="0" smtClean="0">
                <a:solidFill>
                  <a:srgbClr val="FFFFFF"/>
                </a:solidFill>
                <a:latin typeface="Franklin Gothic Medium"/>
                <a:ea typeface="Arial Unicode MS" pitchFamily="34" charset="-128"/>
                <a:cs typeface="Franklin Gothic Medium"/>
              </a:rPr>
              <a:t>Є</a:t>
            </a:r>
            <a:r>
              <a:rPr lang="ru-RU" sz="15000" dirty="0" smtClean="0">
                <a:solidFill>
                  <a:srgbClr val="FFFFFF"/>
                </a:solidFill>
                <a:latin typeface="Franklin Gothic Medium"/>
                <a:ea typeface="Arial Unicode MS" pitchFamily="34" charset="-128"/>
                <a:cs typeface="Franklin Gothic Medium"/>
              </a:rPr>
              <a:t>КТИ</a:t>
            </a:r>
            <a:endParaRPr lang="en-US" sz="15000" dirty="0">
              <a:solidFill>
                <a:srgbClr val="FFFFFF"/>
              </a:solidFill>
              <a:latin typeface="Franklin Gothic Medium"/>
              <a:ea typeface="Arial Unicode MS" pitchFamily="34" charset="-128"/>
              <a:cs typeface="Franklin Gothic Medium"/>
            </a:endParaRPr>
          </a:p>
          <a:p>
            <a:pPr defTabSz="2174594"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ТА СУБ</a:t>
            </a:r>
            <a:r>
              <a:rPr lang="en-US" sz="15000" dirty="0" smtClean="0">
                <a:solidFill>
                  <a:srgbClr val="FFFFFF"/>
                </a:solidFill>
                <a:latin typeface="Franklin Gothic Medium"/>
                <a:ea typeface="Arial Unicode MS" pitchFamily="34" charset="-128"/>
                <a:cs typeface="Franklin Gothic Medium"/>
              </a:rPr>
              <a:t>’</a:t>
            </a:r>
            <a:r>
              <a:rPr lang="uk-UA" sz="15000" dirty="0" smtClean="0">
                <a:solidFill>
                  <a:srgbClr val="FFFFFF"/>
                </a:solidFill>
                <a:latin typeface="Franklin Gothic Medium"/>
                <a:ea typeface="Arial Unicode MS" pitchFamily="34" charset="-128"/>
                <a:cs typeface="Franklin Gothic Medium"/>
              </a:rPr>
              <a:t>Є</a:t>
            </a:r>
            <a:r>
              <a:rPr lang="ru-RU" sz="15000" dirty="0" smtClean="0">
                <a:solidFill>
                  <a:srgbClr val="FFFFFF"/>
                </a:solidFill>
                <a:latin typeface="Franklin Gothic Medium"/>
                <a:ea typeface="Arial Unicode MS" pitchFamily="34" charset="-128"/>
                <a:cs typeface="Franklin Gothic Medium"/>
              </a:rPr>
              <a:t>КТИ</a:t>
            </a:r>
            <a:endParaRPr lang="en-US" sz="15000" dirty="0">
              <a:solidFill>
                <a:srgbClr val="FFFFFF"/>
              </a:solidFill>
              <a:latin typeface="Franklin Gothic Medium"/>
              <a:ea typeface="Arial Unicode MS" pitchFamily="34" charset="-128"/>
              <a:cs typeface="Franklin Gothic Medium"/>
            </a:endParaRPr>
          </a:p>
          <a:p>
            <a:pPr defTabSz="2174594" eaLnBrk="1" hangingPunct="1">
              <a:lnSpc>
                <a:spcPct val="80000"/>
              </a:lnSpc>
              <a:defRPr/>
            </a:pPr>
            <a:r>
              <a:rPr lang="uk-UA" sz="9000" dirty="0" smtClean="0">
                <a:solidFill>
                  <a:srgbClr val="FBB040"/>
                </a:solidFill>
                <a:latin typeface="Franklin Gothic Book"/>
                <a:ea typeface="Arial Unicode MS" pitchFamily="34" charset="-128"/>
                <a:cs typeface="Franklin Gothic Book"/>
              </a:rPr>
              <a:t>АДВОКАЦІЇ</a:t>
            </a:r>
            <a:endParaRPr lang="en-US" sz="9000" dirty="0">
              <a:solidFill>
                <a:srgbClr val="FBB040"/>
              </a:solidFill>
              <a:latin typeface="Franklin Gothic Book"/>
              <a:ea typeface="Arial Unicode MS" pitchFamily="34" charset="-128"/>
              <a:cs typeface="Franklin Gothic Book"/>
            </a:endParaRPr>
          </a:p>
        </p:txBody>
      </p:sp>
    </p:spTree>
    <p:extLst>
      <p:ext uri="{BB962C8B-B14F-4D97-AF65-F5344CB8AC3E}">
        <p14:creationId xmlns:p14="http://schemas.microsoft.com/office/powerpoint/2010/main" val="2052080137"/>
      </p:ext>
    </p:extLst>
  </p:cSld>
  <p:clrMapOvr>
    <a:masterClrMapping/>
  </p:clrMapOvr>
  <p:transition spd="slow">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6" y="3241964"/>
            <a:ext cx="20381494" cy="9728077"/>
          </a:xfrm>
          <a:prstGeom prst="rect">
            <a:avLst/>
          </a:prstGeom>
        </p:spPr>
        <p:txBody>
          <a:bodyPr lIns="217461" tIns="108731" rIns="217461" bIns="108731">
            <a:noAutofit/>
          </a:bodyPr>
          <a:lstStyle/>
          <a:p>
            <a:pPr algn="just" eaLnBrk="0" hangingPunct="0">
              <a:spcBef>
                <a:spcPts val="0"/>
              </a:spcBef>
              <a:spcAft>
                <a:spcPts val="952"/>
              </a:spcAft>
              <a:buSzPct val="75000"/>
            </a:pPr>
            <a:r>
              <a:rPr lang="uk-UA" sz="5000" dirty="0" smtClean="0">
                <a:solidFill>
                  <a:schemeClr val="tx2"/>
                </a:solidFill>
                <a:latin typeface="Franklin Gothic Medium"/>
                <a:ea typeface="ＭＳ Ｐゴシック" charset="-128"/>
                <a:cs typeface="Franklin Gothic Medium"/>
              </a:rPr>
              <a:t>ЧОГО ХОЧЕ ПОСАДОВА ОСОБА ВІД ЛОБІСТА?</a:t>
            </a:r>
            <a:endParaRPr lang="uk-UA" sz="3200" b="1" dirty="0" smtClean="0">
              <a:latin typeface="Arial" pitchFamily="34" charset="0"/>
              <a:cs typeface="Arial" pitchFamily="34" charset="0"/>
            </a:endParaRPr>
          </a:p>
          <a:p>
            <a:pPr algn="just">
              <a:spcBef>
                <a:spcPts val="0"/>
              </a:spcBef>
              <a:spcAft>
                <a:spcPts val="952"/>
              </a:spcAft>
              <a:buFont typeface="Wingdings" pitchFamily="2" charset="2"/>
              <a:buChar char="§"/>
            </a:pPr>
            <a:endParaRPr lang="uk-UA" sz="2000" dirty="0" smtClean="0">
              <a:solidFill>
                <a:schemeClr val="accent6"/>
              </a:solidFill>
              <a:latin typeface="Arial" pitchFamily="34" charset="0"/>
              <a:cs typeface="Arial" pitchFamily="34" charset="0"/>
            </a:endParaRPr>
          </a:p>
          <a:p>
            <a:pPr algn="just">
              <a:spcBef>
                <a:spcPts val="600"/>
              </a:spcBef>
              <a:spcAft>
                <a:spcPts val="600"/>
              </a:spcAft>
              <a:buFont typeface="Wingdings" pitchFamily="2" charset="2"/>
              <a:buChar char="§"/>
            </a:pPr>
            <a:r>
              <a:rPr lang="uk-UA" sz="33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готовності надавати інформацію </a:t>
            </a:r>
            <a:r>
              <a:rPr lang="uk-UA" sz="3600" dirty="0" smtClean="0">
                <a:solidFill>
                  <a:schemeClr val="accent6"/>
                </a:solidFill>
                <a:latin typeface="Arial" pitchFamily="34" charset="0"/>
                <a:cs typeface="Arial" pitchFamily="34" charset="0"/>
              </a:rPr>
              <a:t>про інтереси групи чи організації, яку представляє лобіст;</a:t>
            </a:r>
          </a:p>
          <a:p>
            <a:pPr algn="just">
              <a:spcBef>
                <a:spcPts val="600"/>
              </a:spcBef>
              <a:spcAft>
                <a:spcPts val="600"/>
              </a:spcAft>
              <a:buFont typeface="Wingdings" pitchFamily="2" charset="2"/>
              <a:buChar char="§"/>
            </a:pPr>
            <a:r>
              <a:rPr lang="uk-UA" sz="3600" dirty="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пропозицій для законотворчості</a:t>
            </a:r>
            <a:r>
              <a:rPr lang="uk-UA" sz="3600" dirty="0" smtClean="0">
                <a:solidFill>
                  <a:schemeClr val="accent6"/>
                </a:solidFill>
                <a:latin typeface="Arial" pitchFamily="34" charset="0"/>
                <a:cs typeface="Arial" pitchFamily="34" charset="0"/>
              </a:rPr>
              <a:t>;</a:t>
            </a:r>
          </a:p>
          <a:p>
            <a:pPr algn="just">
              <a:spcBef>
                <a:spcPts val="600"/>
              </a:spcBef>
              <a:spcAft>
                <a:spcPts val="600"/>
              </a:spcAft>
              <a:buFont typeface="Wingdings" pitchFamily="2" charset="2"/>
              <a:buChar char="§"/>
            </a:pPr>
            <a:r>
              <a:rPr lang="uk-UA" sz="36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надійності і конфіденційності </a:t>
            </a:r>
            <a:r>
              <a:rPr lang="uk-UA" sz="3600" dirty="0" smtClean="0">
                <a:solidFill>
                  <a:schemeClr val="accent6"/>
                </a:solidFill>
                <a:latin typeface="Arial" pitchFamily="34" charset="0"/>
                <a:cs typeface="Arial" pitchFamily="34" charset="0"/>
              </a:rPr>
              <a:t>щодо своїх контактів;</a:t>
            </a:r>
          </a:p>
          <a:p>
            <a:pPr algn="just">
              <a:spcBef>
                <a:spcPts val="600"/>
              </a:spcBef>
              <a:spcAft>
                <a:spcPts val="600"/>
              </a:spcAft>
              <a:buFont typeface="Wingdings" pitchFamily="2" charset="2"/>
              <a:buChar char="§"/>
            </a:pPr>
            <a:r>
              <a:rPr lang="uk-UA" sz="3600" b="1" dirty="0" smtClean="0">
                <a:solidFill>
                  <a:schemeClr val="accent6"/>
                </a:solidFill>
                <a:latin typeface="Arial" pitchFamily="34" charset="0"/>
                <a:cs typeface="Arial" pitchFamily="34" charset="0"/>
              </a:rPr>
              <a:t> політичної підтримки при переобранні </a:t>
            </a:r>
            <a:r>
              <a:rPr lang="en-US" sz="3600" b="1" dirty="0" smtClean="0">
                <a:solidFill>
                  <a:schemeClr val="accent6"/>
                </a:solidFill>
                <a:latin typeface="Arial" pitchFamily="34" charset="0"/>
                <a:cs typeface="Arial" pitchFamily="34" charset="0"/>
              </a:rPr>
              <a:t>/</a:t>
            </a:r>
            <a:r>
              <a:rPr lang="uk-UA" sz="3600" b="1" dirty="0" smtClean="0">
                <a:solidFill>
                  <a:schemeClr val="accent6"/>
                </a:solidFill>
                <a:latin typeface="Arial" pitchFamily="34" charset="0"/>
                <a:cs typeface="Arial" pitchFamily="34" charset="0"/>
              </a:rPr>
              <a:t> призначенні </a:t>
            </a:r>
            <a:r>
              <a:rPr lang="uk-UA" sz="3600" dirty="0" smtClean="0">
                <a:solidFill>
                  <a:schemeClr val="accent6"/>
                </a:solidFill>
                <a:latin typeface="Arial" pitchFamily="34" charset="0"/>
                <a:cs typeface="Arial" pitchFamily="34" charset="0"/>
              </a:rPr>
              <a:t>(експертна, адміністративна тощо);</a:t>
            </a:r>
          </a:p>
          <a:p>
            <a:pPr algn="just">
              <a:spcBef>
                <a:spcPts val="600"/>
              </a:spcBef>
              <a:spcAft>
                <a:spcPts val="600"/>
              </a:spcAft>
              <a:buFont typeface="Wingdings" pitchFamily="2" charset="2"/>
              <a:buChar char="§"/>
            </a:pPr>
            <a:r>
              <a:rPr lang="uk-UA" sz="3600" dirty="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забезпечення медіа-уваги</a:t>
            </a:r>
            <a:r>
              <a:rPr lang="uk-UA" sz="3600" dirty="0" smtClean="0">
                <a:solidFill>
                  <a:schemeClr val="accent6"/>
                </a:solidFill>
                <a:latin typeface="Arial" pitchFamily="34" charset="0"/>
                <a:cs typeface="Arial" pitchFamily="34" charset="0"/>
              </a:rPr>
              <a:t>;</a:t>
            </a:r>
          </a:p>
          <a:p>
            <a:pPr algn="just">
              <a:spcBef>
                <a:spcPts val="600"/>
              </a:spcBef>
              <a:spcAft>
                <a:spcPts val="600"/>
              </a:spcAft>
              <a:buFont typeface="Wingdings" pitchFamily="2" charset="2"/>
              <a:buChar char="§"/>
            </a:pPr>
            <a:r>
              <a:rPr lang="uk-UA" sz="3600" b="1" dirty="0" smtClean="0">
                <a:solidFill>
                  <a:schemeClr val="accent6"/>
                </a:solidFill>
                <a:latin typeface="Arial" pitchFamily="34" charset="0"/>
                <a:cs typeface="Arial" pitchFamily="34" charset="0"/>
              </a:rPr>
              <a:t> </a:t>
            </a:r>
            <a:r>
              <a:rPr lang="uk-UA" sz="3600" b="1" dirty="0" err="1" smtClean="0">
                <a:solidFill>
                  <a:schemeClr val="accent6"/>
                </a:solidFill>
                <a:latin typeface="Arial" pitchFamily="34" charset="0"/>
                <a:cs typeface="Arial" pitchFamily="34" charset="0"/>
              </a:rPr>
              <a:t>репутативності</a:t>
            </a:r>
            <a:r>
              <a:rPr lang="uk-UA" sz="3600" b="1" dirty="0" smtClean="0">
                <a:solidFill>
                  <a:schemeClr val="accent6"/>
                </a:solidFill>
                <a:latin typeface="Arial" pitchFamily="34" charset="0"/>
                <a:cs typeface="Arial" pitchFamily="34" charset="0"/>
              </a:rPr>
              <a:t> </a:t>
            </a:r>
            <a:r>
              <a:rPr lang="uk-UA" sz="3600" dirty="0" smtClean="0">
                <a:solidFill>
                  <a:schemeClr val="accent6"/>
                </a:solidFill>
                <a:latin typeface="Arial" pitchFamily="34" charset="0"/>
                <a:cs typeface="Arial" pitchFamily="34" charset="0"/>
              </a:rPr>
              <a:t>(відсутності претензій з боку партнерів, заборгованості перед кредиторами та ін.);</a:t>
            </a:r>
          </a:p>
          <a:p>
            <a:pPr algn="just">
              <a:spcBef>
                <a:spcPts val="600"/>
              </a:spcBef>
              <a:spcAft>
                <a:spcPts val="600"/>
              </a:spcAft>
              <a:buFont typeface="Wingdings" pitchFamily="2" charset="2"/>
              <a:buChar char="§"/>
            </a:pPr>
            <a:r>
              <a:rPr lang="uk-UA" sz="3600" b="1" dirty="0" smtClean="0">
                <a:solidFill>
                  <a:schemeClr val="accent6"/>
                </a:solidFill>
                <a:latin typeface="Arial" pitchFamily="34" charset="0"/>
                <a:cs typeface="Arial" pitchFamily="34" charset="0"/>
              </a:rPr>
              <a:t> планів щодо розвитку</a:t>
            </a:r>
            <a:r>
              <a:rPr lang="uk-UA" sz="3600" dirty="0" smtClean="0">
                <a:solidFill>
                  <a:schemeClr val="accent6"/>
                </a:solidFill>
                <a:latin typeface="Arial" pitchFamily="34" charset="0"/>
                <a:cs typeface="Arial" pitchFamily="34" charset="0"/>
              </a:rPr>
              <a:t> регіону / місцевої громади;</a:t>
            </a:r>
          </a:p>
          <a:p>
            <a:pPr algn="just">
              <a:spcBef>
                <a:spcPts val="600"/>
              </a:spcBef>
              <a:spcAft>
                <a:spcPts val="600"/>
              </a:spcAft>
              <a:buFont typeface="Wingdings" pitchFamily="2" charset="2"/>
              <a:buChar char="§"/>
            </a:pPr>
            <a:r>
              <a:rPr lang="uk-UA" sz="36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довготермінових проектів </a:t>
            </a:r>
            <a:r>
              <a:rPr lang="uk-UA" sz="3600" dirty="0" smtClean="0">
                <a:solidFill>
                  <a:schemeClr val="accent6"/>
                </a:solidFill>
                <a:latin typeface="Arial" pitchFamily="34" charset="0"/>
                <a:cs typeface="Arial" pitchFamily="34" charset="0"/>
              </a:rPr>
              <a:t>державно-приватного партнерства з органами влади;</a:t>
            </a:r>
          </a:p>
          <a:p>
            <a:pPr algn="just">
              <a:spcBef>
                <a:spcPts val="600"/>
              </a:spcBef>
              <a:spcAft>
                <a:spcPts val="600"/>
              </a:spcAft>
              <a:buFont typeface="Wingdings" pitchFamily="2" charset="2"/>
              <a:buChar char="§"/>
            </a:pPr>
            <a:r>
              <a:rPr lang="uk-UA" sz="3600" dirty="0" smtClean="0">
                <a:solidFill>
                  <a:schemeClr val="accent6"/>
                </a:solidFill>
                <a:latin typeface="Arial" pitchFamily="34" charset="0"/>
                <a:cs typeface="Arial" pitchFamily="34" charset="0"/>
              </a:rPr>
              <a:t> </a:t>
            </a:r>
            <a:r>
              <a:rPr lang="uk-UA" sz="3600" b="1" dirty="0" smtClean="0">
                <a:solidFill>
                  <a:schemeClr val="accent6"/>
                </a:solidFill>
                <a:latin typeface="Arial" pitchFamily="34" charset="0"/>
                <a:cs typeface="Arial" pitchFamily="34" charset="0"/>
              </a:rPr>
              <a:t>самостійності у прийнятті рішень:</a:t>
            </a:r>
            <a:r>
              <a:rPr lang="uk-UA" sz="3600" dirty="0" smtClean="0">
                <a:solidFill>
                  <a:schemeClr val="accent6"/>
                </a:solidFill>
                <a:latin typeface="Arial" pitchFamily="34" charset="0"/>
                <a:cs typeface="Arial" pitchFamily="34" charset="0"/>
              </a:rPr>
              <a:t> чиновник хоче знати, що спілкується із повноважним представником організації, який може від її імені приймати рішення;</a:t>
            </a:r>
          </a:p>
        </p:txBody>
      </p:sp>
    </p:spTree>
    <p:extLst>
      <p:ext uri="{BB962C8B-B14F-4D97-AF65-F5344CB8AC3E}">
        <p14:creationId xmlns:p14="http://schemas.microsoft.com/office/powerpoint/2010/main" val="78958620"/>
      </p:ext>
    </p:extLst>
  </p:cSld>
  <p:clrMapOvr>
    <a:masterClrMapping/>
  </p:clrMapOvr>
  <p:transition spd="slow">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 y="-1"/>
            <a:ext cx="24547817" cy="13716002"/>
            <a:chOff x="0" y="-1"/>
            <a:chExt cx="24547817" cy="13716001"/>
          </a:xfrm>
        </p:grpSpPr>
        <p:pic>
          <p:nvPicPr>
            <p:cNvPr id="7" name="Picture 6"/>
            <p:cNvPicPr>
              <a:picLocks noChangeAspect="1"/>
            </p:cNvPicPr>
            <p:nvPr/>
          </p:nvPicPr>
          <p:blipFill rotWithShape="1">
            <a:blip r:embed="rId3"/>
            <a:srcRect r="660"/>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000" name="Text Box 8"/>
          <p:cNvSpPr txBox="1">
            <a:spLocks noChangeArrowheads="1"/>
          </p:cNvSpPr>
          <p:nvPr/>
        </p:nvSpPr>
        <p:spPr bwMode="auto">
          <a:xfrm>
            <a:off x="1762926" y="3513221"/>
            <a:ext cx="16146379" cy="531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ru-RU" sz="11400" dirty="0" smtClean="0">
                <a:solidFill>
                  <a:srgbClr val="FBB040"/>
                </a:solidFill>
                <a:latin typeface="Franklin Gothic Book"/>
                <a:ea typeface="Arial Unicode MS" pitchFamily="34" charset="-128"/>
                <a:cs typeface="Franklin Gothic Book"/>
              </a:rPr>
              <a:t>РОЗРОБЛЯЄМО</a:t>
            </a:r>
            <a:endParaRPr lang="ru-RU" sz="500" dirty="0">
              <a:solidFill>
                <a:srgbClr val="FBB040"/>
              </a:solidFill>
              <a:latin typeface="Franklin Gothic Book"/>
              <a:ea typeface="Arial Unicode MS" pitchFamily="34" charset="-128"/>
              <a:cs typeface="Franklin Gothic Book"/>
            </a:endParaRPr>
          </a:p>
          <a:p>
            <a:pPr defTabSz="2174594"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КАРТУ СТЕЙКХОЛДЕР</a:t>
            </a:r>
            <a:r>
              <a:rPr lang="uk-UA" sz="15000" dirty="0" smtClean="0">
                <a:solidFill>
                  <a:srgbClr val="FFFFFF"/>
                </a:solidFill>
                <a:latin typeface="Franklin Gothic Medium"/>
                <a:ea typeface="Arial Unicode MS" pitchFamily="34" charset="-128"/>
                <a:cs typeface="Franklin Gothic Medium"/>
              </a:rPr>
              <a:t>І</a:t>
            </a:r>
            <a:r>
              <a:rPr lang="ru-RU" sz="15000" dirty="0" smtClean="0">
                <a:solidFill>
                  <a:srgbClr val="FFFFFF"/>
                </a:solidFill>
                <a:latin typeface="Franklin Gothic Medium"/>
                <a:ea typeface="Arial Unicode MS" pitchFamily="34" charset="-128"/>
                <a:cs typeface="Franklin Gothic Medium"/>
              </a:rPr>
              <a:t>В</a:t>
            </a:r>
            <a:endParaRPr lang="en-US" sz="15000" dirty="0" smtClean="0">
              <a:solidFill>
                <a:srgbClr val="FFFFFF"/>
              </a:solidFill>
              <a:latin typeface="Franklin Gothic Medium"/>
              <a:ea typeface="Arial Unicode MS" pitchFamily="34" charset="-128"/>
              <a:cs typeface="Franklin Gothic Medium"/>
            </a:endParaRPr>
          </a:p>
        </p:txBody>
      </p:sp>
    </p:spTree>
    <p:extLst>
      <p:ext uri="{BB962C8B-B14F-4D97-AF65-F5344CB8AC3E}">
        <p14:creationId xmlns:p14="http://schemas.microsoft.com/office/powerpoint/2010/main" val="2729207277"/>
      </p:ext>
    </p:extLst>
  </p:cSld>
  <p:clrMapOvr>
    <a:masterClrMapping/>
  </p:clrMapOvr>
  <p:transition spd="slow">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3082834"/>
            <a:ext cx="20140865" cy="9718766"/>
          </a:xfrm>
          <a:prstGeom prst="rect">
            <a:avLst/>
          </a:prstGeom>
        </p:spPr>
        <p:txBody>
          <a:bodyPr lIns="217461" tIns="108731" rIns="217461" bIns="108731">
            <a:noAutofit/>
          </a:bodyPr>
          <a:lstStyle/>
          <a:p>
            <a:pPr marL="570800" indent="-570800" algn="just">
              <a:spcBef>
                <a:spcPts val="4200"/>
              </a:spcBef>
              <a:spcAft>
                <a:spcPts val="3000"/>
              </a:spcAft>
              <a:buFont typeface="Wingdings" pitchFamily="2" charset="2"/>
              <a:buChar char="ü"/>
            </a:pPr>
            <a:r>
              <a:rPr lang="uk-UA" sz="4400" dirty="0" smtClean="0">
                <a:solidFill>
                  <a:schemeClr val="accent6"/>
                </a:solidFill>
              </a:rPr>
              <a:t>Ключовий фактор ефективної </a:t>
            </a:r>
            <a:r>
              <a:rPr lang="uk-UA" sz="4400" dirty="0" err="1" smtClean="0">
                <a:solidFill>
                  <a:schemeClr val="accent6"/>
                </a:solidFill>
              </a:rPr>
              <a:t>адвокації</a:t>
            </a:r>
            <a:r>
              <a:rPr lang="uk-UA" sz="4400" dirty="0" smtClean="0">
                <a:solidFill>
                  <a:schemeClr val="accent6"/>
                </a:solidFill>
              </a:rPr>
              <a:t> – </a:t>
            </a:r>
            <a:r>
              <a:rPr lang="uk-UA" sz="4400" b="1" dirty="0" smtClean="0"/>
              <a:t>знання </a:t>
            </a:r>
            <a:r>
              <a:rPr lang="uk-UA" sz="4400" b="1" dirty="0" err="1" smtClean="0"/>
              <a:t>стейкхолдерів</a:t>
            </a:r>
            <a:r>
              <a:rPr lang="uk-UA" sz="4400" dirty="0" smtClean="0">
                <a:solidFill>
                  <a:schemeClr val="accent6"/>
                </a:solidFill>
              </a:rPr>
              <a:t> (зацікавлених осіб) і </a:t>
            </a:r>
            <a:r>
              <a:rPr lang="uk-UA" sz="4400" b="1" dirty="0" smtClean="0"/>
              <a:t>їх позицій</a:t>
            </a:r>
            <a:r>
              <a:rPr lang="uk-UA" sz="4400" dirty="0" smtClean="0">
                <a:solidFill>
                  <a:schemeClr val="accent6"/>
                </a:solidFill>
              </a:rPr>
              <a:t> з актуальних для Вас питань.</a:t>
            </a:r>
          </a:p>
          <a:p>
            <a:pPr marL="570800" indent="-570800">
              <a:spcBef>
                <a:spcPts val="4800"/>
              </a:spcBef>
              <a:spcAft>
                <a:spcPts val="1800"/>
              </a:spcAft>
              <a:buFont typeface="Wingdings" pitchFamily="2" charset="2"/>
              <a:buChar char="ü"/>
            </a:pPr>
            <a:r>
              <a:rPr lang="uk-UA" sz="4400" b="1" dirty="0" smtClean="0"/>
              <a:t>Карта </a:t>
            </a:r>
            <a:r>
              <a:rPr lang="uk-UA" sz="4400" b="1" dirty="0" err="1" smtClean="0"/>
              <a:t>стейкхолдерів</a:t>
            </a:r>
            <a:r>
              <a:rPr lang="uk-UA" sz="4400" b="1" dirty="0" smtClean="0"/>
              <a:t> може бути розроблена навколо:</a:t>
            </a:r>
          </a:p>
          <a:p>
            <a:pPr marL="570800" indent="-570800">
              <a:spcBef>
                <a:spcPts val="600"/>
              </a:spcBef>
              <a:spcAft>
                <a:spcPts val="0"/>
              </a:spcAft>
              <a:buFont typeface="Wingdings" pitchFamily="2" charset="2"/>
              <a:buChar char="§"/>
            </a:pPr>
            <a:r>
              <a:rPr lang="uk-UA" sz="4400" dirty="0" smtClean="0">
                <a:solidFill>
                  <a:schemeClr val="accent6"/>
                </a:solidFill>
              </a:rPr>
              <a:t>окремого питання;</a:t>
            </a:r>
          </a:p>
          <a:p>
            <a:pPr marL="570800" indent="-570800">
              <a:spcBef>
                <a:spcPts val="600"/>
              </a:spcBef>
              <a:spcAft>
                <a:spcPts val="0"/>
              </a:spcAft>
              <a:buFont typeface="Wingdings" pitchFamily="2" charset="2"/>
              <a:buChar char="§"/>
            </a:pPr>
            <a:r>
              <a:rPr lang="uk-UA" sz="4400" dirty="0" smtClean="0">
                <a:solidFill>
                  <a:schemeClr val="accent6"/>
                </a:solidFill>
              </a:rPr>
              <a:t>органу влади; або</a:t>
            </a:r>
          </a:p>
          <a:p>
            <a:pPr marL="570800" indent="-570800">
              <a:spcBef>
                <a:spcPts val="600"/>
              </a:spcBef>
              <a:spcAft>
                <a:spcPts val="0"/>
              </a:spcAft>
              <a:buFont typeface="Wingdings" pitchFamily="2" charset="2"/>
              <a:buChar char="§"/>
            </a:pPr>
            <a:r>
              <a:rPr lang="uk-UA" sz="4400" dirty="0" smtClean="0">
                <a:solidFill>
                  <a:schemeClr val="accent6"/>
                </a:solidFill>
              </a:rPr>
              <a:t>інтересів організації</a:t>
            </a:r>
            <a:r>
              <a:rPr lang="en-US" sz="4400" dirty="0" smtClean="0">
                <a:solidFill>
                  <a:schemeClr val="accent6"/>
                </a:solidFill>
              </a:rPr>
              <a:t> </a:t>
            </a:r>
            <a:r>
              <a:rPr lang="uk-UA" sz="4400" dirty="0" smtClean="0">
                <a:solidFill>
                  <a:schemeClr val="accent6"/>
                </a:solidFill>
              </a:rPr>
              <a:t> </a:t>
            </a:r>
            <a:r>
              <a:rPr lang="en-US" sz="4400" dirty="0" smtClean="0">
                <a:solidFill>
                  <a:schemeClr val="accent6"/>
                </a:solidFill>
              </a:rPr>
              <a:t>(</a:t>
            </a:r>
            <a:r>
              <a:rPr lang="uk-UA" sz="4400" dirty="0" smtClean="0">
                <a:solidFill>
                  <a:schemeClr val="accent6"/>
                </a:solidFill>
              </a:rPr>
              <a:t>індустрії</a:t>
            </a:r>
            <a:r>
              <a:rPr lang="en-US" sz="4400" dirty="0" smtClean="0">
                <a:solidFill>
                  <a:schemeClr val="accent6"/>
                </a:solidFill>
              </a:rPr>
              <a:t>)</a:t>
            </a:r>
            <a:r>
              <a:rPr lang="uk-UA" sz="4400" dirty="0" smtClean="0">
                <a:solidFill>
                  <a:schemeClr val="accent6"/>
                </a:solidFill>
              </a:rPr>
              <a:t>  в цілому.</a:t>
            </a:r>
          </a:p>
          <a:p>
            <a:pPr marL="570800" indent="-570800">
              <a:spcBef>
                <a:spcPts val="600"/>
              </a:spcBef>
              <a:spcAft>
                <a:spcPts val="0"/>
              </a:spcAft>
              <a:buFont typeface="Wingdings" pitchFamily="2" charset="2"/>
              <a:buChar char="§"/>
            </a:pPr>
            <a:endParaRPr lang="uk-UA" sz="4000" dirty="0" smtClean="0">
              <a:solidFill>
                <a:schemeClr val="accent6"/>
              </a:solidFill>
            </a:endParaRPr>
          </a:p>
          <a:p>
            <a:pPr marL="570800" indent="-570800">
              <a:spcBef>
                <a:spcPts val="600"/>
              </a:spcBef>
              <a:spcAft>
                <a:spcPts val="0"/>
              </a:spcAft>
              <a:buFont typeface="Wingdings" pitchFamily="2" charset="2"/>
              <a:buChar char="ü"/>
            </a:pPr>
            <a:r>
              <a:rPr lang="uk-UA" sz="4400" b="1" dirty="0" smtClean="0">
                <a:solidFill>
                  <a:schemeClr val="accent6"/>
                </a:solidFill>
              </a:rPr>
              <a:t>Карти </a:t>
            </a:r>
            <a:r>
              <a:rPr lang="uk-UA" sz="4400" b="1" dirty="0" err="1" smtClean="0">
                <a:solidFill>
                  <a:schemeClr val="accent6"/>
                </a:solidFill>
              </a:rPr>
              <a:t>стейкхолдерів</a:t>
            </a:r>
            <a:r>
              <a:rPr lang="uk-UA" sz="4400" b="1" dirty="0" smtClean="0">
                <a:solidFill>
                  <a:schemeClr val="accent6"/>
                </a:solidFill>
              </a:rPr>
              <a:t> повинні</a:t>
            </a:r>
            <a:r>
              <a:rPr lang="uk-UA" sz="4400" dirty="0" smtClean="0">
                <a:solidFill>
                  <a:schemeClr val="accent6"/>
                </a:solidFill>
              </a:rPr>
              <a:t> </a:t>
            </a:r>
            <a:r>
              <a:rPr lang="uk-UA" sz="4400" b="1" dirty="0" smtClean="0"/>
              <a:t>оновлюватись</a:t>
            </a:r>
            <a:r>
              <a:rPr lang="uk-UA" sz="4400" dirty="0" smtClean="0">
                <a:solidFill>
                  <a:schemeClr val="accent6"/>
                </a:solidFill>
              </a:rPr>
              <a:t> у </a:t>
            </a:r>
            <a:r>
              <a:rPr lang="uk-UA" sz="4400" dirty="0" err="1" smtClean="0">
                <a:solidFill>
                  <a:schemeClr val="accent6"/>
                </a:solidFill>
              </a:rPr>
              <a:t>зв</a:t>
            </a:r>
            <a:r>
              <a:rPr lang="en-US" sz="4400" dirty="0" smtClean="0">
                <a:solidFill>
                  <a:schemeClr val="accent6"/>
                </a:solidFill>
              </a:rPr>
              <a:t>’</a:t>
            </a:r>
            <a:r>
              <a:rPr lang="uk-UA" sz="4400" dirty="0" err="1" smtClean="0">
                <a:solidFill>
                  <a:schemeClr val="accent6"/>
                </a:solidFill>
              </a:rPr>
              <a:t>язку</a:t>
            </a:r>
            <a:r>
              <a:rPr lang="uk-UA" sz="4400" dirty="0" smtClean="0">
                <a:solidFill>
                  <a:schemeClr val="accent6"/>
                </a:solidFill>
              </a:rPr>
              <a:t> з призначенням нового уряду (або окремих його членів), обранням нового складу парламенту або змінами у складі ключових для Вашої асоціації органів місцевого самоврядування.</a:t>
            </a: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3489158"/>
            <a:ext cx="20405559" cy="8325853"/>
          </a:xfrm>
          <a:prstGeom prst="rect">
            <a:avLst/>
          </a:prstGeom>
        </p:spPr>
        <p:txBody>
          <a:bodyPr lIns="217461" tIns="108731" rIns="217461" bIns="108731">
            <a:noAutofit/>
          </a:bodyPr>
          <a:lstStyle/>
          <a:p>
            <a:pPr>
              <a:spcAft>
                <a:spcPts val="600"/>
              </a:spcAft>
            </a:pPr>
            <a:r>
              <a:rPr lang="ru-RU" sz="6000" dirty="0" smtClean="0">
                <a:solidFill>
                  <a:schemeClr val="tx2"/>
                </a:solidFill>
                <a:latin typeface="Franklin Gothic Medium"/>
                <a:ea typeface="ＭＳ Ｐゴシック" charset="-128"/>
                <a:cs typeface="Franklin Gothic Medium"/>
              </a:rPr>
              <a:t>ЕТАПИ ФОРМУВАННЯ КАРТИ СТЕЙКХОЛДЕРІВ</a:t>
            </a:r>
          </a:p>
          <a:p>
            <a:pPr>
              <a:spcAft>
                <a:spcPts val="1200"/>
              </a:spcAft>
            </a:pPr>
            <a:endParaRPr lang="ru-RU" sz="6000" dirty="0" smtClean="0">
              <a:solidFill>
                <a:schemeClr val="tx2"/>
              </a:solidFill>
              <a:latin typeface="Franklin Gothic Medium"/>
              <a:ea typeface="ＭＳ Ｐゴシック" charset="-128"/>
              <a:cs typeface="Franklin Gothic Medium"/>
            </a:endParaRPr>
          </a:p>
          <a:p>
            <a:pPr marL="742950" indent="-742950" algn="just">
              <a:spcBef>
                <a:spcPts val="1800"/>
              </a:spcBef>
              <a:spcAft>
                <a:spcPts val="2400"/>
              </a:spcAft>
              <a:buAutoNum type="arabicPeriod"/>
            </a:pPr>
            <a:endParaRPr lang="uk-UA" sz="1000" b="1" dirty="0" smtClean="0">
              <a:solidFill>
                <a:schemeClr val="accent6"/>
              </a:solidFill>
            </a:endParaRPr>
          </a:p>
          <a:p>
            <a:pPr marL="742950" indent="-742950" algn="just">
              <a:spcBef>
                <a:spcPts val="1800"/>
              </a:spcBef>
              <a:spcAft>
                <a:spcPts val="2400"/>
              </a:spcAft>
              <a:buAutoNum type="arabicPeriod"/>
            </a:pPr>
            <a:r>
              <a:rPr lang="uk-UA" sz="3800" b="1" dirty="0" smtClean="0">
                <a:solidFill>
                  <a:schemeClr val="accent6"/>
                </a:solidFill>
              </a:rPr>
              <a:t>ІДЕНТИФІКАЦІЯ:</a:t>
            </a:r>
          </a:p>
          <a:p>
            <a:pPr marL="742950" indent="-742950" algn="just">
              <a:spcBef>
                <a:spcPts val="2400"/>
              </a:spcBef>
              <a:spcAft>
                <a:spcPts val="3000"/>
              </a:spcAft>
              <a:buFont typeface="Wingdings" pitchFamily="2" charset="2"/>
              <a:buChar char="§"/>
            </a:pPr>
            <a:r>
              <a:rPr lang="uk-UA" sz="4200" dirty="0" smtClean="0">
                <a:solidFill>
                  <a:schemeClr val="accent6"/>
                </a:solidFill>
              </a:rPr>
              <a:t>шляхом </a:t>
            </a:r>
            <a:r>
              <a:rPr lang="uk-UA" sz="4200" dirty="0" err="1" smtClean="0">
                <a:solidFill>
                  <a:schemeClr val="accent6"/>
                </a:solidFill>
              </a:rPr>
              <a:t>брейнстормінгу</a:t>
            </a:r>
            <a:r>
              <a:rPr lang="uk-UA" sz="4200" dirty="0" smtClean="0">
                <a:solidFill>
                  <a:schemeClr val="accent6"/>
                </a:solidFill>
              </a:rPr>
              <a:t> сформуйте перелік груп, організацій та осіб, які мають вплив або інтереси у сфері, що Вас цікавить, або можуть їх мати у майбутньому; </a:t>
            </a:r>
          </a:p>
          <a:p>
            <a:pPr marL="742950" indent="-742950" algn="just">
              <a:spcBef>
                <a:spcPts val="2400"/>
              </a:spcBef>
              <a:spcAft>
                <a:spcPts val="3000"/>
              </a:spcAft>
              <a:buFont typeface="Wingdings" pitchFamily="2" charset="2"/>
              <a:buChar char="§"/>
            </a:pPr>
            <a:r>
              <a:rPr lang="uk-UA" sz="4200" dirty="0" smtClean="0">
                <a:solidFill>
                  <a:schemeClr val="accent6"/>
                </a:solidFill>
              </a:rPr>
              <a:t>там, де це можливо, вкажіть імена та посади.</a:t>
            </a:r>
          </a:p>
        </p:txBody>
      </p:sp>
      <p:sp>
        <p:nvSpPr>
          <p:cNvPr id="4" name="Content Placeholder 1"/>
          <p:cNvSpPr txBox="1">
            <a:spLocks/>
          </p:cNvSpPr>
          <p:nvPr/>
        </p:nvSpPr>
        <p:spPr>
          <a:xfrm>
            <a:off x="1588166" y="4731685"/>
            <a:ext cx="20976351" cy="772209"/>
          </a:xfrm>
          <a:prstGeom prst="rect">
            <a:avLst/>
          </a:prstGeom>
        </p:spPr>
        <p:txBody>
          <a:bodyPr lIns="217728" tIns="108864" rIns="217728" bIns="108864">
            <a:noAutofit/>
          </a:bodyPr>
          <a:lstStyle/>
          <a:p>
            <a:pPr eaLnBrk="0" hangingPunct="0">
              <a:spcBef>
                <a:spcPts val="714"/>
              </a:spcBef>
              <a:spcAft>
                <a:spcPts val="1429"/>
              </a:spcAft>
              <a:buSzPct val="75000"/>
            </a:pPr>
            <a:r>
              <a:rPr lang="ru-RU" sz="2400" dirty="0" smtClean="0">
                <a:solidFill>
                  <a:schemeClr val="accent6"/>
                </a:solidFill>
              </a:rPr>
              <a:t>(</a:t>
            </a:r>
            <a:r>
              <a:rPr lang="uk-UA" sz="2400" smtClean="0">
                <a:solidFill>
                  <a:schemeClr val="accent6"/>
                </a:solidFill>
              </a:rPr>
              <a:t>З</a:t>
            </a:r>
            <a:r>
              <a:rPr lang="ru-RU" sz="2400" smtClean="0">
                <a:solidFill>
                  <a:schemeClr val="accent6"/>
                </a:solidFill>
              </a:rPr>
              <a:t>а </a:t>
            </a:r>
            <a:r>
              <a:rPr lang="ru-RU" sz="2400" dirty="0" err="1">
                <a:solidFill>
                  <a:schemeClr val="accent6"/>
                </a:solidFill>
              </a:rPr>
              <a:t>матеріалами</a:t>
            </a:r>
            <a:r>
              <a:rPr lang="ru-RU" sz="2400" dirty="0">
                <a:solidFill>
                  <a:schemeClr val="accent6"/>
                </a:solidFill>
              </a:rPr>
              <a:t> </a:t>
            </a:r>
            <a:r>
              <a:rPr lang="en-GB" sz="2400" i="1" dirty="0">
                <a:solidFill>
                  <a:schemeClr val="accent6"/>
                </a:solidFill>
              </a:rPr>
              <a:t>The Global Social Venture </a:t>
            </a:r>
            <a:r>
              <a:rPr lang="en-GB" sz="2400" i="1" dirty="0" smtClean="0">
                <a:solidFill>
                  <a:schemeClr val="accent6"/>
                </a:solidFill>
              </a:rPr>
              <a:t>Competition</a:t>
            </a:r>
            <a:r>
              <a:rPr lang="uk-UA" sz="2400" i="1" dirty="0" smtClean="0">
                <a:solidFill>
                  <a:schemeClr val="accent6"/>
                </a:solidFill>
              </a:rPr>
              <a:t>)</a:t>
            </a:r>
            <a:endParaRPr lang="ru-RU" sz="2400" b="1" dirty="0">
              <a:cs typeface="Franklin Gothic Medium"/>
            </a:endParaRP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3176336"/>
            <a:ext cx="21215429" cy="8999621"/>
          </a:xfrm>
          <a:prstGeom prst="rect">
            <a:avLst/>
          </a:prstGeom>
        </p:spPr>
        <p:txBody>
          <a:bodyPr lIns="217461" tIns="108731" rIns="217461" bIns="108731">
            <a:noAutofit/>
          </a:bodyPr>
          <a:lstStyle/>
          <a:p>
            <a:pPr algn="just" defTabSz="2177278">
              <a:spcBef>
                <a:spcPts val="600"/>
              </a:spcBef>
              <a:spcAft>
                <a:spcPts val="3600"/>
              </a:spcAft>
              <a:buClr>
                <a:srgbClr val="FF0000"/>
              </a:buClr>
              <a:defRPr/>
            </a:pPr>
            <a:r>
              <a:rPr lang="uk-UA" sz="4000" b="1" dirty="0" smtClean="0">
                <a:solidFill>
                  <a:schemeClr val="accent6"/>
                </a:solidFill>
              </a:rPr>
              <a:t>Серед ключових груп </a:t>
            </a:r>
            <a:r>
              <a:rPr lang="uk-UA" sz="4000" b="1" dirty="0" err="1" smtClean="0">
                <a:solidFill>
                  <a:schemeClr val="accent6"/>
                </a:solidFill>
              </a:rPr>
              <a:t>стейкхолдерів</a:t>
            </a:r>
            <a:r>
              <a:rPr lang="uk-UA" sz="4000" b="1" dirty="0" smtClean="0">
                <a:solidFill>
                  <a:schemeClr val="accent6"/>
                </a:solidFill>
              </a:rPr>
              <a:t> важливо, зокрема, врахувати наступні:</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керівні органи організації, її працівники та експерти (внутрішні </a:t>
            </a:r>
            <a:r>
              <a:rPr lang="uk-UA" sz="4000" dirty="0" err="1" smtClean="0">
                <a:solidFill>
                  <a:schemeClr val="accent6"/>
                </a:solidFill>
              </a:rPr>
              <a:t>стейкхолдери</a:t>
            </a:r>
            <a:r>
              <a:rPr lang="uk-UA" sz="4000" dirty="0" smtClean="0">
                <a:solidFill>
                  <a:schemeClr val="accent6"/>
                </a:solidFill>
              </a:rPr>
              <a:t>);</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партнерські та інші суміжні організації;</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експерти та лідери думок відповідної галузі;</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медіа;</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місцева громада;</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органи влади та місцевого самоврядування;</a:t>
            </a:r>
          </a:p>
          <a:p>
            <a:pPr algn="just" defTabSz="2177278">
              <a:spcBef>
                <a:spcPts val="600"/>
              </a:spcBef>
              <a:spcAft>
                <a:spcPts val="2400"/>
              </a:spcAft>
              <a:buClr>
                <a:srgbClr val="FF0000"/>
              </a:buClr>
              <a:buFont typeface="Wingdings" pitchFamily="2" charset="2"/>
              <a:buChar char="§"/>
              <a:defRPr/>
            </a:pPr>
            <a:r>
              <a:rPr lang="uk-UA" sz="4000" dirty="0" smtClean="0">
                <a:solidFill>
                  <a:schemeClr val="accent6"/>
                </a:solidFill>
              </a:rPr>
              <a:t> громадянське суспільство: неурядові організації, профспілки, громадські активісти.</a:t>
            </a: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3609474"/>
            <a:ext cx="21215429" cy="5991726"/>
          </a:xfrm>
          <a:prstGeom prst="rect">
            <a:avLst/>
          </a:prstGeom>
        </p:spPr>
        <p:txBody>
          <a:bodyPr lIns="217461" tIns="108731" rIns="217461" bIns="108731">
            <a:noAutofit/>
          </a:bodyPr>
          <a:lstStyle/>
          <a:p>
            <a:pPr marL="570800" indent="-570800">
              <a:spcBef>
                <a:spcPts val="1800"/>
              </a:spcBef>
            </a:pPr>
            <a:r>
              <a:rPr lang="en-US" sz="3800" b="1" dirty="0" smtClean="0">
                <a:solidFill>
                  <a:schemeClr val="accent6"/>
                </a:solidFill>
              </a:rPr>
              <a:t>2.</a:t>
            </a:r>
            <a:r>
              <a:rPr lang="uk-UA" sz="3800" b="1" dirty="0" smtClean="0">
                <a:solidFill>
                  <a:schemeClr val="accent6"/>
                </a:solidFill>
              </a:rPr>
              <a:t> АНАЛІЗ:</a:t>
            </a:r>
          </a:p>
          <a:p>
            <a:pPr marL="570800" indent="-570800">
              <a:spcBef>
                <a:spcPts val="1800"/>
              </a:spcBef>
            </a:pPr>
            <a:endParaRPr lang="uk-UA" sz="2000" b="1" dirty="0" smtClean="0">
              <a:solidFill>
                <a:schemeClr val="accent6"/>
              </a:solidFill>
            </a:endParaRPr>
          </a:p>
          <a:p>
            <a:pPr marL="570800" indent="-570800">
              <a:spcBef>
                <a:spcPts val="1800"/>
              </a:spcBef>
              <a:spcAft>
                <a:spcPts val="1800"/>
              </a:spcAft>
              <a:buFont typeface="Wingdings" pitchFamily="2" charset="2"/>
              <a:buChar char="§"/>
            </a:pPr>
            <a:r>
              <a:rPr lang="uk-UA" sz="4200" dirty="0" smtClean="0">
                <a:solidFill>
                  <a:schemeClr val="accent6"/>
                </a:solidFill>
              </a:rPr>
              <a:t>проаналізуйте біографії ключових </a:t>
            </a:r>
            <a:r>
              <a:rPr lang="uk-UA" sz="4200" dirty="0" err="1" smtClean="0">
                <a:solidFill>
                  <a:schemeClr val="accent6"/>
                </a:solidFill>
              </a:rPr>
              <a:t>стейкхолдерів</a:t>
            </a:r>
            <a:r>
              <a:rPr lang="uk-UA" sz="4200" dirty="0" smtClean="0">
                <a:solidFill>
                  <a:schemeClr val="accent6"/>
                </a:solidFill>
              </a:rPr>
              <a:t>;</a:t>
            </a:r>
          </a:p>
          <a:p>
            <a:pPr marL="570800" indent="-570800">
              <a:spcBef>
                <a:spcPts val="1800"/>
              </a:spcBef>
              <a:spcAft>
                <a:spcPts val="1800"/>
              </a:spcAft>
              <a:buFont typeface="Wingdings" pitchFamily="2" charset="2"/>
              <a:buChar char="§"/>
            </a:pPr>
            <a:r>
              <a:rPr lang="uk-UA" sz="4200" dirty="0" smtClean="0">
                <a:solidFill>
                  <a:schemeClr val="accent6"/>
                </a:solidFill>
              </a:rPr>
              <a:t>вивчіть їх політичні, бізнесові, законотворчі та інші інтереси;</a:t>
            </a:r>
          </a:p>
          <a:p>
            <a:pPr marL="570800" indent="-570800">
              <a:spcBef>
                <a:spcPts val="1800"/>
              </a:spcBef>
              <a:spcAft>
                <a:spcPts val="1800"/>
              </a:spcAft>
              <a:buFont typeface="Wingdings" pitchFamily="2" charset="2"/>
              <a:buChar char="§"/>
            </a:pPr>
            <a:r>
              <a:rPr lang="uk-UA" sz="4200" dirty="0" smtClean="0">
                <a:solidFill>
                  <a:schemeClr val="accent6"/>
                </a:solidFill>
              </a:rPr>
              <a:t>встановіть їх позицію щодо актуальних для Вас питань;</a:t>
            </a:r>
          </a:p>
          <a:p>
            <a:pPr marL="570800" indent="-570800">
              <a:spcBef>
                <a:spcPts val="1800"/>
              </a:spcBef>
              <a:spcAft>
                <a:spcPts val="1800"/>
              </a:spcAft>
              <a:buFont typeface="Wingdings" pitchFamily="2" charset="2"/>
              <a:buChar char="§"/>
            </a:pPr>
            <a:r>
              <a:rPr lang="uk-UA" sz="4200" dirty="0" smtClean="0">
                <a:solidFill>
                  <a:schemeClr val="accent6"/>
                </a:solidFill>
              </a:rPr>
              <a:t>з</a:t>
            </a:r>
            <a:r>
              <a:rPr lang="en-US" sz="4200" dirty="0" smtClean="0">
                <a:solidFill>
                  <a:schemeClr val="accent6"/>
                </a:solidFill>
              </a:rPr>
              <a:t>’</a:t>
            </a:r>
            <a:r>
              <a:rPr lang="uk-UA" sz="4200" dirty="0" smtClean="0">
                <a:solidFill>
                  <a:schemeClr val="accent6"/>
                </a:solidFill>
              </a:rPr>
              <a:t>ясуйте </a:t>
            </a:r>
            <a:r>
              <a:rPr lang="uk-UA" sz="4200" dirty="0" err="1" smtClean="0">
                <a:solidFill>
                  <a:schemeClr val="accent6"/>
                </a:solidFill>
              </a:rPr>
              <a:t>взаємозв</a:t>
            </a:r>
            <a:r>
              <a:rPr lang="en-US" sz="4200" dirty="0" smtClean="0">
                <a:solidFill>
                  <a:schemeClr val="accent6"/>
                </a:solidFill>
              </a:rPr>
              <a:t>’</a:t>
            </a:r>
            <a:r>
              <a:rPr lang="uk-UA" sz="4200" dirty="0" err="1" smtClean="0">
                <a:solidFill>
                  <a:schemeClr val="accent6"/>
                </a:solidFill>
              </a:rPr>
              <a:t>язки</a:t>
            </a:r>
            <a:r>
              <a:rPr lang="uk-UA" sz="4200" dirty="0" smtClean="0">
                <a:solidFill>
                  <a:schemeClr val="accent6"/>
                </a:solidFill>
              </a:rPr>
              <a:t> Ваших </a:t>
            </a:r>
            <a:r>
              <a:rPr lang="uk-UA" sz="4200" dirty="0" err="1" smtClean="0">
                <a:solidFill>
                  <a:schemeClr val="accent6"/>
                </a:solidFill>
              </a:rPr>
              <a:t>стейкхолдерів</a:t>
            </a:r>
            <a:r>
              <a:rPr lang="uk-UA" sz="4200" dirty="0" smtClean="0">
                <a:solidFill>
                  <a:schemeClr val="accent6"/>
                </a:solidFill>
              </a:rPr>
              <a:t> між собою;</a:t>
            </a: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8" y="3056021"/>
            <a:ext cx="20501812" cy="9240254"/>
          </a:xfrm>
          <a:prstGeom prst="rect">
            <a:avLst/>
          </a:prstGeom>
        </p:spPr>
        <p:txBody>
          <a:bodyPr lIns="217461" tIns="108731" rIns="217461" bIns="108731">
            <a:noAutofit/>
          </a:bodyPr>
          <a:lstStyle/>
          <a:p>
            <a:pPr marL="570800" indent="-570800" algn="just">
              <a:spcBef>
                <a:spcPts val="2400"/>
              </a:spcBef>
              <a:spcAft>
                <a:spcPts val="3000"/>
              </a:spcAft>
              <a:buFont typeface="Wingdings" pitchFamily="2" charset="2"/>
              <a:buChar char="§"/>
            </a:pPr>
            <a:r>
              <a:rPr lang="uk-UA" sz="4000" dirty="0" smtClean="0">
                <a:solidFill>
                  <a:schemeClr val="accent6"/>
                </a:solidFill>
              </a:rPr>
              <a:t>проаналізуйте основних </a:t>
            </a:r>
            <a:r>
              <a:rPr lang="uk-UA" sz="4000" dirty="0" err="1" smtClean="0">
                <a:solidFill>
                  <a:schemeClr val="accent6"/>
                </a:solidFill>
              </a:rPr>
              <a:t>стейкхолдерів</a:t>
            </a:r>
            <a:r>
              <a:rPr lang="uk-UA" sz="4000" dirty="0" smtClean="0">
                <a:solidFill>
                  <a:schemeClr val="accent6"/>
                </a:solidFill>
              </a:rPr>
              <a:t> за наступними критеріями:</a:t>
            </a:r>
          </a:p>
          <a:p>
            <a:pPr marL="570800" indent="-570800" algn="just">
              <a:spcBef>
                <a:spcPts val="2400"/>
              </a:spcBef>
              <a:spcAft>
                <a:spcPts val="3000"/>
              </a:spcAft>
              <a:buFont typeface="Courier New" pitchFamily="49" charset="0"/>
              <a:buChar char="o"/>
            </a:pPr>
            <a:r>
              <a:rPr lang="uk-UA" sz="4000" b="1" dirty="0" smtClean="0"/>
              <a:t>необхідність залучення (висока, середня, низька?):</a:t>
            </a:r>
            <a:r>
              <a:rPr lang="uk-UA" sz="4000" dirty="0" smtClean="0">
                <a:solidFill>
                  <a:schemeClr val="accent6"/>
                </a:solidFill>
              </a:rPr>
              <a:t>  чи має відповідний </a:t>
            </a:r>
            <a:r>
              <a:rPr lang="uk-UA" sz="4000" dirty="0" err="1" smtClean="0">
                <a:solidFill>
                  <a:schemeClr val="accent6"/>
                </a:solidFill>
              </a:rPr>
              <a:t>стейкхолдер</a:t>
            </a:r>
            <a:r>
              <a:rPr lang="uk-UA" sz="4000" dirty="0" smtClean="0">
                <a:solidFill>
                  <a:schemeClr val="accent6"/>
                </a:solidFill>
              </a:rPr>
              <a:t> достатньо інформації або інших ресурсів, щоб бути корисним в контексті Вашого питання, і навпаки, чи може його залучення нашкодити </a:t>
            </a:r>
            <a:r>
              <a:rPr lang="uk-UA" sz="4000" dirty="0" err="1" smtClean="0">
                <a:solidFill>
                  <a:schemeClr val="accent6"/>
                </a:solidFill>
              </a:rPr>
              <a:t>адвокаційній</a:t>
            </a:r>
            <a:r>
              <a:rPr lang="uk-UA" sz="4000" dirty="0" smtClean="0">
                <a:solidFill>
                  <a:schemeClr val="accent6"/>
                </a:solidFill>
              </a:rPr>
              <a:t> кампанії (сповільнити, дискредитувати тощо);</a:t>
            </a:r>
          </a:p>
          <a:p>
            <a:pPr marL="570800" indent="-570800" algn="just">
              <a:spcBef>
                <a:spcPts val="2400"/>
              </a:spcBef>
              <a:spcAft>
                <a:spcPts val="3000"/>
              </a:spcAft>
              <a:buFont typeface="Courier New" pitchFamily="49" charset="0"/>
              <a:buChar char="o"/>
            </a:pPr>
            <a:r>
              <a:rPr lang="uk-UA" sz="4000" b="1" dirty="0" err="1" smtClean="0"/>
              <a:t>релевантність</a:t>
            </a:r>
            <a:r>
              <a:rPr lang="uk-UA" sz="4000" b="1" dirty="0" smtClean="0"/>
              <a:t>: </a:t>
            </a:r>
            <a:r>
              <a:rPr lang="uk-UA" sz="4000" dirty="0" smtClean="0">
                <a:solidFill>
                  <a:schemeClr val="accent6"/>
                </a:solidFill>
              </a:rPr>
              <a:t>наскільки питання, про яке ідеться, стосується відповідного </a:t>
            </a:r>
            <a:r>
              <a:rPr lang="uk-UA" sz="4000" dirty="0" err="1" smtClean="0">
                <a:solidFill>
                  <a:schemeClr val="accent6"/>
                </a:solidFill>
              </a:rPr>
              <a:t>стейкхолдера</a:t>
            </a:r>
            <a:r>
              <a:rPr lang="uk-UA" sz="4000" dirty="0" smtClean="0">
                <a:solidFill>
                  <a:schemeClr val="accent6"/>
                </a:solidFill>
              </a:rPr>
              <a:t> та його інтересів;</a:t>
            </a:r>
          </a:p>
          <a:p>
            <a:pPr marL="570800" indent="-570800" algn="just">
              <a:spcBef>
                <a:spcPts val="2400"/>
              </a:spcBef>
              <a:spcAft>
                <a:spcPts val="3000"/>
              </a:spcAft>
              <a:buFont typeface="Courier New" pitchFamily="49" charset="0"/>
              <a:buChar char="o"/>
            </a:pPr>
            <a:r>
              <a:rPr lang="uk-UA" sz="4000" b="1" dirty="0" smtClean="0"/>
              <a:t>лояльність:</a:t>
            </a:r>
            <a:r>
              <a:rPr lang="uk-UA" sz="4000" dirty="0" smtClean="0">
                <a:solidFill>
                  <a:schemeClr val="accent6"/>
                </a:solidFill>
              </a:rPr>
              <a:t> визначте (якщо це можливо), чи відповідний </a:t>
            </a:r>
            <a:r>
              <a:rPr lang="uk-UA" sz="4000" dirty="0" err="1" smtClean="0">
                <a:solidFill>
                  <a:schemeClr val="accent6"/>
                </a:solidFill>
              </a:rPr>
              <a:t>стейкхолдер</a:t>
            </a:r>
            <a:r>
              <a:rPr lang="uk-UA" sz="4000" dirty="0" smtClean="0">
                <a:solidFill>
                  <a:schemeClr val="accent6"/>
                </a:solidFill>
              </a:rPr>
              <a:t> є Вашим потенційним союзником, опонентом, критиком або прихильником; або класифікуйте його позицію щодо Вас як позитивну, негативну чи нейтральну (спрощений формат);</a:t>
            </a: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8" y="3272589"/>
            <a:ext cx="20501812" cy="7267074"/>
          </a:xfrm>
          <a:prstGeom prst="rect">
            <a:avLst/>
          </a:prstGeom>
        </p:spPr>
        <p:txBody>
          <a:bodyPr lIns="217461" tIns="108731" rIns="217461" bIns="108731">
            <a:noAutofit/>
          </a:bodyPr>
          <a:lstStyle/>
          <a:p>
            <a:pPr marL="570800" indent="-570800" algn="just">
              <a:spcBef>
                <a:spcPts val="2400"/>
              </a:spcBef>
              <a:spcAft>
                <a:spcPts val="3000"/>
              </a:spcAft>
              <a:buFont typeface="Courier New" pitchFamily="49" charset="0"/>
              <a:buChar char="o"/>
            </a:pPr>
            <a:r>
              <a:rPr lang="uk-UA" sz="4000" b="1" dirty="0" smtClean="0"/>
              <a:t>готовність долучитись:</a:t>
            </a:r>
            <a:r>
              <a:rPr lang="uk-UA" sz="4000" dirty="0" smtClean="0"/>
              <a:t>  </a:t>
            </a:r>
            <a:r>
              <a:rPr lang="uk-UA" sz="4000" dirty="0" smtClean="0">
                <a:solidFill>
                  <a:schemeClr val="accent6"/>
                </a:solidFill>
              </a:rPr>
              <a:t>наскільки </a:t>
            </a:r>
            <a:r>
              <a:rPr lang="uk-UA" sz="4000" dirty="0" err="1" smtClean="0">
                <a:solidFill>
                  <a:schemeClr val="accent6"/>
                </a:solidFill>
              </a:rPr>
              <a:t>стейкхолдер</a:t>
            </a:r>
            <a:r>
              <a:rPr lang="uk-UA" sz="4000" dirty="0" smtClean="0">
                <a:solidFill>
                  <a:schemeClr val="accent6"/>
                </a:solidFill>
              </a:rPr>
              <a:t> зацікавлений взяти участь у вирішенні актуального для Вас питання;</a:t>
            </a:r>
          </a:p>
          <a:p>
            <a:pPr marL="570800" indent="-570800" algn="just">
              <a:spcBef>
                <a:spcPts val="2400"/>
              </a:spcBef>
              <a:spcAft>
                <a:spcPts val="3000"/>
              </a:spcAft>
              <a:buFont typeface="Courier New" pitchFamily="49" charset="0"/>
              <a:buChar char="o"/>
            </a:pPr>
            <a:r>
              <a:rPr lang="uk-UA" sz="4000" b="1" dirty="0" smtClean="0"/>
              <a:t>вплив:</a:t>
            </a:r>
            <a:r>
              <a:rPr lang="uk-UA" sz="4000" dirty="0" smtClean="0">
                <a:solidFill>
                  <a:schemeClr val="accent6"/>
                </a:solidFill>
              </a:rPr>
              <a:t> наскільки впливовим у відповідній галузі є </a:t>
            </a:r>
            <a:r>
              <a:rPr lang="uk-UA" sz="4000" dirty="0" err="1" smtClean="0">
                <a:solidFill>
                  <a:schemeClr val="accent6"/>
                </a:solidFill>
              </a:rPr>
              <a:t>стейкхолдер</a:t>
            </a:r>
            <a:r>
              <a:rPr lang="uk-UA" sz="4000" dirty="0" smtClean="0">
                <a:solidFill>
                  <a:schemeClr val="accent6"/>
                </a:solidFill>
              </a:rPr>
              <a:t> і на кого саме розповсюджується його вплив; чи є цей </a:t>
            </a:r>
            <a:r>
              <a:rPr lang="uk-UA" sz="4000" dirty="0" err="1" smtClean="0">
                <a:solidFill>
                  <a:schemeClr val="accent6"/>
                </a:solidFill>
              </a:rPr>
              <a:t>стейкхолдер</a:t>
            </a:r>
            <a:r>
              <a:rPr lang="uk-UA" sz="4000" dirty="0" smtClean="0">
                <a:solidFill>
                  <a:schemeClr val="accent6"/>
                </a:solidFill>
              </a:rPr>
              <a:t> особою, яка приймає рішення з Вашого питання </a:t>
            </a:r>
            <a:r>
              <a:rPr lang="uk-UA" sz="4000" b="1" dirty="0" smtClean="0">
                <a:solidFill>
                  <a:schemeClr val="accent6"/>
                </a:solidFill>
              </a:rPr>
              <a:t>(</a:t>
            </a:r>
            <a:r>
              <a:rPr lang="en-US" sz="4000" b="1" dirty="0" smtClean="0">
                <a:solidFill>
                  <a:schemeClr val="accent6"/>
                </a:solidFill>
              </a:rPr>
              <a:t>decision-maker</a:t>
            </a:r>
            <a:r>
              <a:rPr lang="uk-UA" sz="4000" b="1" dirty="0" smtClean="0">
                <a:solidFill>
                  <a:schemeClr val="accent6"/>
                </a:solidFill>
              </a:rPr>
              <a:t>)</a:t>
            </a:r>
            <a:r>
              <a:rPr lang="uk-UA" sz="4000" dirty="0" smtClean="0">
                <a:solidFill>
                  <a:schemeClr val="accent6"/>
                </a:solidFill>
              </a:rPr>
              <a:t>, одним із лідерів думки </a:t>
            </a:r>
            <a:r>
              <a:rPr lang="uk-UA" sz="4000" b="1" dirty="0" smtClean="0">
                <a:solidFill>
                  <a:schemeClr val="accent6"/>
                </a:solidFill>
              </a:rPr>
              <a:t>(</a:t>
            </a:r>
            <a:r>
              <a:rPr lang="en-US" sz="4000" b="1" dirty="0" smtClean="0">
                <a:solidFill>
                  <a:schemeClr val="accent6"/>
                </a:solidFill>
              </a:rPr>
              <a:t>opinion leader)</a:t>
            </a:r>
            <a:r>
              <a:rPr lang="uk-UA" sz="4000" b="1" dirty="0" smtClean="0">
                <a:solidFill>
                  <a:schemeClr val="accent6"/>
                </a:solidFill>
              </a:rPr>
              <a:t> </a:t>
            </a:r>
            <a:r>
              <a:rPr lang="uk-UA" sz="4000" dirty="0" smtClean="0">
                <a:solidFill>
                  <a:schemeClr val="accent6"/>
                </a:solidFill>
              </a:rPr>
              <a:t>або </a:t>
            </a:r>
            <a:r>
              <a:rPr lang="uk-UA" sz="4000" dirty="0" err="1" smtClean="0">
                <a:solidFill>
                  <a:schemeClr val="accent6"/>
                </a:solidFill>
              </a:rPr>
              <a:t>суб</a:t>
            </a:r>
            <a:r>
              <a:rPr lang="en-US" sz="4000" dirty="0" smtClean="0">
                <a:solidFill>
                  <a:schemeClr val="accent6"/>
                </a:solidFill>
              </a:rPr>
              <a:t>’</a:t>
            </a:r>
            <a:r>
              <a:rPr lang="uk-UA" sz="4000" dirty="0" err="1" smtClean="0">
                <a:solidFill>
                  <a:schemeClr val="accent6"/>
                </a:solidFill>
              </a:rPr>
              <a:t>єктом</a:t>
            </a:r>
            <a:r>
              <a:rPr lang="uk-UA" sz="4000" dirty="0" smtClean="0">
                <a:solidFill>
                  <a:schemeClr val="accent6"/>
                </a:solidFill>
              </a:rPr>
              <a:t> зовнішнього впливу</a:t>
            </a:r>
            <a:r>
              <a:rPr lang="uk-UA" sz="4000" b="1" dirty="0" smtClean="0">
                <a:solidFill>
                  <a:schemeClr val="accent6"/>
                </a:solidFill>
              </a:rPr>
              <a:t> </a:t>
            </a:r>
            <a:r>
              <a:rPr lang="en-US" sz="4000" b="1" dirty="0" smtClean="0">
                <a:solidFill>
                  <a:schemeClr val="accent6"/>
                </a:solidFill>
              </a:rPr>
              <a:t>(influencer)</a:t>
            </a:r>
            <a:r>
              <a:rPr lang="uk-UA" sz="4000" dirty="0" smtClean="0">
                <a:solidFill>
                  <a:schemeClr val="accent6"/>
                </a:solidFill>
              </a:rPr>
              <a:t>;</a:t>
            </a:r>
          </a:p>
          <a:p>
            <a:pPr marL="570800" indent="-570800" algn="just">
              <a:spcBef>
                <a:spcPts val="2400"/>
              </a:spcBef>
              <a:spcAft>
                <a:spcPts val="3000"/>
              </a:spcAft>
              <a:buFont typeface="Courier New" pitchFamily="49" charset="0"/>
              <a:buChar char="o"/>
            </a:pPr>
            <a:r>
              <a:rPr lang="uk-UA" sz="4000" b="1" dirty="0" smtClean="0"/>
              <a:t>складність доступу:</a:t>
            </a:r>
            <a:r>
              <a:rPr lang="uk-UA" sz="4000" dirty="0" smtClean="0">
                <a:solidFill>
                  <a:schemeClr val="accent6"/>
                </a:solidFill>
              </a:rPr>
              <a:t>  наскільки реалістично у розумні строки </a:t>
            </a:r>
            <a:r>
              <a:rPr lang="uk-UA" sz="4000" dirty="0" err="1" smtClean="0">
                <a:solidFill>
                  <a:schemeClr val="accent6"/>
                </a:solidFill>
              </a:rPr>
              <a:t>сконтактувати</a:t>
            </a:r>
            <a:r>
              <a:rPr lang="uk-UA" sz="4000" dirty="0" smtClean="0">
                <a:solidFill>
                  <a:schemeClr val="accent6"/>
                </a:solidFill>
              </a:rPr>
              <a:t> з відповідним </a:t>
            </a:r>
            <a:r>
              <a:rPr lang="uk-UA" sz="4000" dirty="0" err="1" smtClean="0">
                <a:solidFill>
                  <a:schemeClr val="accent6"/>
                </a:solidFill>
              </a:rPr>
              <a:t>стейкхолдером</a:t>
            </a:r>
            <a:r>
              <a:rPr lang="uk-UA" sz="4000" dirty="0" smtClean="0">
                <a:solidFill>
                  <a:schemeClr val="accent6"/>
                </a:solidFill>
              </a:rPr>
              <a:t>; чи є у Вас прямий доступ до цієї особи або доступ через третіх осіб.</a:t>
            </a: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268407" y="3531475"/>
            <a:ext cx="8848605" cy="7296945"/>
          </a:xfrm>
          <a:prstGeom prst="rect">
            <a:avLst/>
          </a:prstGeom>
        </p:spPr>
        <p:txBody>
          <a:bodyPr lIns="217461" tIns="108731" rIns="217461" bIns="108731">
            <a:noAutofit/>
          </a:bodyPr>
          <a:lstStyle/>
          <a:p>
            <a:pPr marL="570800" indent="-570800">
              <a:spcBef>
                <a:spcPts val="1800"/>
              </a:spcBef>
              <a:spcAft>
                <a:spcPts val="2400"/>
              </a:spcAft>
            </a:pPr>
            <a:r>
              <a:rPr lang="en-US" sz="3800" b="1" dirty="0" smtClean="0">
                <a:solidFill>
                  <a:schemeClr val="accent6"/>
                </a:solidFill>
              </a:rPr>
              <a:t>3. </a:t>
            </a:r>
            <a:r>
              <a:rPr lang="uk-UA" sz="3800" b="1" dirty="0" smtClean="0">
                <a:solidFill>
                  <a:schemeClr val="accent6"/>
                </a:solidFill>
              </a:rPr>
              <a:t>ФОРМУВАННЯ КАРТИ</a:t>
            </a:r>
            <a:r>
              <a:rPr lang="en-US" sz="3800" b="1" dirty="0" smtClean="0">
                <a:solidFill>
                  <a:schemeClr val="accent6"/>
                </a:solidFill>
              </a:rPr>
              <a:t>:</a:t>
            </a:r>
          </a:p>
          <a:p>
            <a:pPr marL="570800" indent="-570800">
              <a:spcBef>
                <a:spcPts val="1800"/>
              </a:spcBef>
              <a:spcAft>
                <a:spcPts val="2400"/>
              </a:spcAft>
              <a:buFontTx/>
              <a:buChar char="-"/>
            </a:pPr>
            <a:r>
              <a:rPr lang="uk-UA" sz="3800" dirty="0" smtClean="0">
                <a:solidFill>
                  <a:schemeClr val="accent6"/>
                </a:solidFill>
              </a:rPr>
              <a:t>важливо візуально зобразити всіх основних </a:t>
            </a:r>
            <a:r>
              <a:rPr lang="uk-UA" sz="3800" dirty="0" err="1" smtClean="0">
                <a:solidFill>
                  <a:schemeClr val="accent6"/>
                </a:solidFill>
              </a:rPr>
              <a:t>стейкхолдерів</a:t>
            </a:r>
            <a:r>
              <a:rPr lang="uk-UA" sz="3800" dirty="0" smtClean="0">
                <a:solidFill>
                  <a:schemeClr val="accent6"/>
                </a:solidFill>
              </a:rPr>
              <a:t> на карті обраного Вами формату;</a:t>
            </a:r>
          </a:p>
          <a:p>
            <a:pPr marL="570800" indent="-570800">
              <a:spcBef>
                <a:spcPts val="1800"/>
              </a:spcBef>
              <a:spcAft>
                <a:spcPts val="2400"/>
              </a:spcAft>
              <a:buFontTx/>
              <a:buChar char="-"/>
            </a:pPr>
            <a:r>
              <a:rPr lang="uk-UA" sz="3800" dirty="0" smtClean="0">
                <a:solidFill>
                  <a:schemeClr val="accent6"/>
                </a:solidFill>
              </a:rPr>
              <a:t>це дозволить побачити, які із </a:t>
            </a:r>
            <a:r>
              <a:rPr lang="uk-UA" sz="3800" dirty="0" err="1" smtClean="0">
                <a:solidFill>
                  <a:schemeClr val="accent6"/>
                </a:solidFill>
              </a:rPr>
              <a:t>стейкхолдерів</a:t>
            </a:r>
            <a:r>
              <a:rPr lang="uk-UA" sz="3800" dirty="0" smtClean="0">
                <a:solidFill>
                  <a:schemeClr val="accent6"/>
                </a:solidFill>
              </a:rPr>
              <a:t> можуть бути для Вас найбільш корисними, яка їх позиція з актуальних для Вас питань і як вони </a:t>
            </a:r>
            <a:r>
              <a:rPr lang="uk-UA" sz="3800" dirty="0" err="1" smtClean="0">
                <a:solidFill>
                  <a:schemeClr val="accent6"/>
                </a:solidFill>
              </a:rPr>
              <a:t>пов</a:t>
            </a:r>
            <a:r>
              <a:rPr lang="en-US" sz="3800" dirty="0" smtClean="0">
                <a:solidFill>
                  <a:schemeClr val="accent6"/>
                </a:solidFill>
              </a:rPr>
              <a:t>’</a:t>
            </a:r>
            <a:r>
              <a:rPr lang="uk-UA" sz="3800" dirty="0" err="1" smtClean="0">
                <a:solidFill>
                  <a:schemeClr val="accent6"/>
                </a:solidFill>
              </a:rPr>
              <a:t>язані</a:t>
            </a:r>
            <a:r>
              <a:rPr lang="uk-UA" sz="3800" dirty="0" smtClean="0">
                <a:solidFill>
                  <a:schemeClr val="accent6"/>
                </a:solidFill>
              </a:rPr>
              <a:t> між собою;</a:t>
            </a:r>
          </a:p>
        </p:txBody>
      </p:sp>
      <p:pic>
        <p:nvPicPr>
          <p:cNvPr id="3075" name="Picture 3"/>
          <p:cNvPicPr>
            <a:picLocks noChangeAspect="1" noChangeArrowheads="1"/>
          </p:cNvPicPr>
          <p:nvPr/>
        </p:nvPicPr>
        <p:blipFill>
          <a:blip r:embed="rId2"/>
          <a:srcRect/>
          <a:stretch>
            <a:fillRect/>
          </a:stretch>
        </p:blipFill>
        <p:spPr bwMode="auto">
          <a:xfrm>
            <a:off x="1687020" y="2526632"/>
            <a:ext cx="12128337" cy="10117313"/>
          </a:xfrm>
          <a:prstGeom prst="rect">
            <a:avLst/>
          </a:prstGeom>
          <a:noFill/>
          <a:ln w="9525">
            <a:noFill/>
            <a:miter lim="800000"/>
            <a:headEnd/>
            <a:tailEnd/>
          </a:ln>
        </p:spPr>
      </p:pic>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8" y="2935700"/>
            <a:ext cx="20261180" cy="9841832"/>
          </a:xfrm>
          <a:prstGeom prst="rect">
            <a:avLst/>
          </a:prstGeom>
        </p:spPr>
        <p:txBody>
          <a:bodyPr lIns="217461" tIns="108731" rIns="217461" bIns="108731">
            <a:noAutofit/>
          </a:bodyPr>
          <a:lstStyle/>
          <a:p>
            <a:pPr marL="570800" indent="-570800" algn="just">
              <a:spcBef>
                <a:spcPts val="2400"/>
              </a:spcBef>
              <a:spcAft>
                <a:spcPts val="2400"/>
              </a:spcAft>
            </a:pPr>
            <a:r>
              <a:rPr lang="en-US" sz="3800" b="1" dirty="0" smtClean="0">
                <a:solidFill>
                  <a:schemeClr val="accent6"/>
                </a:solidFill>
              </a:rPr>
              <a:t>4. </a:t>
            </a:r>
            <a:r>
              <a:rPr lang="uk-UA" sz="4000" b="1" dirty="0" smtClean="0">
                <a:solidFill>
                  <a:schemeClr val="accent6"/>
                </a:solidFill>
              </a:rPr>
              <a:t>ПРІОРИТИЗАЦІЯ:</a:t>
            </a:r>
          </a:p>
          <a:p>
            <a:pPr marL="570800" indent="-570800" algn="just">
              <a:spcBef>
                <a:spcPts val="2400"/>
              </a:spcBef>
              <a:spcAft>
                <a:spcPts val="2400"/>
              </a:spcAft>
              <a:buFont typeface="Wingdings" pitchFamily="2" charset="2"/>
              <a:buChar char="§"/>
            </a:pPr>
            <a:r>
              <a:rPr lang="ru-RU" sz="4000" dirty="0" smtClean="0">
                <a:solidFill>
                  <a:schemeClr val="accent6"/>
                </a:solidFill>
              </a:rPr>
              <a:t>нема</a:t>
            </a:r>
            <a:r>
              <a:rPr lang="uk-UA" sz="4000" dirty="0" smtClean="0">
                <a:solidFill>
                  <a:schemeClr val="accent6"/>
                </a:solidFill>
              </a:rPr>
              <a:t>є потреби підтримувати однаково активний контакт з усіма</a:t>
            </a:r>
            <a:r>
              <a:rPr lang="uk-UA" sz="4000" b="1" dirty="0" smtClean="0">
                <a:solidFill>
                  <a:schemeClr val="accent6"/>
                </a:solidFill>
              </a:rPr>
              <a:t> </a:t>
            </a:r>
            <a:r>
              <a:rPr lang="uk-UA" sz="4000" dirty="0" err="1" smtClean="0">
                <a:solidFill>
                  <a:schemeClr val="accent6"/>
                </a:solidFill>
              </a:rPr>
              <a:t>стейкхолдерами</a:t>
            </a:r>
            <a:r>
              <a:rPr lang="uk-UA" sz="4000" dirty="0" smtClean="0">
                <a:solidFill>
                  <a:schemeClr val="accent6"/>
                </a:solidFill>
              </a:rPr>
              <a:t> одночасно;</a:t>
            </a:r>
          </a:p>
          <a:p>
            <a:pPr marL="570800" indent="-570800" algn="just">
              <a:spcBef>
                <a:spcPts val="2400"/>
              </a:spcBef>
              <a:spcAft>
                <a:spcPts val="2400"/>
              </a:spcAft>
              <a:buFont typeface="Wingdings" pitchFamily="2" charset="2"/>
              <a:buChar char="§"/>
            </a:pPr>
            <a:r>
              <a:rPr lang="uk-UA" sz="4000" b="1" dirty="0" smtClean="0"/>
              <a:t>достатньо визначити:</a:t>
            </a:r>
          </a:p>
          <a:p>
            <a:pPr marL="570800" indent="-570800" algn="just">
              <a:spcBef>
                <a:spcPts val="2400"/>
              </a:spcBef>
              <a:spcAft>
                <a:spcPts val="2400"/>
              </a:spcAft>
              <a:buFont typeface="Courier New" pitchFamily="49" charset="0"/>
              <a:buChar char="o"/>
            </a:pPr>
            <a:r>
              <a:rPr lang="uk-UA" sz="4000" dirty="0" smtClean="0">
                <a:solidFill>
                  <a:schemeClr val="accent6"/>
                </a:solidFill>
              </a:rPr>
              <a:t>важливість кожного зі </a:t>
            </a:r>
            <a:r>
              <a:rPr lang="uk-UA" sz="4000" dirty="0" err="1" smtClean="0">
                <a:solidFill>
                  <a:schemeClr val="accent6"/>
                </a:solidFill>
              </a:rPr>
              <a:t>стейкхолдерів</a:t>
            </a:r>
            <a:r>
              <a:rPr lang="uk-UA" sz="4000" dirty="0" smtClean="0">
                <a:solidFill>
                  <a:schemeClr val="accent6"/>
                </a:solidFill>
              </a:rPr>
              <a:t> на даний момент часу;</a:t>
            </a:r>
          </a:p>
          <a:p>
            <a:pPr marL="570800" indent="-570800" algn="just">
              <a:spcBef>
                <a:spcPts val="2400"/>
              </a:spcBef>
              <a:spcAft>
                <a:spcPts val="2400"/>
              </a:spcAft>
              <a:buFont typeface="Courier New" pitchFamily="49" charset="0"/>
              <a:buChar char="o"/>
            </a:pPr>
            <a:r>
              <a:rPr lang="uk-UA" sz="4000" dirty="0" smtClean="0">
                <a:solidFill>
                  <a:schemeClr val="accent6"/>
                </a:solidFill>
              </a:rPr>
              <a:t>коло питань, які вас об</a:t>
            </a:r>
            <a:r>
              <a:rPr lang="en-US" sz="4000" dirty="0" smtClean="0">
                <a:solidFill>
                  <a:schemeClr val="accent6"/>
                </a:solidFill>
              </a:rPr>
              <a:t>’</a:t>
            </a:r>
            <a:r>
              <a:rPr lang="uk-UA" sz="4000" dirty="0" err="1" smtClean="0">
                <a:solidFill>
                  <a:schemeClr val="accent6"/>
                </a:solidFill>
              </a:rPr>
              <a:t>єднують</a:t>
            </a:r>
            <a:r>
              <a:rPr lang="uk-UA" sz="4000" dirty="0" smtClean="0">
                <a:solidFill>
                  <a:schemeClr val="accent6"/>
                </a:solidFill>
              </a:rPr>
              <a:t>: проаналізуйте, з яких питань найчастіше висловлюються Ваші основні </a:t>
            </a:r>
            <a:r>
              <a:rPr lang="uk-UA" sz="4000" dirty="0" err="1" smtClean="0">
                <a:solidFill>
                  <a:schemeClr val="accent6"/>
                </a:solidFill>
              </a:rPr>
              <a:t>стейкхолдери</a:t>
            </a:r>
            <a:r>
              <a:rPr lang="uk-UA" sz="4000" dirty="0" smtClean="0">
                <a:solidFill>
                  <a:schemeClr val="accent6"/>
                </a:solidFill>
              </a:rPr>
              <a:t>, де ваші інтереси можуть перетинатись і який аспект Вашої </a:t>
            </a:r>
            <a:r>
              <a:rPr lang="uk-UA" sz="4000" dirty="0" err="1" smtClean="0">
                <a:solidFill>
                  <a:schemeClr val="accent6"/>
                </a:solidFill>
              </a:rPr>
              <a:t>адвокаційної</a:t>
            </a:r>
            <a:r>
              <a:rPr lang="uk-UA" sz="4000" dirty="0" smtClean="0">
                <a:solidFill>
                  <a:schemeClr val="accent6"/>
                </a:solidFill>
              </a:rPr>
              <a:t> кампанії може їх зацікавити;</a:t>
            </a:r>
          </a:p>
          <a:p>
            <a:pPr marL="570800" indent="-570800" algn="just">
              <a:spcBef>
                <a:spcPts val="2400"/>
              </a:spcBef>
              <a:spcAft>
                <a:spcPts val="2400"/>
              </a:spcAft>
              <a:buFont typeface="Wingdings" pitchFamily="2" charset="2"/>
              <a:buChar char="§"/>
            </a:pPr>
            <a:r>
              <a:rPr lang="uk-UA" sz="4000" dirty="0" smtClean="0">
                <a:solidFill>
                  <a:schemeClr val="accent6"/>
                </a:solidFill>
              </a:rPr>
              <a:t>з урахуванням окреслених пріоритетів необхідно визначити </a:t>
            </a:r>
            <a:r>
              <a:rPr lang="uk-UA" sz="4000" b="1" dirty="0" smtClean="0">
                <a:solidFill>
                  <a:schemeClr val="accent6"/>
                </a:solidFill>
              </a:rPr>
              <a:t>рівень залучення</a:t>
            </a:r>
            <a:r>
              <a:rPr lang="uk-UA" sz="4000" dirty="0" smtClean="0">
                <a:solidFill>
                  <a:schemeClr val="accent6"/>
                </a:solidFill>
              </a:rPr>
              <a:t> основних </a:t>
            </a:r>
            <a:r>
              <a:rPr lang="uk-UA" sz="4000" dirty="0" err="1" smtClean="0">
                <a:solidFill>
                  <a:schemeClr val="accent6"/>
                </a:solidFill>
              </a:rPr>
              <a:t>стейкхолдерів</a:t>
            </a:r>
            <a:r>
              <a:rPr lang="uk-UA" sz="4000" dirty="0" smtClean="0">
                <a:solidFill>
                  <a:schemeClr val="accent6"/>
                </a:solidFill>
              </a:rPr>
              <a:t> і </a:t>
            </a:r>
            <a:r>
              <a:rPr lang="uk-UA" sz="4000" b="1" dirty="0" smtClean="0">
                <a:solidFill>
                  <a:schemeClr val="accent6"/>
                </a:solidFill>
              </a:rPr>
              <a:t>методи роботи з ними</a:t>
            </a:r>
            <a:r>
              <a:rPr lang="uk-UA" sz="4000" dirty="0" smtClean="0">
                <a:solidFill>
                  <a:schemeClr val="accent6"/>
                </a:solidFill>
              </a:rPr>
              <a:t>.</a:t>
            </a:r>
          </a:p>
        </p:txBody>
      </p:sp>
    </p:spTree>
    <p:extLst>
      <p:ext uri="{BB962C8B-B14F-4D97-AF65-F5344CB8AC3E}">
        <p14:creationId xmlns:p14="http://schemas.microsoft.com/office/powerpoint/2010/main" val="346488418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51914" y="2743215"/>
            <a:ext cx="19009023" cy="4761186"/>
          </a:xfrm>
          <a:prstGeom prst="rect">
            <a:avLst/>
          </a:prstGeom>
        </p:spPr>
        <p:txBody>
          <a:bodyPr lIns="217461" tIns="108731" rIns="217461" bIns="108731">
            <a:noAutofit/>
          </a:bodyPr>
          <a:lstStyle/>
          <a:p>
            <a:pPr eaLnBrk="0" hangingPunct="0">
              <a:spcBef>
                <a:spcPts val="0"/>
              </a:spcBef>
              <a:spcAft>
                <a:spcPts val="0"/>
              </a:spcAft>
              <a:buSzPct val="75000"/>
              <a:defRPr/>
            </a:pPr>
            <a:r>
              <a:rPr lang="uk-UA" sz="6000" dirty="0" smtClean="0">
                <a:solidFill>
                  <a:schemeClr val="tx2"/>
                </a:solidFill>
                <a:latin typeface="Franklin Gothic Medium"/>
                <a:ea typeface="ＭＳ Ｐゴシック" charset="-128"/>
                <a:cs typeface="Franklin Gothic Medium"/>
              </a:rPr>
              <a:t>ДО ОБ’ЄКТІВ АДВОКАЦІЇ:</a:t>
            </a:r>
            <a:endParaRPr lang="uk-UA" sz="6000" dirty="0" smtClean="0">
              <a:solidFill>
                <a:schemeClr val="accent6"/>
              </a:solidFill>
              <a:latin typeface="Arial" pitchFamily="34" charset="0"/>
              <a:ea typeface="ＭＳ Ｐゴシック" charset="-128"/>
              <a:cs typeface="Arial" pitchFamily="34" charset="0"/>
            </a:endParaRPr>
          </a:p>
          <a:p>
            <a:pPr marL="679566" indent="-679566" algn="just" eaLnBrk="0" hangingPunct="0">
              <a:spcBef>
                <a:spcPts val="0"/>
              </a:spcBef>
              <a:spcAft>
                <a:spcPts val="0"/>
              </a:spcAft>
              <a:buSzPct val="75000"/>
              <a:buFont typeface="Wingdings" panose="05000000000000000000" pitchFamily="2" charset="2"/>
              <a:buChar char="§"/>
              <a:defRPr/>
            </a:pPr>
            <a:endParaRPr lang="uk-UA" sz="2000" dirty="0" smtClean="0">
              <a:solidFill>
                <a:schemeClr val="accent6"/>
              </a:solidFill>
              <a:latin typeface="Arial" pitchFamily="34" charset="0"/>
              <a:ea typeface="ＭＳ Ｐゴシック" charset="-128"/>
              <a:cs typeface="Arial" pitchFamily="34" charset="0"/>
            </a:endParaRPr>
          </a:p>
          <a:p>
            <a:pPr marL="679566" indent="-679566" algn="just" eaLnBrk="0" hangingPunct="0">
              <a:spcBef>
                <a:spcPts val="600"/>
              </a:spcBef>
              <a:spcAft>
                <a:spcPts val="600"/>
              </a:spcAft>
              <a:buSzPct val="75000"/>
              <a:buFont typeface="Wingdings" panose="05000000000000000000" pitchFamily="2" charset="2"/>
              <a:buChar char="§"/>
              <a:defRPr/>
            </a:pPr>
            <a:r>
              <a:rPr lang="uk-UA" sz="4300" dirty="0" smtClean="0">
                <a:solidFill>
                  <a:schemeClr val="accent6"/>
                </a:solidFill>
                <a:latin typeface="Arial" pitchFamily="34" charset="0"/>
                <a:ea typeface="ＭＳ Ｐゴシック" charset="-128"/>
                <a:cs typeface="Arial" pitchFamily="34" charset="0"/>
              </a:rPr>
              <a:t>державні органи (законодавча, виконавча гілки, Президент, органи зі спеціальним </a:t>
            </a:r>
            <a:r>
              <a:rPr lang="uk-UA" sz="4300" dirty="0">
                <a:solidFill>
                  <a:schemeClr val="accent6"/>
                </a:solidFill>
                <a:latin typeface="Arial" pitchFamily="34" charset="0"/>
                <a:ea typeface="ＭＳ Ｐゴシック" charset="-128"/>
                <a:cs typeface="Arial" pitchFamily="34" charset="0"/>
              </a:rPr>
              <a:t>с</a:t>
            </a:r>
            <a:r>
              <a:rPr lang="uk-UA" sz="4300" dirty="0" smtClean="0">
                <a:solidFill>
                  <a:schemeClr val="accent6"/>
                </a:solidFill>
                <a:latin typeface="Arial" pitchFamily="34" charset="0"/>
                <a:ea typeface="ＭＳ Ｐゴシック" charset="-128"/>
                <a:cs typeface="Arial" pitchFamily="34" charset="0"/>
              </a:rPr>
              <a:t>татусом);</a:t>
            </a:r>
          </a:p>
          <a:p>
            <a:pPr marL="679566" indent="-679566" algn="just" eaLnBrk="0" hangingPunct="0">
              <a:spcBef>
                <a:spcPts val="600"/>
              </a:spcBef>
              <a:spcAft>
                <a:spcPts val="600"/>
              </a:spcAft>
              <a:buSzPct val="75000"/>
              <a:buFont typeface="Wingdings" panose="05000000000000000000" pitchFamily="2" charset="2"/>
              <a:buChar char="§"/>
              <a:defRPr/>
            </a:pPr>
            <a:r>
              <a:rPr lang="uk-UA" sz="4300" dirty="0" smtClean="0">
                <a:solidFill>
                  <a:schemeClr val="accent6"/>
                </a:solidFill>
                <a:latin typeface="Arial" pitchFamily="34" charset="0"/>
                <a:ea typeface="ＭＳ Ｐゴシック" charset="-128"/>
                <a:cs typeface="Arial" pitchFamily="34" charset="0"/>
              </a:rPr>
              <a:t>органи місцевого самоврядування;</a:t>
            </a:r>
          </a:p>
          <a:p>
            <a:pPr marL="679566" indent="-679566" algn="just" eaLnBrk="0" hangingPunct="0">
              <a:spcBef>
                <a:spcPts val="600"/>
              </a:spcBef>
              <a:spcAft>
                <a:spcPts val="600"/>
              </a:spcAft>
              <a:buSzPct val="75000"/>
              <a:buFont typeface="Wingdings" panose="05000000000000000000" pitchFamily="2" charset="2"/>
              <a:buChar char="§"/>
              <a:defRPr/>
            </a:pPr>
            <a:r>
              <a:rPr lang="uk-UA" sz="4300" dirty="0" smtClean="0">
                <a:solidFill>
                  <a:schemeClr val="accent6"/>
                </a:solidFill>
                <a:latin typeface="Arial" pitchFamily="34" charset="0"/>
                <a:ea typeface="ＭＳ Ｐゴシック" charset="-128"/>
                <a:cs typeface="Arial" pitchFamily="34" charset="0"/>
              </a:rPr>
              <a:t>їх посадові та службові особи.</a:t>
            </a:r>
            <a:endParaRPr lang="uk-UA" sz="4300" dirty="0">
              <a:solidFill>
                <a:schemeClr val="accent6"/>
              </a:solidFill>
              <a:latin typeface="Arial" pitchFamily="34" charset="0"/>
              <a:ea typeface="ＭＳ Ｐゴシック" charset="-128"/>
              <a:cs typeface="Arial" pitchFamily="34" charset="0"/>
            </a:endParaRPr>
          </a:p>
        </p:txBody>
      </p:sp>
      <p:sp>
        <p:nvSpPr>
          <p:cNvPr id="3" name="Rectangle 1"/>
          <p:cNvSpPr>
            <a:spLocks noChangeArrowheads="1"/>
          </p:cNvSpPr>
          <p:nvPr/>
        </p:nvSpPr>
        <p:spPr bwMode="auto">
          <a:xfrm>
            <a:off x="7434706" y="2428894"/>
            <a:ext cx="439234" cy="15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17461" tIns="108731" rIns="217461" bIns="108731" numCol="1" anchor="ctr" anchorCtr="0" compatLnSpc="1">
            <a:prstTxWarp prst="textNoShape">
              <a:avLst/>
            </a:prstTxWarp>
            <a:spAutoFit/>
          </a:bodyPr>
          <a:lstStyle/>
          <a:p>
            <a:pPr defTabSz="2174594"/>
            <a:r>
              <a:rPr lang="uk-UA" altLang="uk-UA" sz="4300">
                <a:latin typeface="Arial" pitchFamily="34" charset="0"/>
                <a:cs typeface="Arial" pitchFamily="34" charset="0"/>
              </a:rPr>
              <a:t/>
            </a:r>
            <a:br>
              <a:rPr lang="uk-UA" altLang="uk-UA" sz="4300">
                <a:latin typeface="Arial" pitchFamily="34" charset="0"/>
                <a:cs typeface="Arial" pitchFamily="34" charset="0"/>
              </a:rPr>
            </a:br>
            <a:endParaRPr lang="uk-UA" altLang="uk-UA" sz="4300">
              <a:latin typeface="Arial" pitchFamily="34" charset="0"/>
              <a:cs typeface="Arial" pitchFamily="34" charset="0"/>
            </a:endParaRPr>
          </a:p>
        </p:txBody>
      </p:sp>
      <p:grpSp>
        <p:nvGrpSpPr>
          <p:cNvPr id="2" name="Group 3"/>
          <p:cNvGrpSpPr/>
          <p:nvPr/>
        </p:nvGrpSpPr>
        <p:grpSpPr>
          <a:xfrm>
            <a:off x="1670500" y="7898011"/>
            <a:ext cx="21031202" cy="4524890"/>
            <a:chOff x="0" y="2027774"/>
            <a:chExt cx="21031201" cy="3574350"/>
          </a:xfrm>
        </p:grpSpPr>
        <p:sp>
          <p:nvSpPr>
            <p:cNvPr id="6" name="Rounded Rectangle 5"/>
            <p:cNvSpPr/>
            <p:nvPr/>
          </p:nvSpPr>
          <p:spPr>
            <a:xfrm>
              <a:off x="0" y="2027774"/>
              <a:ext cx="21031201" cy="35743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174485" y="2202259"/>
              <a:ext cx="20682231" cy="3225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0" tIns="304800" rIns="304800" bIns="304800" numCol="1" spcCol="1270" anchor="ctr" anchorCtr="0">
              <a:noAutofit/>
            </a:bodyPr>
            <a:lstStyle/>
            <a:p>
              <a:pPr algn="just" defTabSz="3551615">
                <a:spcAft>
                  <a:spcPct val="35000"/>
                </a:spcAft>
              </a:pPr>
              <a:r>
                <a:rPr lang="uk-UA" sz="5000" dirty="0">
                  <a:solidFill>
                    <a:schemeClr val="accent6"/>
                  </a:solidFill>
                </a:rPr>
                <a:t>Таким чином, </a:t>
              </a:r>
              <a:r>
                <a:rPr lang="uk-UA" sz="6000" dirty="0" smtClean="0">
                  <a:solidFill>
                    <a:schemeClr val="tx2"/>
                  </a:solidFill>
                  <a:latin typeface="Franklin Gothic Medium"/>
                  <a:ea typeface="ＭＳ Ｐゴシック" charset="-128"/>
                  <a:cs typeface="Franklin Gothic Medium"/>
                </a:rPr>
                <a:t>ОБ’ЄКТИ АДВОКАЦІЇ </a:t>
              </a:r>
              <a:r>
                <a:rPr lang="uk-UA" sz="5000" dirty="0" smtClean="0">
                  <a:solidFill>
                    <a:schemeClr val="accent6"/>
                  </a:solidFill>
                </a:rPr>
                <a:t>– це представники  державної влади або органів місцевого самоврядування, які наділені </a:t>
              </a:r>
              <a:r>
                <a:rPr lang="uk-UA" sz="5000" b="1" dirty="0" smtClean="0">
                  <a:solidFill>
                    <a:schemeClr val="accent6"/>
                  </a:solidFill>
                </a:rPr>
                <a:t>повноваженнями</a:t>
              </a:r>
              <a:r>
                <a:rPr lang="uk-UA" sz="5000" dirty="0" smtClean="0">
                  <a:solidFill>
                    <a:schemeClr val="accent6"/>
                  </a:solidFill>
                </a:rPr>
                <a:t> та несуть </a:t>
              </a:r>
              <a:r>
                <a:rPr lang="uk-UA" sz="5000" b="1" dirty="0" smtClean="0">
                  <a:solidFill>
                    <a:schemeClr val="accent6"/>
                  </a:solidFill>
                </a:rPr>
                <a:t>відповідальність</a:t>
              </a:r>
              <a:r>
                <a:rPr lang="uk-UA" sz="5000" dirty="0" smtClean="0">
                  <a:solidFill>
                    <a:schemeClr val="accent6"/>
                  </a:solidFill>
                </a:rPr>
                <a:t> за наслідки прийнятих рішень.</a:t>
              </a:r>
              <a:endParaRPr lang="uk-UA" sz="5000" dirty="0">
                <a:solidFill>
                  <a:schemeClr val="accent6"/>
                </a:solidFill>
              </a:endParaRPr>
            </a:p>
          </p:txBody>
        </p:sp>
      </p:grpSp>
    </p:spTree>
    <p:extLst>
      <p:ext uri="{BB962C8B-B14F-4D97-AF65-F5344CB8AC3E}">
        <p14:creationId xmlns:p14="http://schemas.microsoft.com/office/powerpoint/2010/main" val="1265078875"/>
      </p:ext>
    </p:extLst>
  </p:cSld>
  <p:clrMapOvr>
    <a:masterClrMapping/>
  </p:clrMapOvr>
  <p:transition spd="slow">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8"/>
          <p:cNvSpPr>
            <a:spLocks noChangeShapeType="1"/>
          </p:cNvSpPr>
          <p:nvPr>
            <p:custDataLst>
              <p:tags r:id="rId1"/>
            </p:custDataLst>
          </p:nvPr>
        </p:nvSpPr>
        <p:spPr bwMode="auto">
          <a:xfrm>
            <a:off x="1829037" y="11734800"/>
            <a:ext cx="20729101" cy="0"/>
          </a:xfrm>
          <a:prstGeom prst="line">
            <a:avLst/>
          </a:prstGeom>
          <a:noFill/>
          <a:ln w="28575">
            <a:solidFill>
              <a:srgbClr val="C00000"/>
            </a:solidFill>
            <a:round/>
            <a:headEnd/>
            <a:tailEnd type="stealth" w="lg" len="lg"/>
          </a:ln>
          <a:extLst/>
        </p:spPr>
        <p:txBody>
          <a:bodyPr wrap="none" lIns="104164" tIns="52082" rIns="104164" bIns="52082" anchor="ctr"/>
          <a:lstStyle/>
          <a:p>
            <a:pPr algn="r" defTabSz="1088075" eaLnBrk="0" fontAlgn="auto" hangingPunct="0">
              <a:spcBef>
                <a:spcPct val="50000"/>
              </a:spcBef>
              <a:spcAft>
                <a:spcPts val="0"/>
              </a:spcAft>
              <a:defRPr/>
            </a:pPr>
            <a:endParaRPr lang="en-US" sz="2100" kern="0" dirty="0">
              <a:solidFill>
                <a:srgbClr val="1F60A9"/>
              </a:solidFill>
            </a:endParaRPr>
          </a:p>
        </p:txBody>
      </p:sp>
      <p:sp>
        <p:nvSpPr>
          <p:cNvPr id="6" name="Line 8"/>
          <p:cNvSpPr>
            <a:spLocks noChangeShapeType="1"/>
          </p:cNvSpPr>
          <p:nvPr>
            <p:custDataLst>
              <p:tags r:id="rId2"/>
            </p:custDataLst>
          </p:nvPr>
        </p:nvSpPr>
        <p:spPr bwMode="auto">
          <a:xfrm flipV="1">
            <a:off x="1829038" y="2338984"/>
            <a:ext cx="0" cy="9395816"/>
          </a:xfrm>
          <a:prstGeom prst="line">
            <a:avLst/>
          </a:prstGeom>
          <a:noFill/>
          <a:ln w="28575">
            <a:solidFill>
              <a:srgbClr val="C00000"/>
            </a:solidFill>
            <a:round/>
            <a:headEnd/>
            <a:tailEnd type="stealth" w="lg" len="lg"/>
          </a:ln>
          <a:extLst/>
        </p:spPr>
        <p:txBody>
          <a:bodyPr wrap="none" lIns="104164" tIns="52082" rIns="104164" bIns="52082" anchor="ctr"/>
          <a:lstStyle/>
          <a:p>
            <a:pPr algn="r" defTabSz="1088075" eaLnBrk="0" fontAlgn="auto" hangingPunct="0">
              <a:spcBef>
                <a:spcPct val="50000"/>
              </a:spcBef>
              <a:spcAft>
                <a:spcPts val="0"/>
              </a:spcAft>
              <a:defRPr/>
            </a:pPr>
            <a:endParaRPr lang="en-US" sz="2100" kern="0" dirty="0">
              <a:solidFill>
                <a:srgbClr val="1F60A9"/>
              </a:solidFill>
            </a:endParaRPr>
          </a:p>
        </p:txBody>
      </p:sp>
      <p:sp>
        <p:nvSpPr>
          <p:cNvPr id="7" name="Заголовок 1"/>
          <p:cNvSpPr txBox="1">
            <a:spLocks/>
          </p:cNvSpPr>
          <p:nvPr/>
        </p:nvSpPr>
        <p:spPr bwMode="auto">
          <a:xfrm>
            <a:off x="17854192" y="10407316"/>
            <a:ext cx="4700925" cy="1327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r>
              <a:rPr lang="en-US" sz="2900" b="1" kern="0" dirty="0" smtClean="0">
                <a:solidFill>
                  <a:srgbClr val="C00000"/>
                </a:solidFill>
              </a:rPr>
              <a:t>Difficulty of Access</a:t>
            </a:r>
            <a:endParaRPr lang="uk-UA" sz="2900" b="1" kern="0" dirty="0" smtClean="0">
              <a:solidFill>
                <a:srgbClr val="C00000"/>
              </a:solidFill>
            </a:endParaRPr>
          </a:p>
          <a:p>
            <a:r>
              <a:rPr lang="uk-UA" sz="2900" b="1" kern="0" dirty="0" smtClean="0">
                <a:solidFill>
                  <a:srgbClr val="C00000"/>
                </a:solidFill>
              </a:rPr>
              <a:t>(СКЛАДНІСТЬ ДОСТУПУ)</a:t>
            </a:r>
            <a:endParaRPr lang="uk-UA" sz="2900" b="1" kern="0" dirty="0">
              <a:solidFill>
                <a:srgbClr val="C00000"/>
              </a:solidFill>
            </a:endParaRPr>
          </a:p>
        </p:txBody>
      </p:sp>
      <p:sp>
        <p:nvSpPr>
          <p:cNvPr id="8" name="Заголовок 1"/>
          <p:cNvSpPr txBox="1">
            <a:spLocks/>
          </p:cNvSpPr>
          <p:nvPr/>
        </p:nvSpPr>
        <p:spPr bwMode="auto">
          <a:xfrm>
            <a:off x="2344398" y="2133601"/>
            <a:ext cx="3832811" cy="113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r>
              <a:rPr lang="en-US" sz="2900" b="1" kern="0" dirty="0" smtClean="0">
                <a:solidFill>
                  <a:srgbClr val="C00000"/>
                </a:solidFill>
              </a:rPr>
              <a:t>Level of Influence</a:t>
            </a:r>
            <a:endParaRPr lang="uk-UA" sz="2900" b="1" kern="0" dirty="0" smtClean="0">
              <a:solidFill>
                <a:srgbClr val="C00000"/>
              </a:solidFill>
            </a:endParaRPr>
          </a:p>
          <a:p>
            <a:r>
              <a:rPr lang="uk-UA" sz="2900" b="1" kern="0" dirty="0" smtClean="0">
                <a:solidFill>
                  <a:srgbClr val="C00000"/>
                </a:solidFill>
              </a:rPr>
              <a:t>(РІВЕНЬ ВПЛИВУ)</a:t>
            </a:r>
            <a:endParaRPr lang="uk-UA" sz="2900" b="1" kern="0" dirty="0">
              <a:solidFill>
                <a:srgbClr val="C00000"/>
              </a:solidFill>
            </a:endParaRPr>
          </a:p>
        </p:txBody>
      </p:sp>
      <p:pic>
        <p:nvPicPr>
          <p:cNvPr id="2050" name="Picture 2" descr="C:\Users\oprokopenko\Documents\PBN\Sanofi\Political Overviews\Pictures for Stakeholder Mapping\Hun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13483" r="11396" b="20992"/>
          <a:stretch/>
        </p:blipFill>
        <p:spPr bwMode="auto">
          <a:xfrm>
            <a:off x="2870089" y="9713662"/>
            <a:ext cx="1084241" cy="1129534"/>
          </a:xfrm>
          <a:prstGeom prst="ellipse">
            <a:avLst/>
          </a:prstGeom>
          <a:noFill/>
          <a:extLst>
            <a:ext uri="{909E8E84-426E-40DD-AFC4-6F175D3DCCD1}">
              <a14:hiddenFill xmlns:a14="http://schemas.microsoft.com/office/drawing/2010/main">
                <a:solidFill>
                  <a:srgbClr val="FFFFFF"/>
                </a:solidFill>
              </a14:hiddenFill>
            </a:ext>
          </a:extLst>
        </p:spPr>
      </p:pic>
      <p:pic>
        <p:nvPicPr>
          <p:cNvPr id="2051" name="Picture 3" descr="C:\Users\oprokopenko\Documents\PBN\Sanofi\Political Overviews\Pictures for Stakeholder Mapping\Petrenko_association.jpg"/>
          <p:cNvPicPr>
            <a:picLocks noChangeAspect="1" noChangeArrowheads="1"/>
          </p:cNvPicPr>
          <p:nvPr/>
        </p:nvPicPr>
        <p:blipFill rotWithShape="1">
          <a:blip r:embed="rId5">
            <a:extLst>
              <a:ext uri="{28A0092B-C50C-407E-A947-70E740481C1C}">
                <a14:useLocalDpi xmlns:a14="http://schemas.microsoft.com/office/drawing/2010/main" val="0"/>
              </a:ext>
            </a:extLst>
          </a:blip>
          <a:srcRect b="30000"/>
          <a:stretch/>
        </p:blipFill>
        <p:spPr bwMode="auto">
          <a:xfrm>
            <a:off x="5671885" y="7846548"/>
            <a:ext cx="1140663" cy="1136648"/>
          </a:xfrm>
          <a:prstGeom prst="ellipse">
            <a:avLst/>
          </a:prstGeom>
          <a:noFill/>
          <a:extLst>
            <a:ext uri="{909E8E84-426E-40DD-AFC4-6F175D3DCCD1}">
              <a14:hiddenFill xmlns:a14="http://schemas.microsoft.com/office/drawing/2010/main">
                <a:solidFill>
                  <a:srgbClr val="FFFFFF"/>
                </a:solidFill>
              </a14:hiddenFill>
            </a:ext>
          </a:extLst>
        </p:spPr>
      </p:pic>
      <p:pic>
        <p:nvPicPr>
          <p:cNvPr id="2052" name="Picture 4" descr="C:\Users\oprokopenko\Documents\PBN\Sanofi\Political Overviews\Pictures for Stakeholder Mapping\Gulchiy.jpg"/>
          <p:cNvPicPr>
            <a:picLocks noChangeAspect="1" noChangeArrowheads="1"/>
          </p:cNvPicPr>
          <p:nvPr/>
        </p:nvPicPr>
        <p:blipFill rotWithShape="1">
          <a:blip r:embed="rId6">
            <a:extLst>
              <a:ext uri="{28A0092B-C50C-407E-A947-70E740481C1C}">
                <a14:useLocalDpi xmlns:a14="http://schemas.microsoft.com/office/drawing/2010/main" val="0"/>
              </a:ext>
            </a:extLst>
          </a:blip>
          <a:srcRect t="1563" b="30000"/>
          <a:stretch/>
        </p:blipFill>
        <p:spPr bwMode="auto">
          <a:xfrm>
            <a:off x="14731583" y="7877408"/>
            <a:ext cx="1055756" cy="1076620"/>
          </a:xfrm>
          <a:prstGeom prst="ellipse">
            <a:avLst/>
          </a:prstGeom>
          <a:noFill/>
          <a:extLst>
            <a:ext uri="{909E8E84-426E-40DD-AFC4-6F175D3DCCD1}">
              <a14:hiddenFill xmlns:a14="http://schemas.microsoft.com/office/drawing/2010/main">
                <a:solidFill>
                  <a:srgbClr val="FFFFFF"/>
                </a:solidFill>
              </a14:hiddenFill>
            </a:ext>
          </a:extLst>
        </p:spPr>
      </p:pic>
      <p:pic>
        <p:nvPicPr>
          <p:cNvPr id="2053" name="Picture 5" descr="C:\Users\oprokopenko\Documents\PBN\Sanofi\Political Overviews\Pictures for Stakeholder Mapping\Troniko.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362" b="21298"/>
          <a:stretch/>
        </p:blipFill>
        <p:spPr bwMode="auto">
          <a:xfrm>
            <a:off x="11745551" y="7878676"/>
            <a:ext cx="1142060" cy="1138040"/>
          </a:xfrm>
          <a:prstGeom prst="ellipse">
            <a:avLst/>
          </a:prstGeom>
          <a:noFill/>
          <a:extLst>
            <a:ext uri="{909E8E84-426E-40DD-AFC4-6F175D3DCCD1}">
              <a14:hiddenFill xmlns:a14="http://schemas.microsoft.com/office/drawing/2010/main">
                <a:solidFill>
                  <a:srgbClr val="FFFFFF"/>
                </a:solidFill>
              </a14:hiddenFill>
            </a:ext>
          </a:extLst>
        </p:spPr>
      </p:pic>
      <p:pic>
        <p:nvPicPr>
          <p:cNvPr id="2054" name="Picture 6" descr="C:\Users\oprokopenko\Documents\PBN\Sanofi\Political Overviews\Pictures for Stakeholder Mapping\Zelinska.jpg"/>
          <p:cNvPicPr>
            <a:picLocks noChangeAspect="1" noChangeArrowheads="1"/>
          </p:cNvPicPr>
          <p:nvPr/>
        </p:nvPicPr>
        <p:blipFill rotWithShape="1">
          <a:blip r:embed="rId8">
            <a:extLst>
              <a:ext uri="{28A0092B-C50C-407E-A947-70E740481C1C}">
                <a14:useLocalDpi xmlns:a14="http://schemas.microsoft.com/office/drawing/2010/main" val="0"/>
              </a:ext>
            </a:extLst>
          </a:blip>
          <a:srcRect l="28000" r="36488" b="51948"/>
          <a:stretch/>
        </p:blipFill>
        <p:spPr bwMode="auto">
          <a:xfrm>
            <a:off x="14588453" y="6276157"/>
            <a:ext cx="1087458" cy="1129034"/>
          </a:xfrm>
          <a:prstGeom prst="ellipse">
            <a:avLst/>
          </a:prstGeom>
          <a:noFill/>
          <a:extLst>
            <a:ext uri="{909E8E84-426E-40DD-AFC4-6F175D3DCCD1}">
              <a14:hiddenFill xmlns:a14="http://schemas.microsoft.com/office/drawing/2010/main">
                <a:solidFill>
                  <a:srgbClr val="FFFFFF"/>
                </a:solidFill>
              </a14:hiddenFill>
            </a:ext>
          </a:extLst>
        </p:spPr>
      </p:pic>
      <p:pic>
        <p:nvPicPr>
          <p:cNvPr id="2055" name="Picture 7" descr="C:\Users\oprokopenko\Documents\PBN\Sanofi\Political Overviews\Pictures for Stakeholder Mapping\BorisMankovskij.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333" t="4620" r="31111" b="39069"/>
          <a:stretch/>
        </p:blipFill>
        <p:spPr bwMode="auto">
          <a:xfrm>
            <a:off x="5727567" y="6276156"/>
            <a:ext cx="1101955" cy="1085848"/>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C:\Users\oprokopenko\Documents\PBN\Sanofi\Political Overviews\Pictures for Stakeholder Mapping\Donets.png"/>
          <p:cNvPicPr>
            <a:picLocks noChangeAspect="1" noChangeArrowheads="1"/>
          </p:cNvPicPr>
          <p:nvPr/>
        </p:nvPicPr>
        <p:blipFill rotWithShape="1">
          <a:blip r:embed="rId10">
            <a:extLst>
              <a:ext uri="{28A0092B-C50C-407E-A947-70E740481C1C}">
                <a14:useLocalDpi xmlns:a14="http://schemas.microsoft.com/office/drawing/2010/main" val="0"/>
              </a:ext>
            </a:extLst>
          </a:blip>
          <a:srcRect b="26400"/>
          <a:stretch/>
        </p:blipFill>
        <p:spPr bwMode="auto">
          <a:xfrm>
            <a:off x="8886355" y="9713662"/>
            <a:ext cx="1069587" cy="1065822"/>
          </a:xfrm>
          <a:prstGeom prst="ellipse">
            <a:avLst/>
          </a:prstGeom>
          <a:noFill/>
          <a:extLst>
            <a:ext uri="{909E8E84-426E-40DD-AFC4-6F175D3DCCD1}">
              <a14:hiddenFill xmlns:a14="http://schemas.microsoft.com/office/drawing/2010/main">
                <a:solidFill>
                  <a:srgbClr val="FFFFFF"/>
                </a:solidFill>
              </a14:hiddenFill>
            </a:ext>
          </a:extLst>
        </p:spPr>
      </p:pic>
      <p:pic>
        <p:nvPicPr>
          <p:cNvPr id="2058" name="Picture 10" descr="C:\Users\oprokopenko\Documents\PBN\Sanofi\Political Overviews\Pictures for Stakeholder Mapping\Bohomolets.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31" r="1831" b="19512"/>
          <a:stretch/>
        </p:blipFill>
        <p:spPr bwMode="auto">
          <a:xfrm>
            <a:off x="11798020" y="9687040"/>
            <a:ext cx="1096108" cy="1092250"/>
          </a:xfrm>
          <a:prstGeom prst="ellipse">
            <a:avLst/>
          </a:prstGeom>
          <a:noFill/>
          <a:extLst>
            <a:ext uri="{909E8E84-426E-40DD-AFC4-6F175D3DCCD1}">
              <a14:hiddenFill xmlns:a14="http://schemas.microsoft.com/office/drawing/2010/main">
                <a:solidFill>
                  <a:srgbClr val="FFFFFF"/>
                </a:solidFill>
              </a14:hiddenFill>
            </a:ext>
          </a:extLst>
        </p:spPr>
      </p:pic>
      <p:pic>
        <p:nvPicPr>
          <p:cNvPr id="2059" name="Picture 11" descr="C:\Users\oprokopenko\Documents\PBN\Sanofi\Political Overviews\Pictures for Stakeholder Mapping\lyapina.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245" b="19421"/>
          <a:stretch/>
        </p:blipFill>
        <p:spPr bwMode="auto">
          <a:xfrm>
            <a:off x="8799918" y="6197110"/>
            <a:ext cx="1144898" cy="1140868"/>
          </a:xfrm>
          <a:prstGeom prst="ellipse">
            <a:avLst/>
          </a:prstGeom>
          <a:noFill/>
          <a:extLst>
            <a:ext uri="{909E8E84-426E-40DD-AFC4-6F175D3DCCD1}">
              <a14:hiddenFill xmlns:a14="http://schemas.microsoft.com/office/drawing/2010/main">
                <a:solidFill>
                  <a:srgbClr val="FFFFFF"/>
                </a:solidFill>
              </a14:hiddenFill>
            </a:ext>
          </a:extLst>
        </p:spPr>
      </p:pic>
      <p:pic>
        <p:nvPicPr>
          <p:cNvPr id="2060" name="Picture 12" descr="C:\Users\oprokopenko\Documents\PBN\Sanofi\Political Overviews\Pictures for Stakeholder Mapping\petrenko.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2425"/>
          <a:stretch/>
        </p:blipFill>
        <p:spPr bwMode="auto">
          <a:xfrm>
            <a:off x="17348366" y="4594851"/>
            <a:ext cx="1068548" cy="1064786"/>
          </a:xfrm>
          <a:prstGeom prst="ellipse">
            <a:avLst/>
          </a:prstGeom>
          <a:noFill/>
          <a:extLst>
            <a:ext uri="{909E8E84-426E-40DD-AFC4-6F175D3DCCD1}">
              <a14:hiddenFill xmlns:a14="http://schemas.microsoft.com/office/drawing/2010/main">
                <a:solidFill>
                  <a:srgbClr val="FFFFFF"/>
                </a:solidFill>
              </a14:hiddenFill>
            </a:ext>
          </a:extLst>
        </p:spPr>
      </p:pic>
      <p:pic>
        <p:nvPicPr>
          <p:cNvPr id="2062" name="Picture 14" descr="http://news.liga.net/upload/resize_cache/iblock/4d0/380_230_2/4d01f2b6bbd08776745c16d5ecae2338.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0264" t="11597" r="18947" b="4490"/>
          <a:stretch/>
        </p:blipFill>
        <p:spPr bwMode="auto">
          <a:xfrm>
            <a:off x="5771955" y="9758611"/>
            <a:ext cx="1098759" cy="1094892"/>
          </a:xfrm>
          <a:prstGeom prst="ellipse">
            <a:avLst/>
          </a:prstGeom>
          <a:noFill/>
          <a:extLst>
            <a:ext uri="{909E8E84-426E-40DD-AFC4-6F175D3DCCD1}">
              <a14:hiddenFill xmlns:a14="http://schemas.microsoft.com/office/drawing/2010/main">
                <a:solidFill>
                  <a:srgbClr val="FFFFFF"/>
                </a:solidFill>
              </a14:hiddenFill>
            </a:ext>
          </a:extLst>
        </p:spPr>
      </p:pic>
      <p:pic>
        <p:nvPicPr>
          <p:cNvPr id="2063" name="Picture 15" descr="C:\Users\oprokopenko\Documents\PBN\Sanofi\Political Overviews\Pictures for Stakeholder Mapping\Talayeva.jpe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68" t="445" r="468" b="23215"/>
          <a:stretch/>
        </p:blipFill>
        <p:spPr bwMode="auto">
          <a:xfrm>
            <a:off x="17448461" y="6256239"/>
            <a:ext cx="1088742" cy="1084910"/>
          </a:xfrm>
          <a:prstGeom prst="ellipse">
            <a:avLst/>
          </a:prstGeom>
          <a:noFill/>
          <a:extLst>
            <a:ext uri="{909E8E84-426E-40DD-AFC4-6F175D3DCCD1}">
              <a14:hiddenFill xmlns:a14="http://schemas.microsoft.com/office/drawing/2010/main">
                <a:solidFill>
                  <a:srgbClr val="FFFFFF"/>
                </a:solidFill>
              </a14:hiddenFill>
            </a:ext>
          </a:extLst>
        </p:spPr>
      </p:pic>
      <p:pic>
        <p:nvPicPr>
          <p:cNvPr id="2065" name="Picture 17" descr="C:\Users\oprokopenko\Documents\PBN\Sanofi\Political Overviews\Pictures for Stakeholder Mapping\Lyaskovskyi.jpe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916" b="22744"/>
          <a:stretch/>
        </p:blipFill>
        <p:spPr bwMode="auto">
          <a:xfrm>
            <a:off x="2755715" y="6213041"/>
            <a:ext cx="1100384" cy="1096510"/>
          </a:xfrm>
          <a:prstGeom prst="ellipse">
            <a:avLst/>
          </a:prstGeom>
          <a:noFill/>
          <a:extLst>
            <a:ext uri="{909E8E84-426E-40DD-AFC4-6F175D3DCCD1}">
              <a14:hiddenFill xmlns:a14="http://schemas.microsoft.com/office/drawing/2010/main">
                <a:solidFill>
                  <a:srgbClr val="FFFFFF"/>
                </a:solidFill>
              </a14:hiddenFill>
            </a:ext>
          </a:extLst>
        </p:spPr>
      </p:pic>
      <p:pic>
        <p:nvPicPr>
          <p:cNvPr id="2075" name="Picture 27" descr="http://www.apteka.ua/uploads/2013/09/wpid-moz_fmt.jpe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85" t="2901" r="585" b="20759"/>
          <a:stretch/>
        </p:blipFill>
        <p:spPr bwMode="auto">
          <a:xfrm>
            <a:off x="2781114" y="7854328"/>
            <a:ext cx="1081266" cy="1077460"/>
          </a:xfrm>
          <a:prstGeom prst="ellipse">
            <a:avLst/>
          </a:prstGeom>
          <a:noFill/>
          <a:extLst>
            <a:ext uri="{909E8E84-426E-40DD-AFC4-6F175D3DCCD1}">
              <a14:hiddenFill xmlns:a14="http://schemas.microsoft.com/office/drawing/2010/main">
                <a:solidFill>
                  <a:srgbClr val="FFFFFF"/>
                </a:solidFill>
              </a14:hiddenFill>
            </a:ext>
          </a:extLst>
        </p:spPr>
      </p:pic>
      <p:pic>
        <p:nvPicPr>
          <p:cNvPr id="2077" name="Picture 29" descr="http://np.pl.ua/wp-content/uploads/2015/11/%D0%9D%D0%B0%D1%82%D0%B0%D0%BB%D1%96%D1%8F-%D0%93%D1%80%D0%B8%D0%B3%D0%BE%D1%80%D1%96%D0%B2%D0%BD%D0%B0-%D0%92%D0%BB%D0%B0%D1%81%D0%B5%D0%BD%D0%BA%D0%BE-%E2%80%93-%D0%93%D0%BE%D0%BB%D0%BE%D0%B2%D0%B0-%D0%9A%D0%B8%D1%97%D0%B2%D1%81%D1%8C%D0%BA%D0%BE%D0%B3%D0%BE-%D0%B1%D0%BB%D0%B0%D0%B3%D0%BE%D0%B4%D1%96%D0%B9%D0%BD%D0%BE%D0%B3%D0%BE-%D1%84%D0%BE%D0%BD%D0%B4%D1%83-%C2%AB%D0%94%D1%96%D0%B0%D0%B1%D0%B5%D1%82%D0%B8%D0%BA%C2%BB-%D0%B2%D1%96%D1%86%D0%B5-%D0%BF%D1%80%D0%B5%D0%B7%D0%B8%D0%B4%D0%B5%D0%BD%D1%82-%D0%9C%D1%96%D0%B6%D0%BD%D0%B0%D1%80%D0%BE%D0%B4%D0%BD%D0%BE%D1%97-%D0%B4%D1%96%D0%B0%D0%B1.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0252" t="-901" r="7176" b="901"/>
          <a:stretch/>
        </p:blipFill>
        <p:spPr bwMode="auto">
          <a:xfrm>
            <a:off x="8764294" y="7897727"/>
            <a:ext cx="1092536" cy="1088690"/>
          </a:xfrm>
          <a:prstGeom prst="ellipse">
            <a:avLst/>
          </a:prstGeom>
          <a:noFill/>
          <a:extLst>
            <a:ext uri="{909E8E84-426E-40DD-AFC4-6F175D3DCCD1}">
              <a14:hiddenFill xmlns:a14="http://schemas.microsoft.com/office/drawing/2010/main">
                <a:solidFill>
                  <a:srgbClr val="FFFFFF"/>
                </a:solidFill>
              </a14:hiddenFill>
            </a:ext>
          </a:extLst>
        </p:spPr>
      </p:pic>
      <p:sp>
        <p:nvSpPr>
          <p:cNvPr id="2" name="AutoShape 31" descr="https://upload.wikimedia.org/wikipedia/commons/a/ac/No_image_available.svg"/>
          <p:cNvSpPr>
            <a:spLocks noChangeAspect="1" noChangeArrowheads="1"/>
          </p:cNvSpPr>
          <p:nvPr/>
        </p:nvSpPr>
        <p:spPr bwMode="auto">
          <a:xfrm>
            <a:off x="414921" y="-28892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sp>
        <p:nvSpPr>
          <p:cNvPr id="3" name="AutoShape 33" descr="https://upload.wikimedia.org/wikipedia/commons/a/ac/No_image_available.svg"/>
          <p:cNvSpPr>
            <a:spLocks noChangeAspect="1" noChangeArrowheads="1"/>
          </p:cNvSpPr>
          <p:nvPr/>
        </p:nvSpPr>
        <p:spPr bwMode="auto">
          <a:xfrm>
            <a:off x="821374" y="1587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sp>
        <p:nvSpPr>
          <p:cNvPr id="4" name="AutoShape 35" descr="https://upload.wikimedia.org/wikipedia/commons/a/ac/No_image_available.svg"/>
          <p:cNvSpPr>
            <a:spLocks noChangeAspect="1" noChangeArrowheads="1"/>
          </p:cNvSpPr>
          <p:nvPr/>
        </p:nvSpPr>
        <p:spPr bwMode="auto">
          <a:xfrm>
            <a:off x="1227826" y="32067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sp>
        <p:nvSpPr>
          <p:cNvPr id="10" name="AutoShape 37" descr="https://upload.wikimedia.org/wikipedia/commons/a/ac/No_image_available.svg"/>
          <p:cNvSpPr>
            <a:spLocks noChangeAspect="1" noChangeArrowheads="1"/>
          </p:cNvSpPr>
          <p:nvPr/>
        </p:nvSpPr>
        <p:spPr bwMode="auto">
          <a:xfrm>
            <a:off x="1634279" y="62547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sp>
        <p:nvSpPr>
          <p:cNvPr id="11" name="AutoShape 39" descr="https://upload.wikimedia.org/wikipedia/commons/a/ac/No_image_available.svg"/>
          <p:cNvSpPr>
            <a:spLocks noChangeAspect="1" noChangeArrowheads="1"/>
          </p:cNvSpPr>
          <p:nvPr/>
        </p:nvSpPr>
        <p:spPr bwMode="auto">
          <a:xfrm>
            <a:off x="2040732" y="93027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sp>
        <p:nvSpPr>
          <p:cNvPr id="12" name="AutoShape 41" descr="https://upload.wikimedia.org/wikipedia/commons/a/ac/No_image_available.svg"/>
          <p:cNvSpPr>
            <a:spLocks noChangeAspect="1" noChangeArrowheads="1"/>
          </p:cNvSpPr>
          <p:nvPr/>
        </p:nvSpPr>
        <p:spPr bwMode="auto">
          <a:xfrm>
            <a:off x="2447185" y="123507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pic>
        <p:nvPicPr>
          <p:cNvPr id="37" name="Picture 43" descr="File:No image available.sv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544380" y="7903391"/>
            <a:ext cx="1069864" cy="10660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3" descr="File:No image available.sv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217416" y="6290421"/>
            <a:ext cx="1087662" cy="1083834"/>
          </a:xfrm>
          <a:prstGeom prst="rect">
            <a:avLst/>
          </a:prstGeom>
          <a:noFill/>
          <a:extLst>
            <a:ext uri="{909E8E84-426E-40DD-AFC4-6F175D3DCCD1}">
              <a14:hiddenFill xmlns:a14="http://schemas.microsoft.com/office/drawing/2010/main">
                <a:solidFill>
                  <a:srgbClr val="FFFFFF"/>
                </a:solidFill>
              </a14:hiddenFill>
            </a:ext>
          </a:extLst>
        </p:spPr>
      </p:pic>
      <p:sp>
        <p:nvSpPr>
          <p:cNvPr id="57" name="Заголовок 1"/>
          <p:cNvSpPr txBox="1">
            <a:spLocks/>
          </p:cNvSpPr>
          <p:nvPr/>
        </p:nvSpPr>
        <p:spPr bwMode="auto">
          <a:xfrm>
            <a:off x="2565851" y="5762597"/>
            <a:ext cx="1388479" cy="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Oksana </a:t>
            </a:r>
            <a:r>
              <a:rPr lang="en-US" sz="2100" kern="0" dirty="0" err="1" smtClean="0">
                <a:solidFill>
                  <a:schemeClr val="tx1"/>
                </a:solidFill>
              </a:rPr>
              <a:t>Markarova</a:t>
            </a:r>
            <a:endParaRPr lang="uk-UA" sz="2100" kern="0" dirty="0">
              <a:solidFill>
                <a:schemeClr val="tx1"/>
              </a:solidFill>
            </a:endParaRPr>
          </a:p>
        </p:txBody>
      </p:sp>
      <p:sp>
        <p:nvSpPr>
          <p:cNvPr id="59" name="Заголовок 1"/>
          <p:cNvSpPr txBox="1">
            <a:spLocks/>
          </p:cNvSpPr>
          <p:nvPr/>
        </p:nvSpPr>
        <p:spPr bwMode="auto">
          <a:xfrm>
            <a:off x="13897038" y="3970316"/>
            <a:ext cx="2370881"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Volodymyr</a:t>
            </a:r>
            <a:r>
              <a:rPr lang="en-US" sz="2100" kern="0" dirty="0" smtClean="0">
                <a:solidFill>
                  <a:schemeClr val="tx1"/>
                </a:solidFill>
              </a:rPr>
              <a:t> </a:t>
            </a:r>
            <a:r>
              <a:rPr lang="en-US" sz="2100" kern="0" dirty="0" err="1" smtClean="0">
                <a:solidFill>
                  <a:schemeClr val="tx1"/>
                </a:solidFill>
              </a:rPr>
              <a:t>Groysman</a:t>
            </a:r>
            <a:endParaRPr lang="uk-UA" sz="2100" kern="0" dirty="0">
              <a:solidFill>
                <a:schemeClr val="tx1"/>
              </a:solidFill>
            </a:endParaRPr>
          </a:p>
        </p:txBody>
      </p:sp>
      <p:sp>
        <p:nvSpPr>
          <p:cNvPr id="60" name="Заголовок 1"/>
          <p:cNvSpPr txBox="1">
            <a:spLocks/>
          </p:cNvSpPr>
          <p:nvPr/>
        </p:nvSpPr>
        <p:spPr bwMode="auto">
          <a:xfrm>
            <a:off x="2344399" y="7374255"/>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Taras</a:t>
            </a:r>
            <a:r>
              <a:rPr lang="en-US" sz="2100" kern="0" dirty="0" smtClean="0">
                <a:solidFill>
                  <a:schemeClr val="tx1"/>
                </a:solidFill>
              </a:rPr>
              <a:t> </a:t>
            </a:r>
            <a:r>
              <a:rPr lang="en-US" sz="2100" kern="0" dirty="0" err="1" smtClean="0">
                <a:solidFill>
                  <a:schemeClr val="tx1"/>
                </a:solidFill>
              </a:rPr>
              <a:t>Lyaskovskyi</a:t>
            </a:r>
            <a:endParaRPr lang="uk-UA" sz="2100" kern="0" dirty="0">
              <a:solidFill>
                <a:schemeClr val="tx1"/>
              </a:solidFill>
            </a:endParaRPr>
          </a:p>
        </p:txBody>
      </p:sp>
      <p:sp>
        <p:nvSpPr>
          <p:cNvPr id="61" name="Заголовок 1"/>
          <p:cNvSpPr txBox="1">
            <a:spLocks/>
          </p:cNvSpPr>
          <p:nvPr/>
        </p:nvSpPr>
        <p:spPr bwMode="auto">
          <a:xfrm>
            <a:off x="5360696" y="743958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Borys</a:t>
            </a:r>
            <a:r>
              <a:rPr lang="en-US" sz="2100" kern="0" dirty="0" smtClean="0">
                <a:solidFill>
                  <a:schemeClr val="tx1"/>
                </a:solidFill>
              </a:rPr>
              <a:t> </a:t>
            </a:r>
            <a:r>
              <a:rPr lang="en-US" sz="2100" kern="0" dirty="0" err="1" smtClean="0">
                <a:solidFill>
                  <a:schemeClr val="tx1"/>
                </a:solidFill>
              </a:rPr>
              <a:t>Mankovskyi</a:t>
            </a:r>
            <a:endParaRPr lang="uk-UA" sz="2100" kern="0" dirty="0">
              <a:solidFill>
                <a:schemeClr val="tx1"/>
              </a:solidFill>
            </a:endParaRPr>
          </a:p>
        </p:txBody>
      </p:sp>
      <p:sp>
        <p:nvSpPr>
          <p:cNvPr id="62" name="Заголовок 1"/>
          <p:cNvSpPr txBox="1">
            <a:spLocks/>
          </p:cNvSpPr>
          <p:nvPr/>
        </p:nvSpPr>
        <p:spPr bwMode="auto">
          <a:xfrm>
            <a:off x="8309351" y="7325879"/>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Kseniya</a:t>
            </a:r>
            <a:r>
              <a:rPr lang="en-US" sz="2100" kern="0" dirty="0" smtClean="0">
                <a:solidFill>
                  <a:schemeClr val="tx1"/>
                </a:solidFill>
              </a:rPr>
              <a:t> </a:t>
            </a:r>
            <a:r>
              <a:rPr lang="en-US" sz="2100" kern="0" dirty="0" err="1" smtClean="0">
                <a:solidFill>
                  <a:schemeClr val="tx1"/>
                </a:solidFill>
              </a:rPr>
              <a:t>Lyapina</a:t>
            </a:r>
            <a:endParaRPr lang="uk-UA" sz="2100" kern="0" dirty="0">
              <a:solidFill>
                <a:schemeClr val="tx1"/>
              </a:solidFill>
            </a:endParaRPr>
          </a:p>
        </p:txBody>
      </p:sp>
      <p:sp>
        <p:nvSpPr>
          <p:cNvPr id="63" name="Заголовок 1"/>
          <p:cNvSpPr txBox="1">
            <a:spLocks/>
          </p:cNvSpPr>
          <p:nvPr/>
        </p:nvSpPr>
        <p:spPr bwMode="auto">
          <a:xfrm>
            <a:off x="14101833" y="743958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Natalia </a:t>
            </a:r>
            <a:r>
              <a:rPr lang="en-US" sz="2100" kern="0" dirty="0" err="1" smtClean="0">
                <a:solidFill>
                  <a:schemeClr val="tx1"/>
                </a:solidFill>
              </a:rPr>
              <a:t>Zelinska</a:t>
            </a:r>
            <a:endParaRPr lang="uk-UA" sz="2100" kern="0" dirty="0">
              <a:solidFill>
                <a:schemeClr val="tx1"/>
              </a:solidFill>
            </a:endParaRPr>
          </a:p>
        </p:txBody>
      </p:sp>
      <p:sp>
        <p:nvSpPr>
          <p:cNvPr id="64" name="Заголовок 1"/>
          <p:cNvSpPr txBox="1">
            <a:spLocks/>
          </p:cNvSpPr>
          <p:nvPr/>
        </p:nvSpPr>
        <p:spPr bwMode="auto">
          <a:xfrm>
            <a:off x="16906478" y="7361832"/>
            <a:ext cx="2029969" cy="360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Tetiana</a:t>
            </a:r>
            <a:r>
              <a:rPr lang="en-US" sz="2100" kern="0" dirty="0" smtClean="0">
                <a:solidFill>
                  <a:schemeClr val="tx1"/>
                </a:solidFill>
              </a:rPr>
              <a:t> </a:t>
            </a:r>
            <a:r>
              <a:rPr lang="en-US" sz="2100" kern="0" dirty="0" err="1" smtClean="0">
                <a:solidFill>
                  <a:schemeClr val="tx1"/>
                </a:solidFill>
              </a:rPr>
              <a:t>Talayeva</a:t>
            </a:r>
            <a:endParaRPr lang="uk-UA" sz="2100" kern="0" dirty="0">
              <a:solidFill>
                <a:schemeClr val="tx1"/>
              </a:solidFill>
            </a:endParaRPr>
          </a:p>
        </p:txBody>
      </p:sp>
      <p:sp>
        <p:nvSpPr>
          <p:cNvPr id="66" name="Заголовок 1"/>
          <p:cNvSpPr txBox="1">
            <a:spLocks/>
          </p:cNvSpPr>
          <p:nvPr/>
        </p:nvSpPr>
        <p:spPr bwMode="auto">
          <a:xfrm>
            <a:off x="17002399" y="9014345"/>
            <a:ext cx="208156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Olena </a:t>
            </a:r>
            <a:r>
              <a:rPr lang="en-US" sz="2100" kern="0" dirty="0" err="1" smtClean="0">
                <a:solidFill>
                  <a:schemeClr val="tx1"/>
                </a:solidFill>
              </a:rPr>
              <a:t>Rabotyagova</a:t>
            </a:r>
            <a:endParaRPr lang="uk-UA" sz="2100" kern="0" dirty="0">
              <a:solidFill>
                <a:schemeClr val="tx1"/>
              </a:solidFill>
            </a:endParaRPr>
          </a:p>
        </p:txBody>
      </p:sp>
      <p:sp>
        <p:nvSpPr>
          <p:cNvPr id="67" name="Заголовок 1"/>
          <p:cNvSpPr txBox="1">
            <a:spLocks/>
          </p:cNvSpPr>
          <p:nvPr/>
        </p:nvSpPr>
        <p:spPr bwMode="auto">
          <a:xfrm>
            <a:off x="19627190" y="7481424"/>
            <a:ext cx="2001955" cy="640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Chairs of Regional HC </a:t>
            </a:r>
            <a:r>
              <a:rPr lang="en-US" sz="2100" kern="0" dirty="0" err="1" smtClean="0">
                <a:solidFill>
                  <a:schemeClr val="tx1"/>
                </a:solidFill>
              </a:rPr>
              <a:t>Dept’s</a:t>
            </a:r>
            <a:endParaRPr lang="uk-UA" sz="2100" kern="0" dirty="0">
              <a:solidFill>
                <a:schemeClr val="tx1"/>
              </a:solidFill>
            </a:endParaRPr>
          </a:p>
        </p:txBody>
      </p:sp>
      <p:sp>
        <p:nvSpPr>
          <p:cNvPr id="68" name="Заголовок 1"/>
          <p:cNvSpPr txBox="1">
            <a:spLocks/>
          </p:cNvSpPr>
          <p:nvPr/>
        </p:nvSpPr>
        <p:spPr bwMode="auto">
          <a:xfrm>
            <a:off x="8218438" y="9009885"/>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Natalia Vlasenko</a:t>
            </a:r>
            <a:endParaRPr lang="uk-UA" sz="2100" kern="0" dirty="0">
              <a:solidFill>
                <a:schemeClr val="tx1"/>
              </a:solidFill>
            </a:endParaRPr>
          </a:p>
        </p:txBody>
      </p:sp>
      <p:sp>
        <p:nvSpPr>
          <p:cNvPr id="69" name="Заголовок 1"/>
          <p:cNvSpPr txBox="1">
            <a:spLocks/>
          </p:cNvSpPr>
          <p:nvPr/>
        </p:nvSpPr>
        <p:spPr bwMode="auto">
          <a:xfrm>
            <a:off x="10784491" y="7374255"/>
            <a:ext cx="2552993"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Vasyl</a:t>
            </a:r>
            <a:r>
              <a:rPr lang="en-US" sz="2100" kern="0" dirty="0" smtClean="0">
                <a:solidFill>
                  <a:schemeClr val="tx1"/>
                </a:solidFill>
              </a:rPr>
              <a:t> </a:t>
            </a:r>
            <a:r>
              <a:rPr lang="en-US" sz="2100" kern="0" dirty="0" err="1" smtClean="0">
                <a:solidFill>
                  <a:schemeClr val="tx1"/>
                </a:solidFill>
              </a:rPr>
              <a:t>Kravchenko</a:t>
            </a:r>
            <a:endParaRPr lang="uk-UA" sz="2100" kern="0" dirty="0">
              <a:solidFill>
                <a:schemeClr val="tx1"/>
              </a:solidFill>
            </a:endParaRPr>
          </a:p>
        </p:txBody>
      </p:sp>
      <p:sp>
        <p:nvSpPr>
          <p:cNvPr id="70" name="Заголовок 1"/>
          <p:cNvSpPr txBox="1">
            <a:spLocks/>
          </p:cNvSpPr>
          <p:nvPr/>
        </p:nvSpPr>
        <p:spPr bwMode="auto">
          <a:xfrm>
            <a:off x="2344399" y="901671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Tetiana</a:t>
            </a:r>
            <a:r>
              <a:rPr lang="en-US" sz="2100" kern="0" dirty="0" smtClean="0">
                <a:solidFill>
                  <a:schemeClr val="tx1"/>
                </a:solidFill>
              </a:rPr>
              <a:t> </a:t>
            </a:r>
            <a:r>
              <a:rPr lang="en-US" sz="2100" kern="0" dirty="0" err="1" smtClean="0">
                <a:solidFill>
                  <a:schemeClr val="tx1"/>
                </a:solidFill>
              </a:rPr>
              <a:t>Dumenko</a:t>
            </a:r>
            <a:endParaRPr lang="uk-UA" sz="2100" kern="0" dirty="0">
              <a:solidFill>
                <a:schemeClr val="tx1"/>
              </a:solidFill>
            </a:endParaRPr>
          </a:p>
        </p:txBody>
      </p:sp>
      <p:sp>
        <p:nvSpPr>
          <p:cNvPr id="71" name="Заголовок 1"/>
          <p:cNvSpPr txBox="1">
            <a:spLocks/>
          </p:cNvSpPr>
          <p:nvPr/>
        </p:nvSpPr>
        <p:spPr bwMode="auto">
          <a:xfrm>
            <a:off x="5364228" y="9021073"/>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Lyudmyla</a:t>
            </a:r>
            <a:r>
              <a:rPr lang="en-US" sz="2100" kern="0" dirty="0" smtClean="0">
                <a:solidFill>
                  <a:schemeClr val="tx1"/>
                </a:solidFill>
              </a:rPr>
              <a:t> </a:t>
            </a:r>
            <a:r>
              <a:rPr lang="en-US" sz="2100" kern="0" dirty="0" err="1" smtClean="0">
                <a:solidFill>
                  <a:schemeClr val="tx1"/>
                </a:solidFill>
              </a:rPr>
              <a:t>Petrenko</a:t>
            </a:r>
            <a:endParaRPr lang="uk-UA" sz="2100" kern="0" dirty="0">
              <a:solidFill>
                <a:schemeClr val="tx1"/>
              </a:solidFill>
            </a:endParaRPr>
          </a:p>
        </p:txBody>
      </p:sp>
      <p:sp>
        <p:nvSpPr>
          <p:cNvPr id="72" name="Заголовок 1"/>
          <p:cNvSpPr txBox="1">
            <a:spLocks/>
          </p:cNvSpPr>
          <p:nvPr/>
        </p:nvSpPr>
        <p:spPr bwMode="auto">
          <a:xfrm>
            <a:off x="11316329" y="901671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Mykola</a:t>
            </a:r>
            <a:r>
              <a:rPr lang="en-US" sz="2100" kern="0" dirty="0" smtClean="0">
                <a:solidFill>
                  <a:schemeClr val="tx1"/>
                </a:solidFill>
              </a:rPr>
              <a:t> </a:t>
            </a:r>
            <a:r>
              <a:rPr lang="en-US" sz="2100" kern="0" dirty="0" err="1" smtClean="0">
                <a:solidFill>
                  <a:schemeClr val="tx1"/>
                </a:solidFill>
              </a:rPr>
              <a:t>Tronko</a:t>
            </a:r>
            <a:endParaRPr lang="uk-UA" sz="2100" kern="0" dirty="0">
              <a:solidFill>
                <a:schemeClr val="tx1"/>
              </a:solidFill>
            </a:endParaRPr>
          </a:p>
        </p:txBody>
      </p:sp>
      <p:sp>
        <p:nvSpPr>
          <p:cNvPr id="73" name="Заголовок 1"/>
          <p:cNvSpPr txBox="1">
            <a:spLocks/>
          </p:cNvSpPr>
          <p:nvPr/>
        </p:nvSpPr>
        <p:spPr bwMode="auto">
          <a:xfrm>
            <a:off x="14292693" y="900085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Mykola</a:t>
            </a:r>
            <a:r>
              <a:rPr lang="en-US" sz="2100" kern="0" dirty="0" smtClean="0">
                <a:solidFill>
                  <a:schemeClr val="tx1"/>
                </a:solidFill>
              </a:rPr>
              <a:t> </a:t>
            </a:r>
            <a:r>
              <a:rPr lang="en-US" sz="2100" kern="0" dirty="0" err="1" smtClean="0">
                <a:solidFill>
                  <a:schemeClr val="tx1"/>
                </a:solidFill>
              </a:rPr>
              <a:t>Gulchiy</a:t>
            </a:r>
            <a:endParaRPr lang="uk-UA" sz="2100" kern="0" dirty="0">
              <a:solidFill>
                <a:schemeClr val="tx1"/>
              </a:solidFill>
            </a:endParaRPr>
          </a:p>
        </p:txBody>
      </p:sp>
      <p:sp>
        <p:nvSpPr>
          <p:cNvPr id="74" name="Заголовок 1"/>
          <p:cNvSpPr txBox="1">
            <a:spLocks/>
          </p:cNvSpPr>
          <p:nvPr/>
        </p:nvSpPr>
        <p:spPr bwMode="auto">
          <a:xfrm>
            <a:off x="7935439" y="5715875"/>
            <a:ext cx="2208618"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Victor </a:t>
            </a:r>
            <a:r>
              <a:rPr lang="en-US" sz="2100" kern="0" dirty="0" err="1" smtClean="0">
                <a:solidFill>
                  <a:schemeClr val="tx1"/>
                </a:solidFill>
              </a:rPr>
              <a:t>Shafranskyi</a:t>
            </a:r>
            <a:endParaRPr lang="uk-UA" sz="2100" kern="0" dirty="0">
              <a:solidFill>
                <a:schemeClr val="tx1"/>
              </a:solidFill>
            </a:endParaRPr>
          </a:p>
        </p:txBody>
      </p:sp>
      <p:sp>
        <p:nvSpPr>
          <p:cNvPr id="76" name="Заголовок 1"/>
          <p:cNvSpPr txBox="1">
            <a:spLocks/>
          </p:cNvSpPr>
          <p:nvPr/>
        </p:nvSpPr>
        <p:spPr bwMode="auto">
          <a:xfrm>
            <a:off x="16853215" y="5713795"/>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Pavlo</a:t>
            </a:r>
            <a:r>
              <a:rPr lang="en-US" sz="2100" kern="0" dirty="0" smtClean="0">
                <a:solidFill>
                  <a:schemeClr val="tx1"/>
                </a:solidFill>
              </a:rPr>
              <a:t> </a:t>
            </a:r>
            <a:r>
              <a:rPr lang="en-US" sz="2100" kern="0" dirty="0" err="1" smtClean="0">
                <a:solidFill>
                  <a:schemeClr val="tx1"/>
                </a:solidFill>
              </a:rPr>
              <a:t>Petrenko</a:t>
            </a:r>
            <a:endParaRPr lang="uk-UA" sz="2100" kern="0" dirty="0">
              <a:solidFill>
                <a:schemeClr val="tx1"/>
              </a:solidFill>
            </a:endParaRPr>
          </a:p>
        </p:txBody>
      </p:sp>
      <p:sp>
        <p:nvSpPr>
          <p:cNvPr id="77" name="Заголовок 1"/>
          <p:cNvSpPr txBox="1">
            <a:spLocks/>
          </p:cNvSpPr>
          <p:nvPr/>
        </p:nvSpPr>
        <p:spPr bwMode="auto">
          <a:xfrm>
            <a:off x="2291798" y="10826980"/>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Andy </a:t>
            </a:r>
            <a:r>
              <a:rPr lang="en-US" sz="2100" kern="0" dirty="0" err="1" smtClean="0">
                <a:solidFill>
                  <a:schemeClr val="tx1"/>
                </a:solidFill>
              </a:rPr>
              <a:t>Hunder</a:t>
            </a:r>
            <a:endParaRPr lang="uk-UA" sz="2100" kern="0" dirty="0">
              <a:solidFill>
                <a:schemeClr val="tx1"/>
              </a:solidFill>
            </a:endParaRPr>
          </a:p>
        </p:txBody>
      </p:sp>
      <p:sp>
        <p:nvSpPr>
          <p:cNvPr id="78" name="Заголовок 1"/>
          <p:cNvSpPr txBox="1">
            <a:spLocks/>
          </p:cNvSpPr>
          <p:nvPr/>
        </p:nvSpPr>
        <p:spPr bwMode="auto">
          <a:xfrm>
            <a:off x="5360695" y="10853503"/>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Oleh</a:t>
            </a:r>
            <a:r>
              <a:rPr lang="en-US" sz="2100" kern="0" dirty="0" smtClean="0">
                <a:solidFill>
                  <a:schemeClr val="tx1"/>
                </a:solidFill>
              </a:rPr>
              <a:t> </a:t>
            </a:r>
            <a:r>
              <a:rPr lang="en-US" sz="2100" kern="0" dirty="0" err="1" smtClean="0">
                <a:solidFill>
                  <a:schemeClr val="tx1"/>
                </a:solidFill>
              </a:rPr>
              <a:t>Musiy</a:t>
            </a:r>
            <a:endParaRPr lang="uk-UA" sz="2100" kern="0" dirty="0">
              <a:solidFill>
                <a:schemeClr val="tx1"/>
              </a:solidFill>
            </a:endParaRPr>
          </a:p>
        </p:txBody>
      </p:sp>
      <p:sp>
        <p:nvSpPr>
          <p:cNvPr id="79" name="Заголовок 1"/>
          <p:cNvSpPr txBox="1">
            <a:spLocks/>
          </p:cNvSpPr>
          <p:nvPr/>
        </p:nvSpPr>
        <p:spPr bwMode="auto">
          <a:xfrm>
            <a:off x="8420170" y="10827780"/>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Tetiana</a:t>
            </a:r>
            <a:r>
              <a:rPr lang="en-US" sz="2100" kern="0" dirty="0" smtClean="0">
                <a:solidFill>
                  <a:schemeClr val="tx1"/>
                </a:solidFill>
              </a:rPr>
              <a:t> Donets</a:t>
            </a:r>
            <a:endParaRPr lang="uk-UA" sz="2100" kern="0" dirty="0">
              <a:solidFill>
                <a:schemeClr val="tx1"/>
              </a:solidFill>
            </a:endParaRPr>
          </a:p>
        </p:txBody>
      </p:sp>
      <p:sp>
        <p:nvSpPr>
          <p:cNvPr id="80" name="Заголовок 1"/>
          <p:cNvSpPr txBox="1">
            <a:spLocks/>
          </p:cNvSpPr>
          <p:nvPr/>
        </p:nvSpPr>
        <p:spPr bwMode="auto">
          <a:xfrm>
            <a:off x="11464168" y="10827572"/>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Olha</a:t>
            </a:r>
            <a:r>
              <a:rPr lang="en-US" sz="2100" kern="0" dirty="0" smtClean="0">
                <a:solidFill>
                  <a:schemeClr val="tx1"/>
                </a:solidFill>
              </a:rPr>
              <a:t> </a:t>
            </a:r>
            <a:r>
              <a:rPr lang="en-US" sz="2100" kern="0" dirty="0" err="1" smtClean="0">
                <a:solidFill>
                  <a:schemeClr val="tx1"/>
                </a:solidFill>
              </a:rPr>
              <a:t>Bohomolets</a:t>
            </a:r>
            <a:endParaRPr lang="uk-UA" sz="2100" kern="0" dirty="0">
              <a:solidFill>
                <a:schemeClr val="tx1"/>
              </a:solidFill>
            </a:endParaRPr>
          </a:p>
        </p:txBody>
      </p:sp>
      <p:pic>
        <p:nvPicPr>
          <p:cNvPr id="1026" name="Picture 2" descr="http://www.apteka.ua/uploads/2010/10/wpid-shafranskiy_fmt.jpe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419" t="1326" r="419" b="22334"/>
          <a:stretch/>
        </p:blipFill>
        <p:spPr bwMode="auto">
          <a:xfrm>
            <a:off x="8697579" y="4564217"/>
            <a:ext cx="1155726" cy="1151658"/>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politrada.com.images.1c-bitrix-cdn.ru/upload/resize_cache/iblock/1c1/155_233_2/1c1771a107a14478e51d1dc86b8f2aee.jpg?143236313560778"/>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b="33476"/>
          <a:stretch/>
        </p:blipFill>
        <p:spPr bwMode="auto">
          <a:xfrm>
            <a:off x="14508770" y="2751221"/>
            <a:ext cx="1132259" cy="1128274"/>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http://www.moz.gov.ua/docimg/IMG_9006.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66445" t="27710" r="10459" b="37647"/>
          <a:stretch/>
        </p:blipFill>
        <p:spPr bwMode="auto">
          <a:xfrm>
            <a:off x="11659571" y="6229674"/>
            <a:ext cx="1142060" cy="1138040"/>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descr="http://195.78.68.18/minfin/img/publishing/?id=414241"/>
          <p:cNvPicPr>
            <a:picLocks noChangeAspect="1" noChangeArrowheads="1"/>
          </p:cNvPicPr>
          <p:nvPr/>
        </p:nvPicPr>
        <p:blipFill rotWithShape="1">
          <a:blip r:embed="rId24">
            <a:extLst>
              <a:ext uri="{28A0092B-C50C-407E-A947-70E740481C1C}">
                <a14:useLocalDpi xmlns:a14="http://schemas.microsoft.com/office/drawing/2010/main" val="0"/>
              </a:ext>
            </a:extLst>
          </a:blip>
          <a:srcRect t="3448" r="28325" b="46202"/>
          <a:stretch/>
        </p:blipFill>
        <p:spPr bwMode="auto">
          <a:xfrm>
            <a:off x="2691834" y="4545171"/>
            <a:ext cx="1148453" cy="1144410"/>
          </a:xfrm>
          <a:prstGeom prst="ellipse">
            <a:avLst/>
          </a:prstGeom>
          <a:noFill/>
          <a:extLst>
            <a:ext uri="{909E8E84-426E-40DD-AFC4-6F175D3DCCD1}">
              <a14:hiddenFill xmlns:a14="http://schemas.microsoft.com/office/drawing/2010/main">
                <a:solidFill>
                  <a:srgbClr val="FFFFFF"/>
                </a:solidFill>
              </a14:hiddenFill>
            </a:ext>
          </a:extLst>
        </p:spPr>
      </p:pic>
      <p:sp>
        <p:nvSpPr>
          <p:cNvPr id="83" name="Заголовок 1"/>
          <p:cNvSpPr txBox="1">
            <a:spLocks/>
          </p:cNvSpPr>
          <p:nvPr/>
        </p:nvSpPr>
        <p:spPr bwMode="auto">
          <a:xfrm>
            <a:off x="13962599" y="566556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Stepan</a:t>
            </a:r>
            <a:r>
              <a:rPr lang="en-US" sz="2100" kern="0" dirty="0" smtClean="0">
                <a:solidFill>
                  <a:schemeClr val="tx1"/>
                </a:solidFill>
              </a:rPr>
              <a:t> </a:t>
            </a:r>
            <a:r>
              <a:rPr lang="en-US" sz="2100" kern="0" dirty="0" err="1" smtClean="0">
                <a:solidFill>
                  <a:schemeClr val="tx1"/>
                </a:solidFill>
              </a:rPr>
              <a:t>Kubiv</a:t>
            </a:r>
            <a:endParaRPr lang="uk-UA" sz="2100" kern="0" dirty="0">
              <a:solidFill>
                <a:schemeClr val="tx1"/>
              </a:solidFill>
            </a:endParaRPr>
          </a:p>
        </p:txBody>
      </p:sp>
      <p:pic>
        <p:nvPicPr>
          <p:cNvPr id="84" name="Picture 2" descr="http://media.slovoidilo.ua/media/cache/person_thumb_exx/uploads/persons/origin/Ku/Kubiv-Stepan-Ivanovich_origin.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a:stretch/>
        </p:blipFill>
        <p:spPr bwMode="auto">
          <a:xfrm>
            <a:off x="14519825" y="4598691"/>
            <a:ext cx="1106565" cy="1102670"/>
          </a:xfrm>
          <a:prstGeom prst="ellipse">
            <a:avLst/>
          </a:prstGeom>
          <a:noFill/>
          <a:extLst>
            <a:ext uri="{909E8E84-426E-40DD-AFC4-6F175D3DCCD1}">
              <a14:hiddenFill xmlns:a14="http://schemas.microsoft.com/office/drawing/2010/main">
                <a:solidFill>
                  <a:srgbClr val="FFFFFF"/>
                </a:solidFill>
              </a14:hiddenFill>
            </a:ext>
          </a:extLst>
        </p:spPr>
      </p:pic>
      <p:pic>
        <p:nvPicPr>
          <p:cNvPr id="85" name="Picture 8" descr="C:\Users\oprokopenko\Documents\PBN\Sanofi\Political Overviews\Pictures for Stakeholder Mapping\Kovaliv.jp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6749" r="6749" b="33203"/>
          <a:stretch/>
        </p:blipFill>
        <p:spPr bwMode="auto">
          <a:xfrm>
            <a:off x="11659571" y="4583270"/>
            <a:ext cx="1105219" cy="1101328"/>
          </a:xfrm>
          <a:prstGeom prst="ellipse">
            <a:avLst/>
          </a:prstGeom>
          <a:noFill/>
          <a:extLst>
            <a:ext uri="{909E8E84-426E-40DD-AFC4-6F175D3DCCD1}">
              <a14:hiddenFill xmlns:a14="http://schemas.microsoft.com/office/drawing/2010/main">
                <a:solidFill>
                  <a:srgbClr val="FFFFFF"/>
                </a:solidFill>
              </a14:hiddenFill>
            </a:ext>
          </a:extLst>
        </p:spPr>
      </p:pic>
      <p:sp>
        <p:nvSpPr>
          <p:cNvPr id="86" name="Заголовок 1"/>
          <p:cNvSpPr txBox="1">
            <a:spLocks/>
          </p:cNvSpPr>
          <p:nvPr/>
        </p:nvSpPr>
        <p:spPr bwMode="auto">
          <a:xfrm>
            <a:off x="11145504" y="571379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Yulia</a:t>
            </a:r>
            <a:r>
              <a:rPr lang="en-US" sz="2100" kern="0" dirty="0" smtClean="0">
                <a:solidFill>
                  <a:schemeClr val="tx1"/>
                </a:solidFill>
              </a:rPr>
              <a:t> </a:t>
            </a:r>
            <a:r>
              <a:rPr lang="en-US" sz="2100" kern="0" dirty="0" err="1" smtClean="0">
                <a:solidFill>
                  <a:schemeClr val="tx1"/>
                </a:solidFill>
              </a:rPr>
              <a:t>Kovaliv</a:t>
            </a:r>
            <a:endParaRPr lang="uk-UA" sz="2100" kern="0" dirty="0">
              <a:solidFill>
                <a:schemeClr val="tx1"/>
              </a:solidFill>
            </a:endParaRPr>
          </a:p>
        </p:txBody>
      </p:sp>
      <p:pic>
        <p:nvPicPr>
          <p:cNvPr id="1042" name="Picture 18" descr="http://www.kmu.gov.ua/img/publishing/?announceId=248977040&amp;imageNumber=1"/>
          <p:cNvPicPr>
            <a:picLocks noChangeAspect="1" noChangeArrowheads="1"/>
          </p:cNvPicPr>
          <p:nvPr/>
        </p:nvPicPr>
        <p:blipFill rotWithShape="1">
          <a:blip r:embed="rId27">
            <a:extLst>
              <a:ext uri="{28A0092B-C50C-407E-A947-70E740481C1C}">
                <a14:useLocalDpi xmlns:a14="http://schemas.microsoft.com/office/drawing/2010/main" val="0"/>
              </a:ext>
            </a:extLst>
          </a:blip>
          <a:srcRect l="23746" t="10251" r="989" b="27129"/>
          <a:stretch/>
        </p:blipFill>
        <p:spPr bwMode="auto">
          <a:xfrm>
            <a:off x="20217416" y="4620316"/>
            <a:ext cx="1089687" cy="1085852"/>
          </a:xfrm>
          <a:prstGeom prst="ellipse">
            <a:avLst/>
          </a:prstGeom>
          <a:noFill/>
          <a:extLst>
            <a:ext uri="{909E8E84-426E-40DD-AFC4-6F175D3DCCD1}">
              <a14:hiddenFill xmlns:a14="http://schemas.microsoft.com/office/drawing/2010/main">
                <a:solidFill>
                  <a:srgbClr val="FFFFFF"/>
                </a:solidFill>
              </a14:hiddenFill>
            </a:ext>
          </a:extLst>
        </p:spPr>
      </p:pic>
      <p:pic>
        <p:nvPicPr>
          <p:cNvPr id="1044" name="Picture 20" descr="http://image.zn.ua/media/images/614xX/Apr2016/145546.jpg"/>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16324" r="7944"/>
          <a:stretch/>
        </p:blipFill>
        <p:spPr bwMode="auto">
          <a:xfrm>
            <a:off x="5786473" y="4564406"/>
            <a:ext cx="1084241" cy="1080424"/>
          </a:xfrm>
          <a:prstGeom prst="ellipse">
            <a:avLst/>
          </a:prstGeom>
          <a:noFill/>
          <a:extLst>
            <a:ext uri="{909E8E84-426E-40DD-AFC4-6F175D3DCCD1}">
              <a14:hiddenFill xmlns:a14="http://schemas.microsoft.com/office/drawing/2010/main">
                <a:solidFill>
                  <a:srgbClr val="FFFFFF"/>
                </a:solidFill>
              </a14:hiddenFill>
            </a:ext>
          </a:extLst>
        </p:spPr>
      </p:pic>
      <p:sp>
        <p:nvSpPr>
          <p:cNvPr id="87" name="Заголовок 1"/>
          <p:cNvSpPr txBox="1">
            <a:spLocks/>
          </p:cNvSpPr>
          <p:nvPr/>
        </p:nvSpPr>
        <p:spPr bwMode="auto">
          <a:xfrm>
            <a:off x="4991770" y="5785169"/>
            <a:ext cx="2370881"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smtClean="0">
                <a:solidFill>
                  <a:schemeClr val="tx1"/>
                </a:solidFill>
              </a:rPr>
              <a:t>Ivanna </a:t>
            </a:r>
            <a:r>
              <a:rPr lang="en-US" sz="2100" kern="0" dirty="0" err="1" smtClean="0">
                <a:solidFill>
                  <a:schemeClr val="tx1"/>
                </a:solidFill>
              </a:rPr>
              <a:t>Klympush-Tsyntsadze</a:t>
            </a:r>
            <a:endParaRPr lang="uk-UA" sz="2100" kern="0" dirty="0">
              <a:solidFill>
                <a:schemeClr val="tx1"/>
              </a:solidFill>
            </a:endParaRPr>
          </a:p>
        </p:txBody>
      </p:sp>
      <p:sp>
        <p:nvSpPr>
          <p:cNvPr id="88" name="Заголовок 1"/>
          <p:cNvSpPr txBox="1">
            <a:spLocks/>
          </p:cNvSpPr>
          <p:nvPr/>
        </p:nvSpPr>
        <p:spPr bwMode="auto">
          <a:xfrm>
            <a:off x="19627190" y="5643517"/>
            <a:ext cx="2001955" cy="361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mj-lt"/>
                <a:ea typeface="+mj-ea"/>
                <a:cs typeface="+mj-cs"/>
              </a:defRPr>
            </a:lvl1pPr>
            <a:lvl2pPr marL="742875" indent="-285722"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2pPr>
            <a:lvl3pPr marL="1142885"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3pPr>
            <a:lvl4pPr marL="1600040"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4pPr>
            <a:lvl5pPr marL="2057194"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5pPr>
            <a:lvl6pPr marL="2514348"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6pPr>
            <a:lvl7pPr marL="2971503"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7pPr>
            <a:lvl8pPr marL="3428657"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8pPr>
            <a:lvl9pPr marL="3885812" indent="-228577" algn="l" defTabSz="449218" rtl="0" eaLnBrk="1" fontAlgn="base" hangingPunct="1">
              <a:spcBef>
                <a:spcPct val="0"/>
              </a:spcBef>
              <a:spcAft>
                <a:spcPct val="0"/>
              </a:spcAft>
              <a:buClr>
                <a:srgbClr val="000000"/>
              </a:buClr>
              <a:buSzPct val="100000"/>
              <a:buFont typeface="Times New Roman" pitchFamily="16" charset="0"/>
              <a:defRPr sz="3000">
                <a:solidFill>
                  <a:srgbClr val="989898"/>
                </a:solidFill>
                <a:latin typeface="Arial" charset="0"/>
                <a:cs typeface="Arial" charset="0"/>
              </a:defRPr>
            </a:lvl9pPr>
          </a:lstStyle>
          <a:p>
            <a:pPr algn="ctr"/>
            <a:r>
              <a:rPr lang="en-US" sz="2100" kern="0" dirty="0" err="1" smtClean="0">
                <a:solidFill>
                  <a:schemeClr val="tx1"/>
                </a:solidFill>
              </a:rPr>
              <a:t>Pavlo</a:t>
            </a:r>
            <a:r>
              <a:rPr lang="en-US" sz="2100" kern="0" dirty="0" smtClean="0">
                <a:solidFill>
                  <a:schemeClr val="tx1"/>
                </a:solidFill>
              </a:rPr>
              <a:t> </a:t>
            </a:r>
            <a:r>
              <a:rPr lang="en-US" sz="2100" kern="0" dirty="0" err="1" smtClean="0">
                <a:solidFill>
                  <a:schemeClr val="tx1"/>
                </a:solidFill>
              </a:rPr>
              <a:t>Rozenko</a:t>
            </a:r>
            <a:endParaRPr lang="uk-UA" sz="2100" kern="0" dirty="0">
              <a:solidFill>
                <a:schemeClr val="tx1"/>
              </a:solidFill>
            </a:endParaRPr>
          </a:p>
        </p:txBody>
      </p:sp>
      <p:sp>
        <p:nvSpPr>
          <p:cNvPr id="89" name="Заголовок 2"/>
          <p:cNvSpPr>
            <a:spLocks noGrp="1"/>
          </p:cNvSpPr>
          <p:nvPr>
            <p:ph type="title"/>
          </p:nvPr>
        </p:nvSpPr>
        <p:spPr>
          <a:xfrm>
            <a:off x="1741043" y="451305"/>
            <a:ext cx="21338775" cy="1393372"/>
          </a:xfrm>
        </p:spPr>
        <p:txBody>
          <a:bodyPr/>
          <a:lstStyle/>
          <a:p>
            <a:r>
              <a:rPr lang="en-US" sz="4000" dirty="0" smtClean="0">
                <a:solidFill>
                  <a:srgbClr val="002060"/>
                </a:solidFill>
                <a:latin typeface="Tahoma" pitchFamily="34" charset="0"/>
                <a:ea typeface="Tahoma" pitchFamily="34" charset="0"/>
                <a:cs typeface="Tahoma" pitchFamily="34" charset="0"/>
              </a:rPr>
              <a:t>KEY STAKEHOLDERS: PRIC</a:t>
            </a:r>
            <a:r>
              <a:rPr lang="uk-UA" sz="4000" dirty="0" smtClean="0">
                <a:solidFill>
                  <a:srgbClr val="002060"/>
                </a:solidFill>
                <a:latin typeface="Tahoma" pitchFamily="34" charset="0"/>
                <a:ea typeface="Tahoma" pitchFamily="34" charset="0"/>
                <a:cs typeface="Tahoma" pitchFamily="34" charset="0"/>
              </a:rPr>
              <a:t>Е </a:t>
            </a:r>
            <a:r>
              <a:rPr lang="en-US" sz="4000" dirty="0" smtClean="0">
                <a:solidFill>
                  <a:srgbClr val="002060"/>
                </a:solidFill>
                <a:latin typeface="Tahoma" pitchFamily="34" charset="0"/>
                <a:ea typeface="Tahoma" pitchFamily="34" charset="0"/>
                <a:cs typeface="Tahoma" pitchFamily="34" charset="0"/>
              </a:rPr>
              <a:t>regulation</a:t>
            </a:r>
            <a:r>
              <a:rPr lang="uk-UA" sz="4000" dirty="0" smtClean="0">
                <a:solidFill>
                  <a:srgbClr val="002060"/>
                </a:solidFill>
                <a:latin typeface="Tahoma" pitchFamily="34" charset="0"/>
                <a:ea typeface="Tahoma" pitchFamily="34" charset="0"/>
                <a:cs typeface="Tahoma" pitchFamily="34" charset="0"/>
              </a:rPr>
              <a:t> </a:t>
            </a:r>
            <a:r>
              <a:rPr lang="en-US" sz="4000" dirty="0" smtClean="0">
                <a:solidFill>
                  <a:srgbClr val="002060"/>
                </a:solidFill>
                <a:latin typeface="Tahoma" pitchFamily="34" charset="0"/>
                <a:ea typeface="Tahoma" pitchFamily="34" charset="0"/>
                <a:cs typeface="Tahoma" pitchFamily="34" charset="0"/>
              </a:rPr>
              <a:t>OF MEDICINES</a:t>
            </a:r>
            <a:br>
              <a:rPr lang="en-US" sz="4000" dirty="0" smtClean="0">
                <a:solidFill>
                  <a:srgbClr val="002060"/>
                </a:solidFill>
                <a:latin typeface="Tahoma" pitchFamily="34" charset="0"/>
                <a:ea typeface="Tahoma" pitchFamily="34" charset="0"/>
                <a:cs typeface="Tahoma" pitchFamily="34" charset="0"/>
              </a:rPr>
            </a:br>
            <a:r>
              <a:rPr lang="en-US" sz="4000" b="1" dirty="0" smtClean="0">
                <a:solidFill>
                  <a:srgbClr val="002060"/>
                </a:solidFill>
                <a:latin typeface="Tahoma" pitchFamily="34" charset="0"/>
                <a:ea typeface="Tahoma" pitchFamily="34" charset="0"/>
                <a:cs typeface="Tahoma" pitchFamily="34" charset="0"/>
              </a:rPr>
              <a:t>(</a:t>
            </a:r>
            <a:r>
              <a:rPr lang="uk-UA" sz="4000" b="1" dirty="0" smtClean="0">
                <a:solidFill>
                  <a:srgbClr val="002060"/>
                </a:solidFill>
                <a:latin typeface="Tahoma" pitchFamily="34" charset="0"/>
                <a:ea typeface="Tahoma" pitchFamily="34" charset="0"/>
                <a:cs typeface="Tahoma" pitchFamily="34" charset="0"/>
              </a:rPr>
              <a:t>основні </a:t>
            </a:r>
            <a:r>
              <a:rPr lang="uk-UA" sz="4000" b="1" dirty="0" err="1" smtClean="0">
                <a:solidFill>
                  <a:srgbClr val="002060"/>
                </a:solidFill>
                <a:latin typeface="Tahoma" pitchFamily="34" charset="0"/>
                <a:ea typeface="Tahoma" pitchFamily="34" charset="0"/>
                <a:cs typeface="Tahoma" pitchFamily="34" charset="0"/>
              </a:rPr>
              <a:t>стейкхолдери</a:t>
            </a:r>
            <a:r>
              <a:rPr lang="uk-UA" sz="4000" b="1" dirty="0" smtClean="0">
                <a:solidFill>
                  <a:srgbClr val="002060"/>
                </a:solidFill>
                <a:latin typeface="Tahoma" pitchFamily="34" charset="0"/>
                <a:ea typeface="Tahoma" pitchFamily="34" charset="0"/>
                <a:cs typeface="Tahoma" pitchFamily="34" charset="0"/>
              </a:rPr>
              <a:t>: регулювання цін на медикаменти</a:t>
            </a:r>
            <a:r>
              <a:rPr lang="en-US" sz="4000" b="1" dirty="0" smtClean="0">
                <a:solidFill>
                  <a:srgbClr val="002060"/>
                </a:solidFill>
                <a:latin typeface="Tahoma" pitchFamily="34" charset="0"/>
                <a:ea typeface="Tahoma" pitchFamily="34" charset="0"/>
                <a:cs typeface="Tahoma" pitchFamily="34" charset="0"/>
              </a:rPr>
              <a:t>)</a:t>
            </a:r>
            <a:endParaRPr lang="ru-RU" sz="4000" b="1" dirty="0"/>
          </a:p>
        </p:txBody>
      </p:sp>
    </p:spTree>
    <p:extLst>
      <p:ext uri="{BB962C8B-B14F-4D97-AF65-F5344CB8AC3E}">
        <p14:creationId xmlns:p14="http://schemas.microsoft.com/office/powerpoint/2010/main" val="2847704244"/>
      </p:ext>
    </p:extLst>
  </p:cSld>
  <p:clrMapOvr>
    <a:masterClrMapping/>
  </p:clrMapOvr>
  <p:transition spd="slow">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931006366"/>
              </p:ext>
            </p:extLst>
          </p:nvPr>
        </p:nvGraphicFramePr>
        <p:xfrm>
          <a:off x="2069432" y="3015915"/>
          <a:ext cx="19635536" cy="9472862"/>
        </p:xfrm>
        <a:graphic>
          <a:graphicData uri="http://schemas.openxmlformats.org/drawingml/2006/table">
            <a:tbl>
              <a:tblPr firstRow="1" bandRow="1">
                <a:tableStyleId>{00A15C55-8517-42AA-B614-E9B94910E393}</a:tableStyleId>
              </a:tblPr>
              <a:tblGrid>
                <a:gridCol w="5987193">
                  <a:extLst>
                    <a:ext uri="{9D8B030D-6E8A-4147-A177-3AD203B41FA5}">
                      <a16:colId xmlns:a16="http://schemas.microsoft.com/office/drawing/2014/main" val="20000"/>
                    </a:ext>
                  </a:extLst>
                </a:gridCol>
                <a:gridCol w="13648343">
                  <a:extLst>
                    <a:ext uri="{9D8B030D-6E8A-4147-A177-3AD203B41FA5}">
                      <a16:colId xmlns:a16="http://schemas.microsoft.com/office/drawing/2014/main" val="20001"/>
                    </a:ext>
                  </a:extLst>
                </a:gridCol>
              </a:tblGrid>
              <a:tr h="676633">
                <a:tc>
                  <a:txBody>
                    <a:bodyPr/>
                    <a:lstStyle/>
                    <a:p>
                      <a:pPr algn="l"/>
                      <a:r>
                        <a:rPr lang="en-US" sz="2800" dirty="0" smtClean="0">
                          <a:solidFill>
                            <a:schemeClr val="bg1"/>
                          </a:solidFill>
                        </a:rPr>
                        <a:t>Name   (</a:t>
                      </a:r>
                      <a:r>
                        <a:rPr lang="uk-UA" sz="2800" dirty="0" smtClean="0">
                          <a:solidFill>
                            <a:schemeClr val="bg1"/>
                          </a:solidFill>
                        </a:rPr>
                        <a:t>ІМ</a:t>
                      </a:r>
                      <a:r>
                        <a:rPr lang="en-US" sz="2800" dirty="0" smtClean="0">
                          <a:solidFill>
                            <a:schemeClr val="bg1"/>
                          </a:solidFill>
                        </a:rPr>
                        <a:t>’</a:t>
                      </a:r>
                      <a:r>
                        <a:rPr lang="uk-UA" sz="2800" dirty="0" smtClean="0">
                          <a:solidFill>
                            <a:schemeClr val="bg1"/>
                          </a:solidFill>
                        </a:rPr>
                        <a:t>Я</a:t>
                      </a:r>
                      <a:r>
                        <a:rPr lang="en-US" sz="2800" dirty="0" smtClean="0">
                          <a:solidFill>
                            <a:schemeClr val="bg1"/>
                          </a:solidFill>
                        </a:rPr>
                        <a:t>)</a:t>
                      </a:r>
                      <a:endParaRPr lang="uk-UA" sz="2800" dirty="0"/>
                    </a:p>
                  </a:txBody>
                  <a:tcPr marL="243872" marR="243872" marT="91440" marB="91440">
                    <a:solidFill>
                      <a:srgbClr val="336699"/>
                    </a:solidFill>
                  </a:tcPr>
                </a:tc>
                <a:tc>
                  <a:txBody>
                    <a:bodyPr/>
                    <a:lstStyle/>
                    <a:p>
                      <a:pPr algn="l"/>
                      <a:r>
                        <a:rPr lang="en-US" sz="2800" dirty="0" smtClean="0">
                          <a:solidFill>
                            <a:schemeClr val="bg1"/>
                          </a:solidFill>
                        </a:rPr>
                        <a:t>Position</a:t>
                      </a:r>
                      <a:r>
                        <a:rPr lang="en-US" sz="2800" baseline="0" dirty="0" smtClean="0">
                          <a:solidFill>
                            <a:schemeClr val="bg1"/>
                          </a:solidFill>
                        </a:rPr>
                        <a:t>  </a:t>
                      </a:r>
                      <a:r>
                        <a:rPr lang="uk-UA" sz="2800" dirty="0" smtClean="0">
                          <a:solidFill>
                            <a:schemeClr val="bg1"/>
                          </a:solidFill>
                        </a:rPr>
                        <a:t> (ПОСАДА)</a:t>
                      </a:r>
                      <a:endParaRPr lang="uk-UA" sz="2800" dirty="0"/>
                    </a:p>
                  </a:txBody>
                  <a:tcPr marL="243872" marR="243872" marT="91440" marB="91440">
                    <a:solidFill>
                      <a:srgbClr val="336699"/>
                    </a:solidFill>
                  </a:tcPr>
                </a:tc>
                <a:extLst>
                  <a:ext uri="{0D108BD9-81ED-4DB2-BD59-A6C34878D82A}">
                    <a16:rowId xmlns:a16="http://schemas.microsoft.com/office/drawing/2014/main" val="10000"/>
                  </a:ext>
                </a:extLst>
              </a:tr>
              <a:tr h="676633">
                <a:tc gridSpan="2">
                  <a:txBody>
                    <a:bodyPr/>
                    <a:lstStyle/>
                    <a:p>
                      <a:pPr algn="l"/>
                      <a:r>
                        <a:rPr lang="en-US" sz="2800" b="1" kern="1200" dirty="0" smtClean="0">
                          <a:solidFill>
                            <a:schemeClr val="tx1"/>
                          </a:solidFill>
                          <a:latin typeface="+mn-lt"/>
                          <a:ea typeface="+mn-ea"/>
                          <a:cs typeface="+mn-cs"/>
                        </a:rPr>
                        <a:t>Executive Branch</a:t>
                      </a:r>
                      <a:r>
                        <a:rPr lang="uk-UA" sz="2800" b="1" kern="1200" dirty="0" smtClean="0">
                          <a:solidFill>
                            <a:schemeClr val="tx1"/>
                          </a:solidFill>
                          <a:latin typeface="+mn-lt"/>
                          <a:ea typeface="+mn-ea"/>
                          <a:cs typeface="+mn-cs"/>
                        </a:rPr>
                        <a:t> (ВИКОНАВЧА ГІЛКА ВЛАДИ)</a:t>
                      </a:r>
                      <a:endParaRPr lang="uk-UA" sz="2800" b="1" kern="1200" dirty="0">
                        <a:solidFill>
                          <a:schemeClr val="tx1"/>
                        </a:solidFill>
                        <a:latin typeface="+mn-lt"/>
                        <a:ea typeface="+mn-ea"/>
                        <a:cs typeface="+mn-cs"/>
                      </a:endParaRPr>
                    </a:p>
                  </a:txBody>
                  <a:tcPr marL="243872" marR="243872" marT="91440" marB="91440"/>
                </a:tc>
                <a:tc hMerge="1">
                  <a:txBody>
                    <a:bodyPr/>
                    <a:lstStyle/>
                    <a:p>
                      <a:endParaRPr lang="uk-UA"/>
                    </a:p>
                  </a:txBody>
                  <a:tcPr/>
                </a:tc>
                <a:extLst>
                  <a:ext uri="{0D108BD9-81ED-4DB2-BD59-A6C34878D82A}">
                    <a16:rowId xmlns:a16="http://schemas.microsoft.com/office/drawing/2014/main" val="10001"/>
                  </a:ext>
                </a:extLst>
              </a:tr>
              <a:tr h="676633">
                <a:tc>
                  <a:txBody>
                    <a:bodyPr/>
                    <a:lstStyle/>
                    <a:p>
                      <a:r>
                        <a:rPr lang="en-US" sz="2800" b="1" kern="1200" baseline="0" dirty="0" err="1" smtClean="0">
                          <a:solidFill>
                            <a:srgbClr val="494F50"/>
                          </a:solidFill>
                          <a:latin typeface="+mn-lt"/>
                          <a:ea typeface="+mn-ea"/>
                          <a:cs typeface="+mn-cs"/>
                        </a:rPr>
                        <a:t>Volodymyr</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Groysman</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Prime Minister</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2"/>
                  </a:ext>
                </a:extLst>
              </a:tr>
              <a:tr h="676633">
                <a:tc>
                  <a:txBody>
                    <a:bodyPr/>
                    <a:lstStyle/>
                    <a:p>
                      <a:r>
                        <a:rPr lang="en-US" sz="2800" b="1" kern="1200" baseline="0" dirty="0" smtClean="0">
                          <a:solidFill>
                            <a:srgbClr val="494F50"/>
                          </a:solidFill>
                          <a:latin typeface="+mn-lt"/>
                          <a:ea typeface="+mn-ea"/>
                          <a:cs typeface="+mn-cs"/>
                        </a:rPr>
                        <a:t>Victor </a:t>
                      </a:r>
                      <a:r>
                        <a:rPr lang="en-US" sz="2800" b="1" kern="1200" baseline="0" dirty="0" err="1" smtClean="0">
                          <a:solidFill>
                            <a:srgbClr val="494F50"/>
                          </a:solidFill>
                          <a:latin typeface="+mn-lt"/>
                          <a:ea typeface="+mn-ea"/>
                          <a:cs typeface="+mn-cs"/>
                        </a:rPr>
                        <a:t>Shafranskyi</a:t>
                      </a:r>
                      <a:endParaRPr lang="en-US" altLang="en-US" sz="2800" b="1" kern="1200" baseline="0" dirty="0" smtClean="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Acting Minister of Health</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3"/>
                  </a:ext>
                </a:extLst>
              </a:tr>
              <a:tr h="676633">
                <a:tc>
                  <a:txBody>
                    <a:bodyPr/>
                    <a:lstStyle/>
                    <a:p>
                      <a:r>
                        <a:rPr lang="en-US" sz="2800" b="1" kern="1200" baseline="0" dirty="0" err="1" smtClean="0">
                          <a:solidFill>
                            <a:srgbClr val="494F50"/>
                          </a:solidFill>
                          <a:latin typeface="+mn-lt"/>
                          <a:ea typeface="+mn-ea"/>
                          <a:cs typeface="+mn-cs"/>
                        </a:rPr>
                        <a:t>Vasyl</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Kravchenko</a:t>
                      </a:r>
                      <a:endParaRPr lang="en-US" sz="2800" b="1" kern="1200" baseline="0" dirty="0" smtClean="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Chair of the Ministry</a:t>
                      </a:r>
                      <a:r>
                        <a:rPr lang="en-US" sz="2800" kern="1200" baseline="0" dirty="0" smtClean="0">
                          <a:solidFill>
                            <a:schemeClr val="accent6"/>
                          </a:solidFill>
                          <a:effectLst/>
                          <a:latin typeface="+mn-lt"/>
                          <a:ea typeface="+mn-ea"/>
                          <a:cs typeface="+mn-cs"/>
                        </a:rPr>
                        <a:t> of Health</a:t>
                      </a:r>
                      <a:r>
                        <a:rPr lang="en-US" sz="2800" kern="1200" dirty="0" smtClean="0">
                          <a:solidFill>
                            <a:schemeClr val="accent6"/>
                          </a:solidFill>
                          <a:effectLst/>
                          <a:latin typeface="+mn-lt"/>
                          <a:ea typeface="+mn-ea"/>
                          <a:cs typeface="+mn-cs"/>
                        </a:rPr>
                        <a:t> Department on Medical Care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4"/>
                  </a:ext>
                </a:extLst>
              </a:tr>
              <a:tr h="676633">
                <a:tc>
                  <a:txBody>
                    <a:bodyPr/>
                    <a:lstStyle/>
                    <a:p>
                      <a:r>
                        <a:rPr lang="en-US" sz="2800" b="1" kern="1200" baseline="0" dirty="0" err="1" smtClean="0">
                          <a:solidFill>
                            <a:srgbClr val="494F50"/>
                          </a:solidFill>
                          <a:latin typeface="+mn-lt"/>
                          <a:ea typeface="+mn-ea"/>
                          <a:cs typeface="+mn-cs"/>
                        </a:rPr>
                        <a:t>Tetiana</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Talayeva</a:t>
                      </a:r>
                      <a:r>
                        <a:rPr lang="en-US" sz="2800" b="1" kern="1200" baseline="0" dirty="0" smtClean="0">
                          <a:solidFill>
                            <a:srgbClr val="494F50"/>
                          </a:solidFill>
                          <a:latin typeface="+mn-lt"/>
                          <a:ea typeface="+mn-ea"/>
                          <a:cs typeface="+mn-cs"/>
                        </a:rPr>
                        <a:t>, Ph.D.</a:t>
                      </a: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Director General of the Ministry of Health State Expert Center</a:t>
                      </a:r>
                    </a:p>
                  </a:txBody>
                  <a:tcPr marL="243872" marR="243872" marT="91440" marB="91440"/>
                </a:tc>
                <a:extLst>
                  <a:ext uri="{0D108BD9-81ED-4DB2-BD59-A6C34878D82A}">
                    <a16:rowId xmlns:a16="http://schemas.microsoft.com/office/drawing/2014/main" val="10005"/>
                  </a:ext>
                </a:extLst>
              </a:tr>
              <a:tr h="676633">
                <a:tc>
                  <a:txBody>
                    <a:bodyPr/>
                    <a:lstStyle/>
                    <a:p>
                      <a:r>
                        <a:rPr lang="en-US" sz="2800" b="1" kern="1200" baseline="0" dirty="0" err="1" smtClean="0">
                          <a:solidFill>
                            <a:srgbClr val="494F50"/>
                          </a:solidFill>
                          <a:latin typeface="+mn-lt"/>
                          <a:ea typeface="+mn-ea"/>
                          <a:cs typeface="+mn-cs"/>
                        </a:rPr>
                        <a:t>Stepan</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Kubiv</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First Vice Prime </a:t>
                      </a:r>
                      <a:r>
                        <a:rPr lang="en-US" sz="2800" kern="1200" baseline="0" dirty="0" smtClean="0">
                          <a:solidFill>
                            <a:schemeClr val="accent6"/>
                          </a:solidFill>
                          <a:effectLst/>
                          <a:latin typeface="+mn-lt"/>
                          <a:ea typeface="+mn-ea"/>
                          <a:cs typeface="+mn-cs"/>
                        </a:rPr>
                        <a:t>Minister – Minister of Economic Development &amp; Trade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6"/>
                  </a:ext>
                </a:extLst>
              </a:tr>
              <a:tr h="676633">
                <a:tc>
                  <a:txBody>
                    <a:bodyPr/>
                    <a:lstStyle/>
                    <a:p>
                      <a:r>
                        <a:rPr lang="en-US" sz="2800" b="1" kern="1200" baseline="0" dirty="0" err="1" smtClean="0">
                          <a:solidFill>
                            <a:srgbClr val="494F50"/>
                          </a:solidFill>
                          <a:latin typeface="+mn-lt"/>
                          <a:ea typeface="+mn-ea"/>
                          <a:cs typeface="+mn-cs"/>
                        </a:rPr>
                        <a:t>Yulia</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Kovaliv</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First Deputy Minister of </a:t>
                      </a:r>
                      <a:r>
                        <a:rPr lang="en-US" sz="2800" kern="1200" baseline="0" dirty="0" smtClean="0">
                          <a:solidFill>
                            <a:schemeClr val="accent6"/>
                          </a:solidFill>
                          <a:effectLst/>
                          <a:latin typeface="+mn-lt"/>
                          <a:ea typeface="+mn-ea"/>
                          <a:cs typeface="+mn-cs"/>
                        </a:rPr>
                        <a:t>Economic Development &amp; Trade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7"/>
                  </a:ext>
                </a:extLst>
              </a:tr>
              <a:tr h="676633">
                <a:tc>
                  <a:txBody>
                    <a:bodyPr/>
                    <a:lstStyle/>
                    <a:p>
                      <a:r>
                        <a:rPr lang="en-US" sz="2800" b="1" kern="1200" baseline="0" dirty="0" smtClean="0">
                          <a:solidFill>
                            <a:srgbClr val="494F50"/>
                          </a:solidFill>
                          <a:latin typeface="+mn-lt"/>
                          <a:ea typeface="+mn-ea"/>
                          <a:cs typeface="+mn-cs"/>
                        </a:rPr>
                        <a:t>Ivanna </a:t>
                      </a:r>
                      <a:r>
                        <a:rPr lang="en-US" sz="2800" b="1" kern="1200" baseline="0" dirty="0" err="1" smtClean="0">
                          <a:solidFill>
                            <a:srgbClr val="494F50"/>
                          </a:solidFill>
                          <a:latin typeface="+mn-lt"/>
                          <a:ea typeface="+mn-ea"/>
                          <a:cs typeface="+mn-cs"/>
                        </a:rPr>
                        <a:t>Klympush-Tsyntsadze</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Vice Prime</a:t>
                      </a:r>
                      <a:r>
                        <a:rPr lang="en-US" sz="2800" kern="1200" baseline="0" dirty="0" smtClean="0">
                          <a:solidFill>
                            <a:schemeClr val="accent6"/>
                          </a:solidFill>
                          <a:effectLst/>
                          <a:latin typeface="+mn-lt"/>
                          <a:ea typeface="+mn-ea"/>
                          <a:cs typeface="+mn-cs"/>
                        </a:rPr>
                        <a:t> Minister on EU and Euro- Atlantic Integration</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8"/>
                  </a:ext>
                </a:extLst>
              </a:tr>
              <a:tr h="676633">
                <a:tc>
                  <a:txBody>
                    <a:bodyPr/>
                    <a:lstStyle/>
                    <a:p>
                      <a:r>
                        <a:rPr lang="en-US" sz="2800" b="1" kern="1200" baseline="0" dirty="0" err="1" smtClean="0">
                          <a:solidFill>
                            <a:srgbClr val="494F50"/>
                          </a:solidFill>
                          <a:latin typeface="+mn-lt"/>
                          <a:ea typeface="+mn-ea"/>
                          <a:cs typeface="+mn-cs"/>
                        </a:rPr>
                        <a:t>Pavlo</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Rozenko</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Vice Prime Minister on Humanitarian</a:t>
                      </a:r>
                      <a:r>
                        <a:rPr lang="en-US" sz="2800" kern="1200" baseline="0" dirty="0" smtClean="0">
                          <a:solidFill>
                            <a:schemeClr val="accent6"/>
                          </a:solidFill>
                          <a:effectLst/>
                          <a:latin typeface="+mn-lt"/>
                          <a:ea typeface="+mn-ea"/>
                          <a:cs typeface="+mn-cs"/>
                        </a:rPr>
                        <a:t> Policy</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9"/>
                  </a:ext>
                </a:extLst>
              </a:tr>
              <a:tr h="676633">
                <a:tc>
                  <a:txBody>
                    <a:bodyPr/>
                    <a:lstStyle/>
                    <a:p>
                      <a:r>
                        <a:rPr lang="en-US" sz="2800" b="1" kern="1200" baseline="0" dirty="0" err="1" smtClean="0">
                          <a:solidFill>
                            <a:srgbClr val="494F50"/>
                          </a:solidFill>
                          <a:latin typeface="+mn-lt"/>
                          <a:ea typeface="+mn-ea"/>
                          <a:cs typeface="+mn-cs"/>
                        </a:rPr>
                        <a:t>Pavlo</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Petrenko</a:t>
                      </a:r>
                      <a:r>
                        <a:rPr lang="en-US" sz="2800" b="1" kern="1200" baseline="0" dirty="0" smtClean="0">
                          <a:solidFill>
                            <a:srgbClr val="494F50"/>
                          </a:solidFill>
                          <a:latin typeface="+mn-lt"/>
                          <a:ea typeface="+mn-ea"/>
                          <a:cs typeface="+mn-cs"/>
                        </a:rPr>
                        <a:t> </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Minister of Justice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10"/>
                  </a:ext>
                </a:extLst>
              </a:tr>
              <a:tr h="676633">
                <a:tc>
                  <a:txBody>
                    <a:bodyPr/>
                    <a:lstStyle/>
                    <a:p>
                      <a:r>
                        <a:rPr lang="en-US" sz="2800" b="1" kern="1200" baseline="0" dirty="0" smtClean="0">
                          <a:solidFill>
                            <a:srgbClr val="494F50"/>
                          </a:solidFill>
                          <a:latin typeface="+mn-lt"/>
                          <a:ea typeface="+mn-ea"/>
                          <a:cs typeface="+mn-cs"/>
                        </a:rPr>
                        <a:t>Oksana </a:t>
                      </a:r>
                      <a:r>
                        <a:rPr lang="en-US" sz="2800" b="1" kern="1200" baseline="0" dirty="0" err="1" smtClean="0">
                          <a:solidFill>
                            <a:srgbClr val="494F50"/>
                          </a:solidFill>
                          <a:latin typeface="+mn-lt"/>
                          <a:ea typeface="+mn-ea"/>
                          <a:cs typeface="+mn-cs"/>
                        </a:rPr>
                        <a:t>Markarova</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First</a:t>
                      </a:r>
                      <a:r>
                        <a:rPr lang="en-US" sz="2800" kern="1200" baseline="0" dirty="0" smtClean="0">
                          <a:solidFill>
                            <a:schemeClr val="accent6"/>
                          </a:solidFill>
                          <a:effectLst/>
                          <a:latin typeface="+mn-lt"/>
                          <a:ea typeface="+mn-ea"/>
                          <a:cs typeface="+mn-cs"/>
                        </a:rPr>
                        <a:t> Deputy </a:t>
                      </a:r>
                      <a:r>
                        <a:rPr lang="en-US" sz="2800" kern="1200" dirty="0" smtClean="0">
                          <a:solidFill>
                            <a:schemeClr val="accent6"/>
                          </a:solidFill>
                          <a:effectLst/>
                          <a:latin typeface="+mn-lt"/>
                          <a:ea typeface="+mn-ea"/>
                          <a:cs typeface="+mn-cs"/>
                        </a:rPr>
                        <a:t>Minister</a:t>
                      </a:r>
                      <a:r>
                        <a:rPr lang="en-US" sz="2800" kern="1200" baseline="0" dirty="0" smtClean="0">
                          <a:solidFill>
                            <a:schemeClr val="accent6"/>
                          </a:solidFill>
                          <a:effectLst/>
                          <a:latin typeface="+mn-lt"/>
                          <a:ea typeface="+mn-ea"/>
                          <a:cs typeface="+mn-cs"/>
                        </a:rPr>
                        <a:t> of Finance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11"/>
                  </a:ext>
                </a:extLst>
              </a:tr>
              <a:tr h="676633">
                <a:tc>
                  <a:txBody>
                    <a:bodyPr/>
                    <a:lstStyle/>
                    <a:p>
                      <a:r>
                        <a:rPr lang="en-US" sz="2800" b="1" kern="1200" baseline="0" dirty="0" err="1" smtClean="0">
                          <a:solidFill>
                            <a:srgbClr val="494F50"/>
                          </a:solidFill>
                          <a:latin typeface="+mn-lt"/>
                          <a:ea typeface="+mn-ea"/>
                          <a:cs typeface="+mn-cs"/>
                        </a:rPr>
                        <a:t>Kseniya</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Lyapina</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Head of the State Regulatory Policy</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12"/>
                  </a:ext>
                </a:extLst>
              </a:tr>
              <a:tr h="676633">
                <a:tc>
                  <a:txBody>
                    <a:bodyPr/>
                    <a:lstStyle/>
                    <a:p>
                      <a:r>
                        <a:rPr lang="en-US" sz="2800" b="1" kern="1200" baseline="0" dirty="0" smtClean="0">
                          <a:solidFill>
                            <a:srgbClr val="494F50"/>
                          </a:solidFill>
                          <a:latin typeface="+mn-lt"/>
                          <a:ea typeface="+mn-ea"/>
                          <a:cs typeface="+mn-cs"/>
                        </a:rPr>
                        <a:t>Regional HC Departments</a:t>
                      </a:r>
                      <a:endParaRPr lang="uk-UA" sz="2800" b="1" kern="1200" baseline="0" dirty="0">
                        <a:solidFill>
                          <a:srgbClr val="494F50"/>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Chairs of respective departments</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13"/>
                  </a:ext>
                </a:extLst>
              </a:tr>
            </a:tbl>
          </a:graphicData>
        </a:graphic>
      </p:graphicFrame>
      <p:sp>
        <p:nvSpPr>
          <p:cNvPr id="7" name="Заголовок 2"/>
          <p:cNvSpPr>
            <a:spLocks noGrp="1"/>
          </p:cNvSpPr>
          <p:nvPr>
            <p:ph type="title"/>
          </p:nvPr>
        </p:nvSpPr>
        <p:spPr>
          <a:xfrm>
            <a:off x="1829040" y="1001486"/>
            <a:ext cx="21338775" cy="1393372"/>
          </a:xfrm>
        </p:spPr>
        <p:txBody>
          <a:bodyPr/>
          <a:lstStyle/>
          <a:p>
            <a:r>
              <a:rPr lang="en-US" sz="4000" dirty="0" smtClean="0">
                <a:solidFill>
                  <a:srgbClr val="002060"/>
                </a:solidFill>
                <a:latin typeface="Tahoma" pitchFamily="34" charset="0"/>
                <a:ea typeface="Tahoma" pitchFamily="34" charset="0"/>
                <a:cs typeface="Tahoma" pitchFamily="34" charset="0"/>
              </a:rPr>
              <a:t>KEY STAKEHOLDERS: PRIC</a:t>
            </a:r>
            <a:r>
              <a:rPr lang="uk-UA" sz="4000" dirty="0" smtClean="0">
                <a:solidFill>
                  <a:srgbClr val="002060"/>
                </a:solidFill>
                <a:latin typeface="Tahoma" pitchFamily="34" charset="0"/>
                <a:ea typeface="Tahoma" pitchFamily="34" charset="0"/>
                <a:cs typeface="Tahoma" pitchFamily="34" charset="0"/>
              </a:rPr>
              <a:t>Е </a:t>
            </a:r>
            <a:r>
              <a:rPr lang="en-US" sz="4000" dirty="0" smtClean="0">
                <a:solidFill>
                  <a:srgbClr val="002060"/>
                </a:solidFill>
                <a:latin typeface="Tahoma" pitchFamily="34" charset="0"/>
                <a:ea typeface="Tahoma" pitchFamily="34" charset="0"/>
                <a:cs typeface="Tahoma" pitchFamily="34" charset="0"/>
              </a:rPr>
              <a:t>regulation</a:t>
            </a:r>
            <a:r>
              <a:rPr lang="uk-UA" sz="4000" dirty="0" smtClean="0">
                <a:solidFill>
                  <a:srgbClr val="002060"/>
                </a:solidFill>
                <a:latin typeface="Tahoma" pitchFamily="34" charset="0"/>
                <a:ea typeface="Tahoma" pitchFamily="34" charset="0"/>
                <a:cs typeface="Tahoma" pitchFamily="34" charset="0"/>
              </a:rPr>
              <a:t> </a:t>
            </a:r>
            <a:r>
              <a:rPr lang="en-US" sz="4000" dirty="0" smtClean="0">
                <a:solidFill>
                  <a:srgbClr val="002060"/>
                </a:solidFill>
                <a:latin typeface="Tahoma" pitchFamily="34" charset="0"/>
                <a:ea typeface="Tahoma" pitchFamily="34" charset="0"/>
                <a:cs typeface="Tahoma" pitchFamily="34" charset="0"/>
              </a:rPr>
              <a:t>OF MEDICINES</a:t>
            </a:r>
            <a:br>
              <a:rPr lang="en-US" sz="4000" dirty="0" smtClean="0">
                <a:solidFill>
                  <a:srgbClr val="002060"/>
                </a:solidFill>
                <a:latin typeface="Tahoma" pitchFamily="34" charset="0"/>
                <a:ea typeface="Tahoma" pitchFamily="34" charset="0"/>
                <a:cs typeface="Tahoma" pitchFamily="34" charset="0"/>
              </a:rPr>
            </a:br>
            <a:r>
              <a:rPr lang="en-US" sz="4000" b="1" dirty="0" smtClean="0">
                <a:solidFill>
                  <a:srgbClr val="002060"/>
                </a:solidFill>
                <a:latin typeface="Tahoma" pitchFamily="34" charset="0"/>
                <a:ea typeface="Tahoma" pitchFamily="34" charset="0"/>
                <a:cs typeface="Tahoma" pitchFamily="34" charset="0"/>
              </a:rPr>
              <a:t>(</a:t>
            </a:r>
            <a:r>
              <a:rPr lang="uk-UA" sz="4000" b="1" dirty="0" smtClean="0">
                <a:solidFill>
                  <a:srgbClr val="002060"/>
                </a:solidFill>
                <a:latin typeface="Tahoma" pitchFamily="34" charset="0"/>
                <a:ea typeface="Tahoma" pitchFamily="34" charset="0"/>
                <a:cs typeface="Tahoma" pitchFamily="34" charset="0"/>
              </a:rPr>
              <a:t>основні </a:t>
            </a:r>
            <a:r>
              <a:rPr lang="uk-UA" sz="4000" b="1" dirty="0" err="1" smtClean="0">
                <a:solidFill>
                  <a:srgbClr val="002060"/>
                </a:solidFill>
                <a:latin typeface="Tahoma" pitchFamily="34" charset="0"/>
                <a:ea typeface="Tahoma" pitchFamily="34" charset="0"/>
                <a:cs typeface="Tahoma" pitchFamily="34" charset="0"/>
              </a:rPr>
              <a:t>стейкхолдери</a:t>
            </a:r>
            <a:r>
              <a:rPr lang="uk-UA" sz="4000" b="1" dirty="0" smtClean="0">
                <a:solidFill>
                  <a:srgbClr val="002060"/>
                </a:solidFill>
                <a:latin typeface="Tahoma" pitchFamily="34" charset="0"/>
                <a:ea typeface="Tahoma" pitchFamily="34" charset="0"/>
                <a:cs typeface="Tahoma" pitchFamily="34" charset="0"/>
              </a:rPr>
              <a:t>: регулювання цін на медикаменти</a:t>
            </a:r>
            <a:r>
              <a:rPr lang="en-US" sz="4000" b="1" dirty="0" smtClean="0">
                <a:solidFill>
                  <a:srgbClr val="002060"/>
                </a:solidFill>
                <a:latin typeface="Tahoma" pitchFamily="34" charset="0"/>
                <a:ea typeface="Tahoma" pitchFamily="34" charset="0"/>
                <a:cs typeface="Tahoma" pitchFamily="34" charset="0"/>
              </a:rPr>
              <a:t>)</a:t>
            </a:r>
            <a:endParaRPr lang="ru-RU" sz="4000" b="1" dirty="0"/>
          </a:p>
        </p:txBody>
      </p:sp>
    </p:spTree>
    <p:extLst>
      <p:ext uri="{BB962C8B-B14F-4D97-AF65-F5344CB8AC3E}">
        <p14:creationId xmlns:p14="http://schemas.microsoft.com/office/powerpoint/2010/main" val="4135265469"/>
      </p:ext>
    </p:extLst>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824296200"/>
              </p:ext>
            </p:extLst>
          </p:nvPr>
        </p:nvGraphicFramePr>
        <p:xfrm>
          <a:off x="2141621" y="2614863"/>
          <a:ext cx="19539284" cy="10383545"/>
        </p:xfrm>
        <a:graphic>
          <a:graphicData uri="http://schemas.openxmlformats.org/drawingml/2006/table">
            <a:tbl>
              <a:tblPr firstRow="1" bandRow="1">
                <a:tableStyleId>{00A15C55-8517-42AA-B614-E9B94910E393}</a:tableStyleId>
              </a:tblPr>
              <a:tblGrid>
                <a:gridCol w="5848634">
                  <a:extLst>
                    <a:ext uri="{9D8B030D-6E8A-4147-A177-3AD203B41FA5}">
                      <a16:colId xmlns:a16="http://schemas.microsoft.com/office/drawing/2014/main" val="20000"/>
                    </a:ext>
                  </a:extLst>
                </a:gridCol>
                <a:gridCol w="13690650">
                  <a:extLst>
                    <a:ext uri="{9D8B030D-6E8A-4147-A177-3AD203B41FA5}">
                      <a16:colId xmlns:a16="http://schemas.microsoft.com/office/drawing/2014/main" val="20001"/>
                    </a:ext>
                  </a:extLst>
                </a:gridCol>
              </a:tblGrid>
              <a:tr h="635659">
                <a:tc>
                  <a:txBody>
                    <a:bodyPr/>
                    <a:lstStyle/>
                    <a:p>
                      <a:pPr algn="l"/>
                      <a:r>
                        <a:rPr lang="en-US" sz="2800" dirty="0" smtClean="0">
                          <a:solidFill>
                            <a:schemeClr val="bg1"/>
                          </a:solidFill>
                        </a:rPr>
                        <a:t>Name   (</a:t>
                      </a:r>
                      <a:r>
                        <a:rPr lang="uk-UA" sz="2800" dirty="0" smtClean="0">
                          <a:solidFill>
                            <a:schemeClr val="bg1"/>
                          </a:solidFill>
                        </a:rPr>
                        <a:t>ІМ</a:t>
                      </a:r>
                      <a:r>
                        <a:rPr lang="en-US" sz="2800" dirty="0" smtClean="0">
                          <a:solidFill>
                            <a:schemeClr val="bg1"/>
                          </a:solidFill>
                        </a:rPr>
                        <a:t>’</a:t>
                      </a:r>
                      <a:r>
                        <a:rPr lang="uk-UA" sz="2800" dirty="0" smtClean="0">
                          <a:solidFill>
                            <a:schemeClr val="bg1"/>
                          </a:solidFill>
                        </a:rPr>
                        <a:t>Я</a:t>
                      </a:r>
                      <a:r>
                        <a:rPr lang="en-US" sz="2800" dirty="0" smtClean="0">
                          <a:solidFill>
                            <a:schemeClr val="bg1"/>
                          </a:solidFill>
                        </a:rPr>
                        <a:t>)</a:t>
                      </a:r>
                      <a:endParaRPr lang="uk-UA" sz="2800" dirty="0"/>
                    </a:p>
                  </a:txBody>
                  <a:tcPr marL="243872" marR="243872" marT="91440" marB="91440">
                    <a:solidFill>
                      <a:srgbClr val="336699"/>
                    </a:solidFill>
                  </a:tcPr>
                </a:tc>
                <a:tc>
                  <a:txBody>
                    <a:bodyPr/>
                    <a:lstStyle/>
                    <a:p>
                      <a:pPr algn="l"/>
                      <a:r>
                        <a:rPr lang="en-US" sz="2800" dirty="0" smtClean="0">
                          <a:solidFill>
                            <a:schemeClr val="bg1"/>
                          </a:solidFill>
                        </a:rPr>
                        <a:t>Position</a:t>
                      </a:r>
                      <a:r>
                        <a:rPr lang="en-US" sz="2800" baseline="0" dirty="0" smtClean="0">
                          <a:solidFill>
                            <a:schemeClr val="bg1"/>
                          </a:solidFill>
                        </a:rPr>
                        <a:t>  </a:t>
                      </a:r>
                      <a:r>
                        <a:rPr lang="uk-UA" sz="2800" dirty="0" smtClean="0">
                          <a:solidFill>
                            <a:schemeClr val="bg1"/>
                          </a:solidFill>
                        </a:rPr>
                        <a:t> (ПОСАДА)</a:t>
                      </a:r>
                      <a:endParaRPr lang="uk-UA" sz="2800" dirty="0"/>
                    </a:p>
                  </a:txBody>
                  <a:tcPr marL="243872" marR="243872" marT="91440" marB="91440">
                    <a:solidFill>
                      <a:srgbClr val="336699"/>
                    </a:solidFill>
                  </a:tcPr>
                </a:tc>
                <a:extLst>
                  <a:ext uri="{0D108BD9-81ED-4DB2-BD59-A6C34878D82A}">
                    <a16:rowId xmlns:a16="http://schemas.microsoft.com/office/drawing/2014/main" val="10000"/>
                  </a:ext>
                </a:extLst>
              </a:tr>
              <a:tr h="650827">
                <a:tc gridSpan="2">
                  <a:txBody>
                    <a:bodyPr/>
                    <a:lstStyle/>
                    <a:p>
                      <a:pPr algn="l"/>
                      <a:r>
                        <a:rPr lang="en-US" sz="2800" b="1" kern="1200" dirty="0" smtClean="0">
                          <a:solidFill>
                            <a:schemeClr val="tx1"/>
                          </a:solidFill>
                          <a:latin typeface="+mn-lt"/>
                          <a:ea typeface="+mn-ea"/>
                          <a:cs typeface="+mn-cs"/>
                        </a:rPr>
                        <a:t>Legislative</a:t>
                      </a:r>
                      <a:r>
                        <a:rPr lang="en-US" sz="2800" b="1" kern="1200" baseline="0" dirty="0" smtClean="0">
                          <a:solidFill>
                            <a:schemeClr val="tx1"/>
                          </a:solidFill>
                          <a:latin typeface="+mn-lt"/>
                          <a:ea typeface="+mn-ea"/>
                          <a:cs typeface="+mn-cs"/>
                        </a:rPr>
                        <a:t> Branch</a:t>
                      </a:r>
                      <a:r>
                        <a:rPr lang="uk-UA" sz="2800" b="1" kern="1200" baseline="0" dirty="0" smtClean="0">
                          <a:solidFill>
                            <a:schemeClr val="tx1"/>
                          </a:solidFill>
                          <a:latin typeface="+mn-lt"/>
                          <a:ea typeface="+mn-ea"/>
                          <a:cs typeface="+mn-cs"/>
                        </a:rPr>
                        <a:t> (ЗАКОНОДАВЧА</a:t>
                      </a:r>
                      <a:r>
                        <a:rPr lang="en-US" sz="2800" b="1" kern="1200" baseline="0" dirty="0" smtClean="0">
                          <a:solidFill>
                            <a:schemeClr val="tx1"/>
                          </a:solidFill>
                          <a:latin typeface="+mn-lt"/>
                          <a:ea typeface="+mn-ea"/>
                          <a:cs typeface="+mn-cs"/>
                        </a:rPr>
                        <a:t> </a:t>
                      </a:r>
                      <a:r>
                        <a:rPr lang="uk-UA" sz="2800" b="1" kern="1200" baseline="0" dirty="0" smtClean="0">
                          <a:solidFill>
                            <a:schemeClr val="tx1"/>
                          </a:solidFill>
                          <a:latin typeface="+mn-lt"/>
                          <a:ea typeface="+mn-ea"/>
                          <a:cs typeface="+mn-cs"/>
                        </a:rPr>
                        <a:t>ГІЛКА ВЛАДИ)</a:t>
                      </a:r>
                      <a:endParaRPr lang="uk-UA" sz="2800" b="1" kern="1200" dirty="0">
                        <a:solidFill>
                          <a:schemeClr val="tx1"/>
                        </a:solidFill>
                        <a:latin typeface="+mn-lt"/>
                        <a:ea typeface="+mn-ea"/>
                        <a:cs typeface="+mn-cs"/>
                      </a:endParaRPr>
                    </a:p>
                  </a:txBody>
                  <a:tcPr marL="243872" marR="243872" marT="91440" marB="91440"/>
                </a:tc>
                <a:tc hMerge="1">
                  <a:txBody>
                    <a:bodyPr/>
                    <a:lstStyle/>
                    <a:p>
                      <a:endParaRPr lang="uk-UA"/>
                    </a:p>
                  </a:txBody>
                  <a:tcPr/>
                </a:tc>
                <a:extLst>
                  <a:ext uri="{0D108BD9-81ED-4DB2-BD59-A6C34878D82A}">
                    <a16:rowId xmlns:a16="http://schemas.microsoft.com/office/drawing/2014/main" val="10001"/>
                  </a:ext>
                </a:extLst>
              </a:tr>
              <a:tr h="621506">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kern="1200" baseline="0" dirty="0" err="1" smtClean="0">
                          <a:solidFill>
                            <a:srgbClr val="494F50"/>
                          </a:solidFill>
                          <a:latin typeface="+mn-lt"/>
                          <a:ea typeface="+mn-ea"/>
                          <a:cs typeface="+mn-cs"/>
                        </a:rPr>
                        <a:t>Olha</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Bohomolets</a:t>
                      </a:r>
                      <a:endParaRPr lang="en-US" sz="2800" b="1" kern="1200" baseline="0" dirty="0" smtClean="0">
                        <a:solidFill>
                          <a:srgbClr val="494F50"/>
                        </a:solidFill>
                        <a:latin typeface="+mn-lt"/>
                        <a:ea typeface="+mn-ea"/>
                        <a:cs typeface="+mn-cs"/>
                      </a:endParaRP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Chair of the Parliamentary Committee on Healthcare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2"/>
                  </a:ext>
                </a:extLst>
              </a:tr>
              <a:tr h="621506">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kern="1200" baseline="0" dirty="0" err="1" smtClean="0">
                          <a:solidFill>
                            <a:srgbClr val="494F50"/>
                          </a:solidFill>
                          <a:latin typeface="+mn-lt"/>
                          <a:ea typeface="+mn-ea"/>
                          <a:cs typeface="+mn-cs"/>
                        </a:rPr>
                        <a:t>Oleh</a:t>
                      </a:r>
                      <a:r>
                        <a:rPr lang="en-US" sz="2800" b="1" kern="1200" baseline="0" dirty="0" smtClean="0">
                          <a:solidFill>
                            <a:srgbClr val="494F50"/>
                          </a:solidFill>
                          <a:latin typeface="+mn-lt"/>
                          <a:ea typeface="+mn-ea"/>
                          <a:cs typeface="+mn-cs"/>
                        </a:rPr>
                        <a:t> </a:t>
                      </a:r>
                      <a:r>
                        <a:rPr lang="en-US" sz="2800" b="1" kern="1200" baseline="0" dirty="0" err="1" smtClean="0">
                          <a:solidFill>
                            <a:srgbClr val="494F50"/>
                          </a:solidFill>
                          <a:latin typeface="+mn-lt"/>
                          <a:ea typeface="+mn-ea"/>
                          <a:cs typeface="+mn-cs"/>
                        </a:rPr>
                        <a:t>Musiy</a:t>
                      </a:r>
                      <a:endParaRPr lang="en-US" sz="2800" b="1" kern="1200" baseline="0" dirty="0" smtClean="0">
                        <a:solidFill>
                          <a:srgbClr val="494F50"/>
                        </a:solidFill>
                        <a:latin typeface="+mn-lt"/>
                        <a:ea typeface="+mn-ea"/>
                        <a:cs typeface="+mn-cs"/>
                      </a:endParaRP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Deputy Chair of the Parliamentary Committee on Healthcare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3"/>
                  </a:ext>
                </a:extLst>
              </a:tr>
              <a:tr h="621506">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kern="1200" baseline="0" dirty="0" err="1" smtClean="0">
                          <a:solidFill>
                            <a:srgbClr val="494F50"/>
                          </a:solidFill>
                          <a:latin typeface="+mn-lt"/>
                          <a:ea typeface="+mn-ea"/>
                          <a:cs typeface="+mn-cs"/>
                        </a:rPr>
                        <a:t>Tetiana</a:t>
                      </a:r>
                      <a:r>
                        <a:rPr lang="en-US" sz="2800" b="1" kern="1200" baseline="0" dirty="0" smtClean="0">
                          <a:solidFill>
                            <a:srgbClr val="494F50"/>
                          </a:solidFill>
                          <a:latin typeface="+mn-lt"/>
                          <a:ea typeface="+mn-ea"/>
                          <a:cs typeface="+mn-cs"/>
                        </a:rPr>
                        <a:t> Donets</a:t>
                      </a:r>
                      <a:endParaRPr lang="uk-UA" sz="2800" b="1" kern="1200" baseline="0" dirty="0" smtClean="0">
                        <a:solidFill>
                          <a:srgbClr val="494F50"/>
                        </a:solidFill>
                        <a:latin typeface="+mn-lt"/>
                        <a:ea typeface="+mn-ea"/>
                        <a:cs typeface="+mn-cs"/>
                      </a:endParaRP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Deputy Chair of the Parliamentary Committee on Healthcare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4"/>
                  </a:ext>
                </a:extLst>
              </a:tr>
              <a:tr h="621506">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kern="1200" baseline="0" dirty="0" smtClean="0">
                          <a:solidFill>
                            <a:srgbClr val="494F50"/>
                          </a:solidFill>
                          <a:latin typeface="+mn-lt"/>
                          <a:ea typeface="+mn-ea"/>
                          <a:cs typeface="+mn-cs"/>
                        </a:rPr>
                        <a:t>Maria </a:t>
                      </a:r>
                      <a:r>
                        <a:rPr lang="en-US" sz="2800" b="1" kern="1200" baseline="0" dirty="0" err="1" smtClean="0">
                          <a:solidFill>
                            <a:srgbClr val="494F50"/>
                          </a:solidFill>
                          <a:latin typeface="+mn-lt"/>
                          <a:ea typeface="+mn-ea"/>
                          <a:cs typeface="+mn-cs"/>
                        </a:rPr>
                        <a:t>Ionova</a:t>
                      </a:r>
                      <a:endParaRPr lang="uk-UA" sz="2800" b="1" kern="1200" baseline="0" dirty="0" smtClean="0">
                        <a:solidFill>
                          <a:srgbClr val="494F50"/>
                        </a:solidFill>
                        <a:latin typeface="+mn-lt"/>
                        <a:ea typeface="+mn-ea"/>
                        <a:cs typeface="+mn-cs"/>
                      </a:endParaRP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Deputy Chair of the Parliamentary Committee on EU Integration</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5"/>
                  </a:ext>
                </a:extLst>
              </a:tr>
              <a:tr h="57845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800" b="1" kern="1200" baseline="0" dirty="0" smtClean="0">
                          <a:solidFill>
                            <a:schemeClr val="tx1"/>
                          </a:solidFill>
                          <a:latin typeface="+mn-lt"/>
                          <a:ea typeface="+mn-ea"/>
                          <a:cs typeface="+mn-cs"/>
                        </a:rPr>
                        <a:t>Expert Community</a:t>
                      </a:r>
                      <a:r>
                        <a:rPr lang="uk-UA" altLang="en-US" sz="2800" b="1" kern="1200" baseline="0" dirty="0" smtClean="0">
                          <a:solidFill>
                            <a:schemeClr val="tx1"/>
                          </a:solidFill>
                          <a:latin typeface="+mn-lt"/>
                          <a:ea typeface="+mn-ea"/>
                          <a:cs typeface="+mn-cs"/>
                        </a:rPr>
                        <a:t> (ЕКСПЕРТНА СПІЛЬНОТА)</a:t>
                      </a:r>
                      <a:endParaRPr lang="en-US" altLang="en-US" sz="2800" dirty="0" smtClean="0">
                        <a:solidFill>
                          <a:schemeClr val="tx1"/>
                        </a:solidFill>
                      </a:endParaRPr>
                    </a:p>
                  </a:txBody>
                  <a:tcPr marL="243872" marR="243872" marT="91440" marB="91440"/>
                </a:tc>
                <a:tc hMerge="1">
                  <a:txBody>
                    <a:bodyPr/>
                    <a:lstStyle/>
                    <a:p>
                      <a:endParaRPr lang="uk-UA"/>
                    </a:p>
                  </a:txBody>
                  <a:tcPr/>
                </a:tc>
                <a:extLst>
                  <a:ext uri="{0D108BD9-81ED-4DB2-BD59-A6C34878D82A}">
                    <a16:rowId xmlns:a16="http://schemas.microsoft.com/office/drawing/2014/main" val="10006"/>
                  </a:ext>
                </a:extLst>
              </a:tr>
              <a:tr h="641177">
                <a:tc>
                  <a:txBody>
                    <a:bodyPr/>
                    <a:lstStyle/>
                    <a:p>
                      <a:r>
                        <a:rPr lang="en-US" sz="2800" b="1" dirty="0" err="1" smtClean="0">
                          <a:solidFill>
                            <a:srgbClr val="494F50"/>
                          </a:solidFill>
                        </a:rPr>
                        <a:t>Borys</a:t>
                      </a:r>
                      <a:r>
                        <a:rPr lang="en-US" sz="2800" b="1" dirty="0" smtClean="0">
                          <a:solidFill>
                            <a:srgbClr val="494F50"/>
                          </a:solidFill>
                        </a:rPr>
                        <a:t> </a:t>
                      </a:r>
                      <a:r>
                        <a:rPr lang="en-US" sz="2800" b="1" dirty="0" err="1" smtClean="0">
                          <a:solidFill>
                            <a:srgbClr val="494F50"/>
                          </a:solidFill>
                        </a:rPr>
                        <a:t>Mankovskyi</a:t>
                      </a:r>
                      <a:r>
                        <a:rPr lang="en-US" sz="2800" b="1" dirty="0" smtClean="0">
                          <a:solidFill>
                            <a:srgbClr val="494F50"/>
                          </a:solidFill>
                        </a:rPr>
                        <a:t>, Ph.D.</a:t>
                      </a:r>
                      <a:endParaRPr lang="en-US" sz="2800" b="0" dirty="0" smtClean="0"/>
                    </a:p>
                  </a:txBody>
                  <a:tcPr marL="243872" marR="243872" marT="91440" marB="91440"/>
                </a:tc>
                <a:tc>
                  <a:txBody>
                    <a:bodyPr/>
                    <a:lstStyle/>
                    <a:p>
                      <a:r>
                        <a:rPr lang="en-US" sz="2800" kern="1200" dirty="0" smtClean="0">
                          <a:solidFill>
                            <a:schemeClr val="accent6"/>
                          </a:solidFill>
                          <a:effectLst/>
                          <a:latin typeface="+mn-lt"/>
                          <a:ea typeface="+mn-ea"/>
                          <a:cs typeface="+mn-cs"/>
                        </a:rPr>
                        <a:t>Main Endocrinologist of the Ministry of Health</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07"/>
                  </a:ext>
                </a:extLst>
              </a:tr>
              <a:tr h="598286">
                <a:tc>
                  <a:txBody>
                    <a:bodyPr/>
                    <a:lstStyle/>
                    <a:p>
                      <a:r>
                        <a:rPr lang="en-US" sz="2800" b="1" dirty="0" smtClean="0">
                          <a:solidFill>
                            <a:srgbClr val="494F50"/>
                          </a:solidFill>
                        </a:rPr>
                        <a:t>Natalia </a:t>
                      </a:r>
                      <a:r>
                        <a:rPr lang="en-US" sz="2800" b="1" dirty="0" err="1" smtClean="0">
                          <a:solidFill>
                            <a:srgbClr val="494F50"/>
                          </a:solidFill>
                        </a:rPr>
                        <a:t>Zelinska</a:t>
                      </a:r>
                      <a:r>
                        <a:rPr lang="en-US" sz="2800" b="1" dirty="0" smtClean="0">
                          <a:solidFill>
                            <a:srgbClr val="494F50"/>
                          </a:solidFill>
                        </a:rPr>
                        <a:t>, Ph.D.</a:t>
                      </a: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Main Pediatric Endocrinologist of the Ministry of Health</a:t>
                      </a:r>
                    </a:p>
                  </a:txBody>
                  <a:tcPr marL="243872" marR="243872" marT="91440" marB="91440"/>
                </a:tc>
                <a:extLst>
                  <a:ext uri="{0D108BD9-81ED-4DB2-BD59-A6C34878D82A}">
                    <a16:rowId xmlns:a16="http://schemas.microsoft.com/office/drawing/2014/main" val="10008"/>
                  </a:ext>
                </a:extLst>
              </a:tr>
              <a:tr h="598286">
                <a:tc>
                  <a:txBody>
                    <a:bodyPr/>
                    <a:lstStyle/>
                    <a:p>
                      <a:r>
                        <a:rPr lang="en-US" sz="2800" b="1" dirty="0" err="1" smtClean="0">
                          <a:solidFill>
                            <a:srgbClr val="494F50"/>
                          </a:solidFill>
                        </a:rPr>
                        <a:t>Mykola</a:t>
                      </a:r>
                      <a:r>
                        <a:rPr lang="en-US" sz="2800" b="1" baseline="0" dirty="0" smtClean="0">
                          <a:solidFill>
                            <a:srgbClr val="494F50"/>
                          </a:solidFill>
                        </a:rPr>
                        <a:t> </a:t>
                      </a:r>
                      <a:r>
                        <a:rPr lang="en-US" sz="2800" b="1" baseline="0" dirty="0" err="1" smtClean="0">
                          <a:solidFill>
                            <a:srgbClr val="494F50"/>
                          </a:solidFill>
                        </a:rPr>
                        <a:t>Tronko</a:t>
                      </a:r>
                      <a:r>
                        <a:rPr lang="en-US" sz="2800" b="1" baseline="0" dirty="0" smtClean="0">
                          <a:solidFill>
                            <a:srgbClr val="494F50"/>
                          </a:solidFill>
                        </a:rPr>
                        <a:t>, Ph.D.</a:t>
                      </a:r>
                      <a:endParaRPr lang="en-US" sz="2800" b="1" dirty="0" smtClean="0">
                        <a:solidFill>
                          <a:srgbClr val="494F50"/>
                        </a:solidFill>
                      </a:endParaRP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Director of Institute of Endocrinology and Metabolism</a:t>
                      </a:r>
                    </a:p>
                  </a:txBody>
                  <a:tcPr marL="243872" marR="243872" marT="91440" marB="91440"/>
                </a:tc>
                <a:extLst>
                  <a:ext uri="{0D108BD9-81ED-4DB2-BD59-A6C34878D82A}">
                    <a16:rowId xmlns:a16="http://schemas.microsoft.com/office/drawing/2014/main" val="10009"/>
                  </a:ext>
                </a:extLst>
              </a:tr>
              <a:tr h="598286">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dirty="0" err="1" smtClean="0">
                          <a:solidFill>
                            <a:srgbClr val="494F50"/>
                          </a:solidFill>
                        </a:rPr>
                        <a:t>Mykola</a:t>
                      </a:r>
                      <a:r>
                        <a:rPr lang="en-US" sz="2800" b="1" dirty="0" smtClean="0">
                          <a:solidFill>
                            <a:srgbClr val="494F50"/>
                          </a:solidFill>
                        </a:rPr>
                        <a:t> </a:t>
                      </a:r>
                      <a:r>
                        <a:rPr lang="en-US" sz="2800" b="1" dirty="0" err="1" smtClean="0">
                          <a:solidFill>
                            <a:srgbClr val="494F50"/>
                          </a:solidFill>
                        </a:rPr>
                        <a:t>Gulchiy</a:t>
                      </a:r>
                      <a:r>
                        <a:rPr lang="en-US" sz="2800" b="1" dirty="0" smtClean="0">
                          <a:solidFill>
                            <a:srgbClr val="494F50"/>
                          </a:solidFill>
                        </a:rPr>
                        <a:t>, Ph.D.</a:t>
                      </a:r>
                      <a:endParaRPr lang="en-US" altLang="en-US" sz="2800" b="1" kern="1200" baseline="0" dirty="0" smtClean="0">
                        <a:solidFill>
                          <a:schemeClr val="accent6">
                            <a:lumMod val="75000"/>
                          </a:schemeClr>
                        </a:solidFill>
                        <a:latin typeface="+mn-lt"/>
                        <a:ea typeface="+mn-ea"/>
                        <a:cs typeface="+mn-cs"/>
                      </a:endParaRPr>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Head of Kyiv City Endocrinology Center</a:t>
                      </a:r>
                    </a:p>
                  </a:txBody>
                  <a:tcPr marL="243872" marR="243872" marT="91440" marB="91440"/>
                </a:tc>
                <a:extLst>
                  <a:ext uri="{0D108BD9-81ED-4DB2-BD59-A6C34878D82A}">
                    <a16:rowId xmlns:a16="http://schemas.microsoft.com/office/drawing/2014/main" val="10010"/>
                  </a:ext>
                </a:extLst>
              </a:tr>
              <a:tr h="598286">
                <a:tc gridSpan="2">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altLang="en-US" sz="2800" b="1" kern="1200" baseline="0" dirty="0" smtClean="0">
                          <a:solidFill>
                            <a:schemeClr val="tx1"/>
                          </a:solidFill>
                          <a:latin typeface="+mn-lt"/>
                          <a:ea typeface="+mn-ea"/>
                          <a:cs typeface="+mn-cs"/>
                        </a:rPr>
                        <a:t>Patients Organizations</a:t>
                      </a:r>
                      <a:r>
                        <a:rPr lang="uk-UA" altLang="en-US" sz="2800" b="1" kern="1200" baseline="0" dirty="0" smtClean="0">
                          <a:solidFill>
                            <a:schemeClr val="tx1"/>
                          </a:solidFill>
                          <a:latin typeface="+mn-lt"/>
                          <a:ea typeface="+mn-ea"/>
                          <a:cs typeface="+mn-cs"/>
                        </a:rPr>
                        <a:t> (ОРГАНІЗАЦІЇ ПАЦІЄНТІВ)</a:t>
                      </a:r>
                      <a:endParaRPr lang="en-US" altLang="en-US" sz="2800" b="1" kern="1200" baseline="0" dirty="0" smtClean="0">
                        <a:solidFill>
                          <a:schemeClr val="tx1"/>
                        </a:solidFill>
                        <a:latin typeface="+mn-lt"/>
                        <a:ea typeface="+mn-ea"/>
                        <a:cs typeface="+mn-cs"/>
                      </a:endParaRPr>
                    </a:p>
                  </a:txBody>
                  <a:tcPr marL="243872" marR="243872" marT="91440" marB="91440"/>
                </a:tc>
                <a:tc hMerge="1">
                  <a:txBody>
                    <a:bodyPr/>
                    <a:lstStyle/>
                    <a:p>
                      <a:endParaRPr lang="uk-UA"/>
                    </a:p>
                  </a:txBody>
                  <a:tcPr/>
                </a:tc>
                <a:extLst>
                  <a:ext uri="{0D108BD9-81ED-4DB2-BD59-A6C34878D82A}">
                    <a16:rowId xmlns:a16="http://schemas.microsoft.com/office/drawing/2014/main" val="10011"/>
                  </a:ext>
                </a:extLst>
              </a:tr>
              <a:tr h="625868">
                <a:tc>
                  <a:txBody>
                    <a:bodyPr/>
                    <a:lstStyle/>
                    <a:p>
                      <a:r>
                        <a:rPr lang="en-US" sz="2800" b="1" baseline="0" dirty="0" err="1" smtClean="0">
                          <a:solidFill>
                            <a:srgbClr val="494F50"/>
                          </a:solidFill>
                        </a:rPr>
                        <a:t>Lyudmyla</a:t>
                      </a:r>
                      <a:r>
                        <a:rPr lang="en-US" sz="2800" b="1" baseline="0" dirty="0" smtClean="0">
                          <a:solidFill>
                            <a:srgbClr val="494F50"/>
                          </a:solidFill>
                        </a:rPr>
                        <a:t> </a:t>
                      </a:r>
                      <a:r>
                        <a:rPr lang="en-US" sz="2800" b="1" baseline="0" dirty="0" err="1" smtClean="0">
                          <a:solidFill>
                            <a:srgbClr val="494F50"/>
                          </a:solidFill>
                        </a:rPr>
                        <a:t>Petrenko</a:t>
                      </a:r>
                      <a:endParaRPr lang="uk-UA" sz="2800" dirty="0"/>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President of the International Diabetic Association of Ukraine</a:t>
                      </a:r>
                    </a:p>
                  </a:txBody>
                  <a:tcPr marL="243872" marR="243872" marT="91440" marB="91440"/>
                </a:tc>
                <a:extLst>
                  <a:ext uri="{0D108BD9-81ED-4DB2-BD59-A6C34878D82A}">
                    <a16:rowId xmlns:a16="http://schemas.microsoft.com/office/drawing/2014/main" val="10012"/>
                  </a:ext>
                </a:extLst>
              </a:tr>
              <a:tr h="939980">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baseline="0" dirty="0" smtClean="0">
                          <a:solidFill>
                            <a:srgbClr val="494F50"/>
                          </a:solidFill>
                        </a:rPr>
                        <a:t>Natalia Vlasenko</a:t>
                      </a:r>
                      <a:endParaRPr lang="uk-UA" sz="2800" dirty="0" smtClean="0"/>
                    </a:p>
                  </a:txBody>
                  <a:tcPr marL="243872" marR="243872" marT="91440" marB="91440"/>
                </a:tc>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kern="1200" dirty="0" smtClean="0">
                          <a:solidFill>
                            <a:schemeClr val="accent6"/>
                          </a:solidFill>
                          <a:effectLst/>
                          <a:latin typeface="+mn-lt"/>
                          <a:ea typeface="+mn-ea"/>
                          <a:cs typeface="+mn-cs"/>
                        </a:rPr>
                        <a:t>Head of the Kyiv Diabetic Charity Fund, Vice-President of the International Diabetic Association of Ukraine</a:t>
                      </a:r>
                      <a:endParaRPr lang="uk-UA" sz="2800" kern="1200" dirty="0" smtClean="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13"/>
                  </a:ext>
                </a:extLst>
              </a:tr>
              <a:tr h="629835">
                <a:tc gridSpan="2">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altLang="en-US" sz="2800" b="1" kern="1200" baseline="0" dirty="0" smtClean="0">
                          <a:solidFill>
                            <a:schemeClr val="tx1"/>
                          </a:solidFill>
                          <a:latin typeface="+mn-lt"/>
                          <a:ea typeface="+mn-ea"/>
                          <a:cs typeface="+mn-cs"/>
                        </a:rPr>
                        <a:t>Business Associations</a:t>
                      </a:r>
                      <a:r>
                        <a:rPr lang="uk-UA" altLang="en-US" sz="2800" b="1" kern="1200" baseline="0" dirty="0" smtClean="0">
                          <a:solidFill>
                            <a:schemeClr val="tx1"/>
                          </a:solidFill>
                          <a:latin typeface="+mn-lt"/>
                          <a:ea typeface="+mn-ea"/>
                          <a:cs typeface="+mn-cs"/>
                        </a:rPr>
                        <a:t> (БІЗНЕС-ОБ</a:t>
                      </a:r>
                      <a:r>
                        <a:rPr lang="en-US" altLang="en-US" sz="2800" b="1" kern="1200" baseline="0" dirty="0" smtClean="0">
                          <a:solidFill>
                            <a:schemeClr val="tx1"/>
                          </a:solidFill>
                          <a:latin typeface="+mn-lt"/>
                          <a:ea typeface="+mn-ea"/>
                          <a:cs typeface="+mn-cs"/>
                        </a:rPr>
                        <a:t>’</a:t>
                      </a:r>
                      <a:r>
                        <a:rPr lang="uk-UA" altLang="en-US" sz="2800" b="1" kern="1200" baseline="0" dirty="0" smtClean="0">
                          <a:solidFill>
                            <a:schemeClr val="tx1"/>
                          </a:solidFill>
                          <a:latin typeface="+mn-lt"/>
                          <a:ea typeface="+mn-ea"/>
                          <a:cs typeface="+mn-cs"/>
                        </a:rPr>
                        <a:t>ЄДНАННЯ)</a:t>
                      </a:r>
                      <a:endParaRPr lang="en-US" altLang="en-US" sz="2800" b="1" kern="1200" baseline="0" dirty="0" smtClean="0">
                        <a:solidFill>
                          <a:schemeClr val="tx1"/>
                        </a:solidFill>
                        <a:latin typeface="+mn-lt"/>
                        <a:ea typeface="+mn-ea"/>
                        <a:cs typeface="+mn-cs"/>
                      </a:endParaRPr>
                    </a:p>
                  </a:txBody>
                  <a:tcPr marL="243872" marR="243872" marT="91440" marB="91440"/>
                </a:tc>
                <a:tc hMerge="1">
                  <a:txBody>
                    <a:bodyPr/>
                    <a:lstStyle/>
                    <a:p>
                      <a:endParaRPr lang="uk-UA"/>
                    </a:p>
                  </a:txBody>
                  <a:tcPr/>
                </a:tc>
                <a:extLst>
                  <a:ext uri="{0D108BD9-81ED-4DB2-BD59-A6C34878D82A}">
                    <a16:rowId xmlns:a16="http://schemas.microsoft.com/office/drawing/2014/main" val="10014"/>
                  </a:ext>
                </a:extLst>
              </a:tr>
              <a:tr h="629835">
                <a:tc>
                  <a:txBody>
                    <a:bodyPr/>
                    <a:lstStyle/>
                    <a:p>
                      <a:pPr marL="0" marR="0" indent="0" algn="l" defTabSz="914308" rtl="0" eaLnBrk="1" fontAlgn="auto" latinLnBrk="0" hangingPunct="1">
                        <a:lnSpc>
                          <a:spcPct val="100000"/>
                        </a:lnSpc>
                        <a:spcBef>
                          <a:spcPts val="0"/>
                        </a:spcBef>
                        <a:spcAft>
                          <a:spcPts val="0"/>
                        </a:spcAft>
                        <a:buClrTx/>
                        <a:buSzTx/>
                        <a:buFontTx/>
                        <a:buNone/>
                        <a:tabLst/>
                        <a:defRPr/>
                      </a:pPr>
                      <a:r>
                        <a:rPr lang="en-US" sz="2800" b="1" baseline="0" dirty="0" smtClean="0">
                          <a:solidFill>
                            <a:srgbClr val="494F50"/>
                          </a:solidFill>
                        </a:rPr>
                        <a:t>Andy </a:t>
                      </a:r>
                      <a:r>
                        <a:rPr lang="en-US" sz="2800" b="1" baseline="0" dirty="0" err="1" smtClean="0">
                          <a:solidFill>
                            <a:srgbClr val="494F50"/>
                          </a:solidFill>
                        </a:rPr>
                        <a:t>Hunder</a:t>
                      </a:r>
                      <a:endParaRPr lang="en-US" altLang="en-US" sz="2800" b="1" kern="1200" baseline="0" dirty="0" smtClean="0">
                        <a:solidFill>
                          <a:schemeClr val="accent6">
                            <a:lumMod val="75000"/>
                          </a:schemeClr>
                        </a:solidFill>
                        <a:latin typeface="+mn-lt"/>
                        <a:ea typeface="+mn-ea"/>
                        <a:cs typeface="+mn-cs"/>
                      </a:endParaRPr>
                    </a:p>
                  </a:txBody>
                  <a:tcPr marL="243872" marR="243872" marT="91440" marB="91440"/>
                </a:tc>
                <a:tc>
                  <a:txBody>
                    <a:bodyPr/>
                    <a:lstStyle/>
                    <a:p>
                      <a:r>
                        <a:rPr lang="en-US" sz="2800" kern="1200" dirty="0" smtClean="0">
                          <a:solidFill>
                            <a:schemeClr val="accent6"/>
                          </a:solidFill>
                          <a:effectLst/>
                          <a:latin typeface="+mn-lt"/>
                          <a:ea typeface="+mn-ea"/>
                          <a:cs typeface="+mn-cs"/>
                        </a:rPr>
                        <a:t>American Chamber of Commerce in Ukraine</a:t>
                      </a:r>
                      <a:endParaRPr lang="uk-UA" sz="2800" kern="1200" dirty="0">
                        <a:solidFill>
                          <a:schemeClr val="accent6"/>
                        </a:solidFill>
                        <a:effectLst/>
                        <a:latin typeface="+mn-lt"/>
                        <a:ea typeface="+mn-ea"/>
                        <a:cs typeface="+mn-cs"/>
                      </a:endParaRPr>
                    </a:p>
                  </a:txBody>
                  <a:tcPr marL="243872" marR="243872" marT="91440" marB="91440"/>
                </a:tc>
                <a:extLst>
                  <a:ext uri="{0D108BD9-81ED-4DB2-BD59-A6C34878D82A}">
                    <a16:rowId xmlns:a16="http://schemas.microsoft.com/office/drawing/2014/main" val="10015"/>
                  </a:ext>
                </a:extLst>
              </a:tr>
            </a:tbl>
          </a:graphicData>
        </a:graphic>
      </p:graphicFrame>
      <p:sp>
        <p:nvSpPr>
          <p:cNvPr id="3" name="AutoShape 2" descr="https://upload.wikimedia.org/wikipedia/commons/a/ac/No_image_available.svg"/>
          <p:cNvSpPr>
            <a:spLocks noChangeAspect="1" noChangeArrowheads="1"/>
          </p:cNvSpPr>
          <p:nvPr/>
        </p:nvSpPr>
        <p:spPr bwMode="auto">
          <a:xfrm>
            <a:off x="414921" y="-288925"/>
            <a:ext cx="812906" cy="609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217728" tIns="108864" rIns="217728" bIns="108864" numCol="1" anchor="t" anchorCtr="0" compatLnSpc="1">
            <a:prstTxWarp prst="textNoShape">
              <a:avLst/>
            </a:prstTxWarp>
          </a:bodyPr>
          <a:lstStyle/>
          <a:p>
            <a:endParaRPr lang="uk-UA"/>
          </a:p>
        </p:txBody>
      </p:sp>
      <p:sp>
        <p:nvSpPr>
          <p:cNvPr id="6" name="Заголовок 2"/>
          <p:cNvSpPr>
            <a:spLocks noGrp="1"/>
          </p:cNvSpPr>
          <p:nvPr>
            <p:ph type="title"/>
          </p:nvPr>
        </p:nvSpPr>
        <p:spPr>
          <a:xfrm>
            <a:off x="1829040" y="713874"/>
            <a:ext cx="21338775" cy="1393372"/>
          </a:xfrm>
        </p:spPr>
        <p:txBody>
          <a:bodyPr/>
          <a:lstStyle/>
          <a:p>
            <a:r>
              <a:rPr lang="en-US" sz="4000" dirty="0" smtClean="0">
                <a:solidFill>
                  <a:srgbClr val="002060"/>
                </a:solidFill>
                <a:latin typeface="Tahoma" pitchFamily="34" charset="0"/>
                <a:ea typeface="Tahoma" pitchFamily="34" charset="0"/>
                <a:cs typeface="Tahoma" pitchFamily="34" charset="0"/>
              </a:rPr>
              <a:t>KEY STAKEHOLDERS: PRIC</a:t>
            </a:r>
            <a:r>
              <a:rPr lang="uk-UA" sz="4000" dirty="0" smtClean="0">
                <a:solidFill>
                  <a:srgbClr val="002060"/>
                </a:solidFill>
                <a:latin typeface="Tahoma" pitchFamily="34" charset="0"/>
                <a:ea typeface="Tahoma" pitchFamily="34" charset="0"/>
                <a:cs typeface="Tahoma" pitchFamily="34" charset="0"/>
              </a:rPr>
              <a:t>Е </a:t>
            </a:r>
            <a:r>
              <a:rPr lang="en-US" sz="4000" dirty="0" smtClean="0">
                <a:solidFill>
                  <a:srgbClr val="002060"/>
                </a:solidFill>
                <a:latin typeface="Tahoma" pitchFamily="34" charset="0"/>
                <a:ea typeface="Tahoma" pitchFamily="34" charset="0"/>
                <a:cs typeface="Tahoma" pitchFamily="34" charset="0"/>
              </a:rPr>
              <a:t>regulation</a:t>
            </a:r>
            <a:r>
              <a:rPr lang="uk-UA" sz="4000" dirty="0" smtClean="0">
                <a:solidFill>
                  <a:srgbClr val="002060"/>
                </a:solidFill>
                <a:latin typeface="Tahoma" pitchFamily="34" charset="0"/>
                <a:ea typeface="Tahoma" pitchFamily="34" charset="0"/>
                <a:cs typeface="Tahoma" pitchFamily="34" charset="0"/>
              </a:rPr>
              <a:t> </a:t>
            </a:r>
            <a:r>
              <a:rPr lang="en-US" sz="4000" dirty="0" smtClean="0">
                <a:solidFill>
                  <a:srgbClr val="002060"/>
                </a:solidFill>
                <a:latin typeface="Tahoma" pitchFamily="34" charset="0"/>
                <a:ea typeface="Tahoma" pitchFamily="34" charset="0"/>
                <a:cs typeface="Tahoma" pitchFamily="34" charset="0"/>
              </a:rPr>
              <a:t>OF MEDICINES</a:t>
            </a:r>
            <a:br>
              <a:rPr lang="en-US" sz="4000" dirty="0" smtClean="0">
                <a:solidFill>
                  <a:srgbClr val="002060"/>
                </a:solidFill>
                <a:latin typeface="Tahoma" pitchFamily="34" charset="0"/>
                <a:ea typeface="Tahoma" pitchFamily="34" charset="0"/>
                <a:cs typeface="Tahoma" pitchFamily="34" charset="0"/>
              </a:rPr>
            </a:br>
            <a:r>
              <a:rPr lang="en-US" sz="4000" b="1" dirty="0" smtClean="0">
                <a:solidFill>
                  <a:srgbClr val="002060"/>
                </a:solidFill>
                <a:latin typeface="Tahoma" pitchFamily="34" charset="0"/>
                <a:ea typeface="Tahoma" pitchFamily="34" charset="0"/>
                <a:cs typeface="Tahoma" pitchFamily="34" charset="0"/>
              </a:rPr>
              <a:t>(</a:t>
            </a:r>
            <a:r>
              <a:rPr lang="uk-UA" sz="4000" b="1" dirty="0" smtClean="0">
                <a:solidFill>
                  <a:srgbClr val="002060"/>
                </a:solidFill>
                <a:latin typeface="Tahoma" pitchFamily="34" charset="0"/>
                <a:ea typeface="Tahoma" pitchFamily="34" charset="0"/>
                <a:cs typeface="Tahoma" pitchFamily="34" charset="0"/>
              </a:rPr>
              <a:t>основні </a:t>
            </a:r>
            <a:r>
              <a:rPr lang="uk-UA" sz="4000" b="1" dirty="0" err="1" smtClean="0">
                <a:solidFill>
                  <a:srgbClr val="002060"/>
                </a:solidFill>
                <a:latin typeface="Tahoma" pitchFamily="34" charset="0"/>
                <a:ea typeface="Tahoma" pitchFamily="34" charset="0"/>
                <a:cs typeface="Tahoma" pitchFamily="34" charset="0"/>
              </a:rPr>
              <a:t>стейкхолдери</a:t>
            </a:r>
            <a:r>
              <a:rPr lang="uk-UA" sz="4000" b="1" dirty="0" smtClean="0">
                <a:solidFill>
                  <a:srgbClr val="002060"/>
                </a:solidFill>
                <a:latin typeface="Tahoma" pitchFamily="34" charset="0"/>
                <a:ea typeface="Tahoma" pitchFamily="34" charset="0"/>
                <a:cs typeface="Tahoma" pitchFamily="34" charset="0"/>
              </a:rPr>
              <a:t>: регулювання цін на медикаменти</a:t>
            </a:r>
            <a:r>
              <a:rPr lang="en-US" sz="4000" b="1" dirty="0" smtClean="0">
                <a:solidFill>
                  <a:srgbClr val="002060"/>
                </a:solidFill>
                <a:latin typeface="Tahoma" pitchFamily="34" charset="0"/>
                <a:ea typeface="Tahoma" pitchFamily="34" charset="0"/>
                <a:cs typeface="Tahoma" pitchFamily="34" charset="0"/>
              </a:rPr>
              <a:t>)</a:t>
            </a:r>
            <a:endParaRPr lang="ru-RU" sz="4000" b="1" dirty="0"/>
          </a:p>
        </p:txBody>
      </p:sp>
    </p:spTree>
    <p:extLst>
      <p:ext uri="{BB962C8B-B14F-4D97-AF65-F5344CB8AC3E}">
        <p14:creationId xmlns:p14="http://schemas.microsoft.com/office/powerpoint/2010/main" val="3279042035"/>
      </p:ext>
    </p:extLst>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1"/>
            <a:ext cx="24547817" cy="13716001"/>
            <a:chOff x="0" y="-1"/>
            <a:chExt cx="24547817" cy="13716001"/>
          </a:xfrm>
        </p:grpSpPr>
        <p:pic>
          <p:nvPicPr>
            <p:cNvPr id="7" name="Picture 6"/>
            <p:cNvPicPr>
              <a:picLocks noChangeAspect="1"/>
            </p:cNvPicPr>
            <p:nvPr/>
          </p:nvPicPr>
          <p:blipFill rotWithShape="1">
            <a:blip r:embed="rId3"/>
            <a:srcRect r="660"/>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5000" name="Text Box 8"/>
          <p:cNvSpPr txBox="1">
            <a:spLocks noChangeArrowheads="1"/>
          </p:cNvSpPr>
          <p:nvPr/>
        </p:nvSpPr>
        <p:spPr bwMode="auto">
          <a:xfrm>
            <a:off x="1404042" y="4991899"/>
            <a:ext cx="16568647" cy="663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728" tIns="108864" rIns="217728" bIns="108864">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7278" eaLnBrk="1" hangingPunct="1">
              <a:lnSpc>
                <a:spcPct val="80000"/>
              </a:lnSpc>
              <a:defRPr/>
            </a:pPr>
            <a:r>
              <a:rPr lang="ru-RU" sz="8000" dirty="0" smtClean="0">
                <a:solidFill>
                  <a:srgbClr val="FBB040"/>
                </a:solidFill>
                <a:latin typeface="Franklin Gothic Book"/>
                <a:ea typeface="Arial Unicode MS" pitchFamily="34" charset="-128"/>
                <a:cs typeface="Franklin Gothic Book"/>
              </a:rPr>
              <a:t>ПРОВОДИМО</a:t>
            </a:r>
          </a:p>
          <a:p>
            <a:pPr defTabSz="2177278" eaLnBrk="1" hangingPunct="1">
              <a:lnSpc>
                <a:spcPct val="80000"/>
              </a:lnSpc>
              <a:defRPr/>
            </a:pPr>
            <a:endParaRPr lang="ru-RU" sz="2000" dirty="0" smtClean="0">
              <a:solidFill>
                <a:srgbClr val="FFFFFF"/>
              </a:solidFill>
              <a:latin typeface="Franklin Gothic Medium"/>
              <a:ea typeface="Arial Unicode MS" pitchFamily="34" charset="-128"/>
              <a:cs typeface="Franklin Gothic Medium"/>
            </a:endParaRPr>
          </a:p>
          <a:p>
            <a:pPr defTabSz="2177278"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АДВОКАЦІЙНУ КАМПАНІЮ</a:t>
            </a:r>
            <a:endParaRPr lang="en-US" sz="15000" dirty="0" smtClean="0">
              <a:solidFill>
                <a:srgbClr val="FFFFFF"/>
              </a:solidFill>
              <a:latin typeface="Franklin Gothic Medium"/>
              <a:ea typeface="Arial Unicode MS" pitchFamily="34" charset="-128"/>
              <a:cs typeface="Franklin Gothic Medium"/>
            </a:endParaRPr>
          </a:p>
          <a:p>
            <a:pPr defTabSz="2174594" eaLnBrk="1" hangingPunct="1">
              <a:lnSpc>
                <a:spcPct val="80000"/>
              </a:lnSpc>
              <a:defRPr/>
            </a:pPr>
            <a:endParaRPr lang="en-US" sz="8100" dirty="0" smtClean="0">
              <a:solidFill>
                <a:srgbClr val="FFFFFF"/>
              </a:solidFill>
              <a:latin typeface="Franklin Gothic Medium"/>
              <a:ea typeface="Arial Unicode MS" pitchFamily="34" charset="-128"/>
              <a:cs typeface="Franklin Gothic Book"/>
            </a:endParaRPr>
          </a:p>
          <a:p>
            <a:pPr defTabSz="2174594" eaLnBrk="1" hangingPunct="1">
              <a:lnSpc>
                <a:spcPct val="80000"/>
              </a:lnSpc>
              <a:defRPr/>
            </a:pPr>
            <a:endParaRPr lang="en-US" sz="4000" dirty="0" smtClean="0">
              <a:solidFill>
                <a:srgbClr val="FFFFFF"/>
              </a:solidFill>
              <a:latin typeface="Franklin Gothic Medium"/>
              <a:ea typeface="Arial Unicode MS" pitchFamily="34" charset="-128"/>
              <a:cs typeface="Franklin Gothic Book"/>
            </a:endParaRPr>
          </a:p>
        </p:txBody>
      </p:sp>
    </p:spTree>
    <p:extLst>
      <p:ext uri="{BB962C8B-B14F-4D97-AF65-F5344CB8AC3E}">
        <p14:creationId xmlns:p14="http://schemas.microsoft.com/office/powerpoint/2010/main" val="4240821034"/>
      </p:ext>
    </p:extLst>
  </p:cSld>
  <p:clrMapOvr>
    <a:masterClrMapping/>
  </p:clrMapOvr>
  <p:transition spd="slow">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310905" y="2654222"/>
            <a:ext cx="20960084" cy="1141923"/>
          </a:xfrm>
          <a:prstGeom prst="rect">
            <a:avLst/>
          </a:prstGeom>
        </p:spPr>
        <p:txBody>
          <a:bodyPr lIns="217728" tIns="108864" rIns="217728" bIns="108864">
            <a:noAutofit/>
          </a:bodyPr>
          <a:lstStyle/>
          <a:p>
            <a:pPr>
              <a:spcBef>
                <a:spcPts val="1200"/>
              </a:spcBef>
              <a:spcAft>
                <a:spcPts val="3000"/>
              </a:spcAft>
            </a:pPr>
            <a:r>
              <a:rPr lang="ru-RU" sz="6000" dirty="0" smtClean="0">
                <a:solidFill>
                  <a:schemeClr val="tx2"/>
                </a:solidFill>
                <a:latin typeface="Franklin Gothic Medium"/>
                <a:ea typeface="ＭＳ Ｐゴシック" charset="-128"/>
                <a:cs typeface="Franklin Gothic Medium"/>
              </a:rPr>
              <a:t>ЕТАПИ АДВОКА</a:t>
            </a:r>
            <a:r>
              <a:rPr lang="uk-UA" sz="6000" dirty="0" smtClean="0">
                <a:solidFill>
                  <a:schemeClr val="tx2"/>
                </a:solidFill>
                <a:latin typeface="Franklin Gothic Medium"/>
                <a:ea typeface="ＭＳ Ｐゴシック" charset="-128"/>
                <a:cs typeface="Franklin Gothic Medium"/>
              </a:rPr>
              <a:t>ЦІЙНОЇ</a:t>
            </a:r>
            <a:r>
              <a:rPr lang="ru-RU" sz="6000" dirty="0" smtClean="0">
                <a:solidFill>
                  <a:schemeClr val="tx2"/>
                </a:solidFill>
                <a:latin typeface="Franklin Gothic Medium"/>
                <a:ea typeface="ＭＳ Ｐゴシック" charset="-128"/>
                <a:cs typeface="Franklin Gothic Medium"/>
              </a:rPr>
              <a:t> КАМПАНІЇ:</a:t>
            </a:r>
          </a:p>
        </p:txBody>
      </p:sp>
      <p:graphicFrame>
        <p:nvGraphicFramePr>
          <p:cNvPr id="3" name="Схема 2"/>
          <p:cNvGraphicFramePr/>
          <p:nvPr>
            <p:extLst>
              <p:ext uri="{D42A27DB-BD31-4B8C-83A1-F6EECF244321}">
                <p14:modId xmlns:p14="http://schemas.microsoft.com/office/powerpoint/2010/main" val="2680320933"/>
              </p:ext>
            </p:extLst>
          </p:nvPr>
        </p:nvGraphicFramePr>
        <p:xfrm>
          <a:off x="1612232" y="4156364"/>
          <a:ext cx="10579768" cy="8885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591874"/>
      </p:ext>
    </p:extLst>
  </p:cSld>
  <p:clrMapOvr>
    <a:masterClrMapping/>
  </p:clrMapOvr>
  <p:transition spd="slow">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295" y="3176337"/>
            <a:ext cx="20425591" cy="8903368"/>
          </a:xfrm>
          <a:prstGeom prst="rect">
            <a:avLst/>
          </a:prstGeom>
        </p:spPr>
        <p:txBody>
          <a:bodyPr lIns="217728" tIns="108864" rIns="217728" bIns="108864">
            <a:noAutofit/>
          </a:bodyPr>
          <a:lstStyle/>
          <a:p>
            <a:pPr algn="just">
              <a:spcBef>
                <a:spcPts val="2400"/>
              </a:spcBef>
              <a:spcAft>
                <a:spcPts val="3000"/>
              </a:spcAft>
            </a:pPr>
            <a:r>
              <a:rPr lang="uk-UA" sz="8000" dirty="0" smtClean="0">
                <a:solidFill>
                  <a:schemeClr val="tx2"/>
                </a:solidFill>
                <a:latin typeface="Franklin Gothic Medium"/>
                <a:ea typeface="ＭＳ Ｐゴシック" charset="-128"/>
                <a:cs typeface="Franklin Gothic Medium"/>
              </a:rPr>
              <a:t>ВИЗНАЧЕННЯ ЦІЛЕЙ КАМПАНІЇ</a:t>
            </a:r>
          </a:p>
          <a:p>
            <a:pPr algn="just">
              <a:spcBef>
                <a:spcPts val="2400"/>
              </a:spcBef>
              <a:spcAft>
                <a:spcPts val="3000"/>
              </a:spcAft>
            </a:pPr>
            <a:r>
              <a:rPr lang="uk-UA" sz="4200" b="1" dirty="0" smtClean="0"/>
              <a:t>Поставте собі наступні запитання:</a:t>
            </a:r>
          </a:p>
          <a:p>
            <a:pPr marL="680399" indent="-680399" algn="just">
              <a:spcBef>
                <a:spcPts val="1800"/>
              </a:spcBef>
              <a:spcAft>
                <a:spcPts val="1800"/>
              </a:spcAft>
              <a:buFont typeface="Wingdings" panose="05000000000000000000" pitchFamily="2" charset="2"/>
              <a:buChar char="§"/>
            </a:pPr>
            <a:r>
              <a:rPr lang="uk-UA" sz="4200" dirty="0" smtClean="0">
                <a:solidFill>
                  <a:schemeClr val="accent6"/>
                </a:solidFill>
              </a:rPr>
              <a:t>У чому полягає проблема? На користь чого або проти чого Ви лобіюєте?</a:t>
            </a:r>
            <a:endParaRPr lang="uk-UA" sz="4200" dirty="0">
              <a:solidFill>
                <a:schemeClr val="accent6"/>
              </a:solidFill>
            </a:endParaRPr>
          </a:p>
          <a:p>
            <a:pPr marL="680399" indent="-680399" algn="just">
              <a:spcBef>
                <a:spcPts val="1800"/>
              </a:spcBef>
              <a:spcAft>
                <a:spcPts val="1800"/>
              </a:spcAft>
              <a:buFont typeface="Wingdings" panose="05000000000000000000" pitchFamily="2" charset="2"/>
              <a:buChar char="§"/>
            </a:pPr>
            <a:r>
              <a:rPr lang="uk-UA" sz="4200" dirty="0" smtClean="0">
                <a:solidFill>
                  <a:schemeClr val="accent6">
                    <a:lumMod val="50000"/>
                  </a:schemeClr>
                </a:solidFill>
              </a:rPr>
              <a:t>Якого результату Ви плануєте досягти? У чому він повинен виражатися: в прийнятті певного акту, в його скасуванні, в його зміні?</a:t>
            </a:r>
          </a:p>
          <a:p>
            <a:pPr marL="680399" indent="-680399" algn="just">
              <a:spcBef>
                <a:spcPts val="1800"/>
              </a:spcBef>
              <a:spcAft>
                <a:spcPts val="1800"/>
              </a:spcAft>
              <a:buFont typeface="Wingdings" panose="05000000000000000000" pitchFamily="2" charset="2"/>
              <a:buChar char="§"/>
            </a:pPr>
            <a:r>
              <a:rPr lang="uk-UA" sz="4200" dirty="0" smtClean="0">
                <a:solidFill>
                  <a:schemeClr val="accent6"/>
                </a:solidFill>
              </a:rPr>
              <a:t>Хто уповноважений на прийняття потрібного Вам рішення? В чиїй воно компетенції?</a:t>
            </a:r>
            <a:endParaRPr lang="uk-UA" sz="4200" dirty="0">
              <a:solidFill>
                <a:schemeClr val="accent6"/>
              </a:solidFill>
            </a:endParaRPr>
          </a:p>
        </p:txBody>
      </p:sp>
    </p:spTree>
    <p:extLst>
      <p:ext uri="{BB962C8B-B14F-4D97-AF65-F5344CB8AC3E}">
        <p14:creationId xmlns:p14="http://schemas.microsoft.com/office/powerpoint/2010/main" val="1756719035"/>
      </p:ext>
    </p:extLst>
  </p:cSld>
  <p:clrMapOvr>
    <a:masterClrMapping/>
  </p:clrMapOvr>
  <p:transition spd="slow">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296" y="3537285"/>
            <a:ext cx="20237116" cy="8590548"/>
          </a:xfrm>
          <a:prstGeom prst="rect">
            <a:avLst/>
          </a:prstGeom>
        </p:spPr>
        <p:txBody>
          <a:bodyPr lIns="217728" tIns="108864" rIns="217728" bIns="108864">
            <a:noAutofit/>
          </a:bodyPr>
          <a:lstStyle/>
          <a:p>
            <a:pPr marL="680399" indent="-680399" algn="just">
              <a:spcBef>
                <a:spcPts val="3000"/>
              </a:spcBef>
              <a:spcAft>
                <a:spcPts val="3000"/>
              </a:spcAft>
              <a:buFont typeface="Wingdings" panose="05000000000000000000" pitchFamily="2" charset="2"/>
              <a:buChar char="§"/>
            </a:pPr>
            <a:r>
              <a:rPr lang="uk-UA" sz="4200" dirty="0" smtClean="0">
                <a:solidFill>
                  <a:schemeClr val="accent6"/>
                </a:solidFill>
              </a:rPr>
              <a:t>Як ефективно впливати на уповноважену особу або орган?</a:t>
            </a:r>
          </a:p>
          <a:p>
            <a:pPr marL="680399" indent="-680399" algn="just">
              <a:spcBef>
                <a:spcPts val="3000"/>
              </a:spcBef>
              <a:spcAft>
                <a:spcPts val="3000"/>
              </a:spcAft>
              <a:buFont typeface="Wingdings" panose="05000000000000000000" pitchFamily="2" charset="2"/>
              <a:buChar char="§"/>
            </a:pPr>
            <a:r>
              <a:rPr lang="uk-UA" sz="4200" dirty="0" smtClean="0">
                <a:solidFill>
                  <a:schemeClr val="accent6"/>
                </a:solidFill>
              </a:rPr>
              <a:t>Хто може стати Вашим союзником, а хто опонентом?</a:t>
            </a:r>
            <a:endParaRPr lang="uk-UA" sz="4200" dirty="0">
              <a:solidFill>
                <a:schemeClr val="accent6"/>
              </a:solidFill>
            </a:endParaRPr>
          </a:p>
          <a:p>
            <a:pPr marL="680399" indent="-680399" algn="just">
              <a:spcBef>
                <a:spcPts val="3000"/>
              </a:spcBef>
              <a:spcAft>
                <a:spcPts val="3000"/>
              </a:spcAft>
              <a:buFont typeface="Wingdings" panose="05000000000000000000" pitchFamily="2" charset="2"/>
              <a:buChar char="§"/>
            </a:pPr>
            <a:r>
              <a:rPr lang="uk-UA" sz="4200" dirty="0" smtClean="0">
                <a:solidFill>
                  <a:schemeClr val="accent6"/>
                </a:solidFill>
              </a:rPr>
              <a:t>Хто з Ваших потенційних союзників має вплив на цей державний орган або чиновника?</a:t>
            </a:r>
            <a:endParaRPr lang="uk-UA" sz="4200" dirty="0">
              <a:solidFill>
                <a:schemeClr val="accent6"/>
              </a:solidFill>
            </a:endParaRPr>
          </a:p>
          <a:p>
            <a:pPr marL="680399" indent="-680399" algn="just">
              <a:spcBef>
                <a:spcPts val="3000"/>
              </a:spcBef>
              <a:spcAft>
                <a:spcPts val="3000"/>
              </a:spcAft>
              <a:buFont typeface="Wingdings" panose="05000000000000000000" pitchFamily="2" charset="2"/>
              <a:buChar char="§"/>
            </a:pPr>
            <a:r>
              <a:rPr lang="uk-UA" sz="4200" dirty="0" smtClean="0">
                <a:solidFill>
                  <a:schemeClr val="accent6"/>
                </a:solidFill>
              </a:rPr>
              <a:t>Які методи впливу Ви плануєте використовувати? Які техніки лобіювання будуть тут ефективними?</a:t>
            </a:r>
            <a:endParaRPr lang="uk-UA" sz="4200" dirty="0">
              <a:solidFill>
                <a:schemeClr val="accent6"/>
              </a:solidFill>
            </a:endParaRPr>
          </a:p>
          <a:p>
            <a:pPr marL="680399" indent="-680399" algn="just">
              <a:spcBef>
                <a:spcPts val="3000"/>
              </a:spcBef>
              <a:spcAft>
                <a:spcPts val="3000"/>
              </a:spcAft>
              <a:buFont typeface="Wingdings" panose="05000000000000000000" pitchFamily="2" charset="2"/>
              <a:buChar char="§"/>
            </a:pPr>
            <a:r>
              <a:rPr lang="uk-UA" sz="4200" dirty="0" smtClean="0">
                <a:solidFill>
                  <a:schemeClr val="accent6"/>
                </a:solidFill>
              </a:rPr>
              <a:t>Хто і за що буде відповідати? З урахуванням Вашого плану дій, потрібно розподілити обов'язки між Вами і Вашими союзниками.</a:t>
            </a:r>
            <a:endParaRPr lang="uk-UA" sz="4200" dirty="0">
              <a:solidFill>
                <a:schemeClr val="accent6"/>
              </a:solidFill>
            </a:endParaRPr>
          </a:p>
        </p:txBody>
      </p:sp>
    </p:spTree>
    <p:extLst>
      <p:ext uri="{BB962C8B-B14F-4D97-AF65-F5344CB8AC3E}">
        <p14:creationId xmlns:p14="http://schemas.microsoft.com/office/powerpoint/2010/main" val="99413530"/>
      </p:ext>
    </p:extLst>
  </p:cSld>
  <p:clrMapOvr>
    <a:masterClrMapping/>
  </p:clrMapOvr>
  <p:transition spd="slow">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139907" y="2770908"/>
            <a:ext cx="21484962" cy="10265823"/>
          </a:xfrm>
          <a:prstGeom prst="rect">
            <a:avLst/>
          </a:prstGeom>
        </p:spPr>
        <p:txBody>
          <a:bodyPr lIns="217728" tIns="108864" rIns="217728" bIns="108864">
            <a:noAutofit/>
          </a:bodyPr>
          <a:lstStyle/>
          <a:p>
            <a:pPr marL="680399" indent="-680399" algn="just">
              <a:spcBef>
                <a:spcPts val="0"/>
              </a:spcBef>
              <a:spcAft>
                <a:spcPts val="0"/>
              </a:spcAft>
            </a:pPr>
            <a:r>
              <a:rPr lang="uk-UA" sz="8000" dirty="0" smtClean="0">
                <a:solidFill>
                  <a:schemeClr val="tx2"/>
                </a:solidFill>
                <a:latin typeface="Franklin Gothic Medium"/>
                <a:ea typeface="ＭＳ Ｐゴシック" charset="-128"/>
                <a:cs typeface="Franklin Gothic Medium"/>
              </a:rPr>
              <a:t>  ЗБІР ІНФОРМАЦІЇ</a:t>
            </a:r>
          </a:p>
          <a:p>
            <a:pPr marL="680399" indent="-680399" algn="just">
              <a:spcBef>
                <a:spcPts val="0"/>
              </a:spcBef>
              <a:spcAft>
                <a:spcPts val="0"/>
              </a:spcAft>
            </a:pPr>
            <a:endParaRPr lang="uk-UA" sz="2000" b="1" dirty="0" smtClean="0">
              <a:solidFill>
                <a:schemeClr val="accent6">
                  <a:lumMod val="50000"/>
                </a:schemeClr>
              </a:solidFill>
            </a:endParaRPr>
          </a:p>
          <a:p>
            <a:pPr marL="680399" indent="-680399" algn="just">
              <a:spcBef>
                <a:spcPts val="0"/>
              </a:spcBef>
              <a:spcAft>
                <a:spcPts val="0"/>
              </a:spcAft>
              <a:buFont typeface="Wingdings" panose="05000000000000000000" pitchFamily="2" charset="2"/>
              <a:buChar char="q"/>
            </a:pPr>
            <a:r>
              <a:rPr lang="uk-UA" sz="4000" b="1" dirty="0" smtClean="0"/>
              <a:t>відкриті джерела інформації:</a:t>
            </a:r>
            <a:r>
              <a:rPr lang="uk-UA" sz="4000" b="1" dirty="0" smtClean="0">
                <a:solidFill>
                  <a:schemeClr val="accent6">
                    <a:lumMod val="50000"/>
                  </a:schemeClr>
                </a:solidFill>
              </a:rPr>
              <a:t> </a:t>
            </a:r>
          </a:p>
          <a:p>
            <a:pPr marL="680399" indent="-680399"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веб-сайти органів влади та самоврядування;</a:t>
            </a:r>
          </a:p>
          <a:p>
            <a:pPr marL="680399" indent="-680399"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їх сторінки у соціальних мережах;</a:t>
            </a:r>
          </a:p>
          <a:p>
            <a:pPr marL="680399" indent="-680399"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офіційні урядові видання;</a:t>
            </a:r>
          </a:p>
          <a:p>
            <a:pPr marL="680399" indent="-680399"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новітні онлайн інструменти електронної демократії</a:t>
            </a:r>
          </a:p>
          <a:p>
            <a:pPr marL="680399" indent="-680399" algn="just">
              <a:spcBef>
                <a:spcPts val="0"/>
              </a:spcBef>
              <a:spcAft>
                <a:spcPts val="0"/>
              </a:spcAft>
            </a:pPr>
            <a:r>
              <a:rPr lang="uk-UA" sz="4000" dirty="0" smtClean="0">
                <a:solidFill>
                  <a:schemeClr val="accent6">
                    <a:lumMod val="50000"/>
                  </a:schemeClr>
                </a:solidFill>
              </a:rPr>
              <a:t>-  портал громадського обговорення законопроектів:</a:t>
            </a:r>
          </a:p>
          <a:p>
            <a:pPr marL="680399" indent="-680399" algn="just">
              <a:spcBef>
                <a:spcPts val="0"/>
              </a:spcBef>
              <a:spcAft>
                <a:spcPts val="0"/>
              </a:spcAft>
            </a:pPr>
            <a:r>
              <a:rPr lang="en-US" sz="4000" b="1" dirty="0" smtClean="0">
                <a:solidFill>
                  <a:schemeClr val="accent6">
                    <a:lumMod val="50000"/>
                  </a:schemeClr>
                </a:solidFill>
                <a:hlinkClick r:id="rId2"/>
              </a:rPr>
              <a:t>http</a:t>
            </a:r>
            <a:r>
              <a:rPr lang="en-US" sz="4000" b="1" dirty="0">
                <a:solidFill>
                  <a:schemeClr val="accent6">
                    <a:lumMod val="50000"/>
                  </a:schemeClr>
                </a:solidFill>
                <a:hlinkClick r:id="rId2"/>
              </a:rPr>
              <a:t>://itd.rada.gov.ua/services/pubd/?</a:t>
            </a:r>
            <a:r>
              <a:rPr lang="en-US" sz="4000" b="1" dirty="0" smtClean="0">
                <a:solidFill>
                  <a:schemeClr val="accent6">
                    <a:lumMod val="50000"/>
                  </a:schemeClr>
                </a:solidFill>
                <a:hlinkClick r:id="rId2"/>
              </a:rPr>
              <a:t>aname=active&amp;commitees_ids=2623</a:t>
            </a:r>
            <a:r>
              <a:rPr lang="uk-UA" sz="4000" dirty="0" smtClean="0">
                <a:solidFill>
                  <a:schemeClr val="accent6">
                    <a:lumMod val="50000"/>
                  </a:schemeClr>
                </a:solidFill>
              </a:rPr>
              <a:t>;</a:t>
            </a:r>
          </a:p>
          <a:p>
            <a:pPr marL="680399" indent="-680399" algn="just">
              <a:spcBef>
                <a:spcPts val="0"/>
              </a:spcBef>
              <a:spcAft>
                <a:spcPts val="0"/>
              </a:spcAft>
            </a:pPr>
            <a:r>
              <a:rPr lang="uk-UA" sz="4000" dirty="0" smtClean="0">
                <a:solidFill>
                  <a:schemeClr val="accent6">
                    <a:lumMod val="50000"/>
                  </a:schemeClr>
                </a:solidFill>
              </a:rPr>
              <a:t>-  </a:t>
            </a:r>
            <a:r>
              <a:rPr lang="uk-UA" sz="4000" dirty="0" err="1" smtClean="0">
                <a:solidFill>
                  <a:schemeClr val="accent6">
                    <a:lumMod val="50000"/>
                  </a:schemeClr>
                </a:solidFill>
              </a:rPr>
              <a:t>агрегатори</a:t>
            </a:r>
            <a:r>
              <a:rPr lang="uk-UA" sz="4000" dirty="0" smtClean="0">
                <a:solidFill>
                  <a:schemeClr val="accent6">
                    <a:lumMod val="50000"/>
                  </a:schemeClr>
                </a:solidFill>
              </a:rPr>
              <a:t> даних органів влади: </a:t>
            </a:r>
            <a:r>
              <a:rPr lang="en-US" sz="4000" b="1" dirty="0" smtClean="0">
                <a:hlinkClick r:id="rId3"/>
              </a:rPr>
              <a:t>http</a:t>
            </a:r>
            <a:r>
              <a:rPr lang="en-US" sz="4000" b="1" dirty="0">
                <a:hlinkClick r:id="rId3"/>
              </a:rPr>
              <a:t>://</a:t>
            </a:r>
            <a:r>
              <a:rPr lang="en-US" sz="4000" b="1" dirty="0" smtClean="0">
                <a:hlinkClick r:id="rId3"/>
              </a:rPr>
              <a:t>opendata.rada.gov.ua</a:t>
            </a:r>
            <a:r>
              <a:rPr lang="ru-RU" sz="4000" b="1" dirty="0" smtClean="0">
                <a:solidFill>
                  <a:schemeClr val="accent6"/>
                </a:solidFill>
              </a:rPr>
              <a:t>,</a:t>
            </a:r>
            <a:r>
              <a:rPr lang="ru-RU" sz="4000" b="1" dirty="0"/>
              <a:t> </a:t>
            </a:r>
            <a:r>
              <a:rPr lang="en-US" sz="4000" b="1" dirty="0" smtClean="0">
                <a:hlinkClick r:id="rId4"/>
              </a:rPr>
              <a:t>https</a:t>
            </a:r>
            <a:r>
              <a:rPr lang="en-US" sz="4000" b="1" dirty="0">
                <a:hlinkClick r:id="rId4"/>
              </a:rPr>
              <a:t>://</a:t>
            </a:r>
            <a:r>
              <a:rPr lang="en-US" sz="4000" b="1" dirty="0" smtClean="0">
                <a:hlinkClick r:id="rId4"/>
              </a:rPr>
              <a:t>rada4you.org</a:t>
            </a:r>
            <a:r>
              <a:rPr lang="uk-UA" sz="4000" dirty="0" smtClean="0">
                <a:solidFill>
                  <a:schemeClr val="accent6">
                    <a:lumMod val="50000"/>
                  </a:schemeClr>
                </a:solidFill>
              </a:rPr>
              <a:t>;</a:t>
            </a:r>
          </a:p>
          <a:p>
            <a:pPr marL="680399" indent="-680399" algn="just">
              <a:spcBef>
                <a:spcPts val="0"/>
              </a:spcBef>
              <a:spcAft>
                <a:spcPts val="0"/>
              </a:spcAft>
              <a:buFontTx/>
              <a:buChar char="-"/>
            </a:pPr>
            <a:r>
              <a:rPr lang="uk-UA" sz="4000" dirty="0" smtClean="0">
                <a:solidFill>
                  <a:schemeClr val="accent6">
                    <a:lumMod val="50000"/>
                  </a:schemeClr>
                </a:solidFill>
              </a:rPr>
              <a:t>платформи електронних петицій: </a:t>
            </a:r>
            <a:r>
              <a:rPr lang="en-US" sz="4000" b="1" dirty="0" smtClean="0">
                <a:solidFill>
                  <a:schemeClr val="accent6">
                    <a:lumMod val="50000"/>
                  </a:schemeClr>
                </a:solidFill>
                <a:hlinkClick r:id="rId5"/>
              </a:rPr>
              <a:t>https</a:t>
            </a:r>
            <a:r>
              <a:rPr lang="en-US" sz="4000" b="1" dirty="0">
                <a:solidFill>
                  <a:schemeClr val="accent6">
                    <a:lumMod val="50000"/>
                  </a:schemeClr>
                </a:solidFill>
                <a:hlinkClick r:id="rId5"/>
              </a:rPr>
              <a:t>://petition.kievcity.gov.ua/petitions</a:t>
            </a:r>
            <a:r>
              <a:rPr lang="en-US" sz="4000" b="1" dirty="0" smtClean="0">
                <a:solidFill>
                  <a:schemeClr val="accent6">
                    <a:lumMod val="50000"/>
                  </a:schemeClr>
                </a:solidFill>
                <a:hlinkClick r:id="rId5"/>
              </a:rPr>
              <a:t>/</a:t>
            </a:r>
            <a:r>
              <a:rPr lang="uk-UA" sz="4000" dirty="0" smtClean="0">
                <a:solidFill>
                  <a:schemeClr val="accent6">
                    <a:lumMod val="50000"/>
                  </a:schemeClr>
                </a:solidFill>
              </a:rPr>
              <a:t>;</a:t>
            </a:r>
          </a:p>
          <a:p>
            <a:pPr marL="571500" indent="-571500"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загальні та спеціалізовані медіа;</a:t>
            </a:r>
          </a:p>
          <a:p>
            <a:pPr marL="571500" indent="-571500"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партнерські громадські організації та професійні співтовариства;</a:t>
            </a:r>
          </a:p>
          <a:p>
            <a:pPr marL="571500" indent="-571500" algn="just">
              <a:spcBef>
                <a:spcPts val="0"/>
              </a:spcBef>
              <a:spcAft>
                <a:spcPts val="0"/>
              </a:spcAft>
              <a:buFont typeface="Wingdings" panose="05000000000000000000" pitchFamily="2" charset="2"/>
              <a:buChar char="§"/>
            </a:pPr>
            <a:r>
              <a:rPr lang="uk-UA" sz="4000" dirty="0" smtClean="0">
                <a:solidFill>
                  <a:schemeClr val="accent6">
                    <a:lumMod val="50000"/>
                  </a:schemeClr>
                </a:solidFill>
              </a:rPr>
              <a:t>урядові заходи та інші публічні події, які передбачають можливості для </a:t>
            </a:r>
            <a:r>
              <a:rPr lang="uk-UA" sz="4000" dirty="0" err="1" smtClean="0">
                <a:solidFill>
                  <a:schemeClr val="accent6">
                    <a:lumMod val="50000"/>
                  </a:schemeClr>
                </a:solidFill>
              </a:rPr>
              <a:t>нетворкінгу</a:t>
            </a:r>
            <a:r>
              <a:rPr lang="uk-UA" sz="4000" dirty="0">
                <a:solidFill>
                  <a:schemeClr val="accent6">
                    <a:lumMod val="50000"/>
                  </a:schemeClr>
                </a:solidFill>
              </a:rPr>
              <a:t>;</a:t>
            </a:r>
            <a:r>
              <a:rPr lang="uk-UA" sz="4000" dirty="0" smtClean="0">
                <a:solidFill>
                  <a:schemeClr val="accent6">
                    <a:lumMod val="50000"/>
                  </a:schemeClr>
                </a:solidFill>
              </a:rPr>
              <a:t> тощо;</a:t>
            </a:r>
            <a:r>
              <a:rPr lang="uk-UA" sz="4000" b="1" dirty="0" smtClean="0">
                <a:solidFill>
                  <a:schemeClr val="accent6">
                    <a:lumMod val="50000"/>
                  </a:schemeClr>
                </a:solidFill>
              </a:rPr>
              <a:t> </a:t>
            </a:r>
          </a:p>
        </p:txBody>
      </p:sp>
    </p:spTree>
    <p:extLst>
      <p:ext uri="{BB962C8B-B14F-4D97-AF65-F5344CB8AC3E}">
        <p14:creationId xmlns:p14="http://schemas.microsoft.com/office/powerpoint/2010/main" val="99413530"/>
      </p:ext>
    </p:extLst>
  </p:cSld>
  <p:clrMapOvr>
    <a:masterClrMapping/>
  </p:clrMapOvr>
  <p:transition spd="slow">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139907" y="3491346"/>
            <a:ext cx="20861111" cy="9545386"/>
          </a:xfrm>
          <a:prstGeom prst="rect">
            <a:avLst/>
          </a:prstGeom>
        </p:spPr>
        <p:txBody>
          <a:bodyPr lIns="217728" tIns="108864" rIns="217728" bIns="108864">
            <a:noAutofit/>
          </a:bodyPr>
          <a:lstStyle/>
          <a:p>
            <a:pPr marL="680399" indent="-680399" algn="just">
              <a:spcBef>
                <a:spcPts val="0"/>
              </a:spcBef>
              <a:spcAft>
                <a:spcPts val="0"/>
              </a:spcAft>
              <a:buFont typeface="Wingdings" panose="05000000000000000000" pitchFamily="2" charset="2"/>
              <a:buChar char="q"/>
            </a:pPr>
            <a:r>
              <a:rPr lang="uk-UA" sz="4400" b="1" dirty="0" smtClean="0"/>
              <a:t>закриті </a:t>
            </a:r>
            <a:r>
              <a:rPr lang="uk-UA" sz="4400" b="1" dirty="0"/>
              <a:t>інформаційні джерела: </a:t>
            </a:r>
            <a:r>
              <a:rPr lang="uk-UA" sz="4400" dirty="0">
                <a:solidFill>
                  <a:schemeClr val="accent6">
                    <a:lumMod val="50000"/>
                  </a:schemeClr>
                </a:solidFill>
              </a:rPr>
              <a:t>прямі контакти з представниками органів влади або місцевого самоврядування (інсайдерами) або тими, хто має з ними безпосередній зв’язок. </a:t>
            </a:r>
          </a:p>
          <a:p>
            <a:pPr marL="680399" indent="-680399" algn="just">
              <a:spcBef>
                <a:spcPts val="0"/>
              </a:spcBef>
              <a:spcAft>
                <a:spcPts val="0"/>
              </a:spcAft>
            </a:pPr>
            <a:endParaRPr lang="uk-UA" sz="4400" dirty="0">
              <a:solidFill>
                <a:schemeClr val="accent6">
                  <a:lumMod val="50000"/>
                </a:schemeClr>
              </a:solidFill>
            </a:endParaRPr>
          </a:p>
          <a:p>
            <a:pPr marL="680399" indent="-680399" algn="just">
              <a:spcBef>
                <a:spcPts val="0"/>
              </a:spcBef>
              <a:spcAft>
                <a:spcPts val="0"/>
              </a:spcAft>
              <a:buFont typeface="Wingdings" panose="05000000000000000000" pitchFamily="2" charset="2"/>
              <a:buChar char="ü"/>
            </a:pPr>
            <a:r>
              <a:rPr lang="uk-UA" sz="4400" dirty="0">
                <a:solidFill>
                  <a:schemeClr val="accent6">
                    <a:lumMod val="50000"/>
                  </a:schemeClr>
                </a:solidFill>
              </a:rPr>
              <a:t>Кожен фахівець з </a:t>
            </a:r>
            <a:r>
              <a:rPr lang="uk-UA" sz="4400" dirty="0" err="1">
                <a:solidFill>
                  <a:schemeClr val="accent6">
                    <a:lumMod val="50000"/>
                  </a:schemeClr>
                </a:solidFill>
              </a:rPr>
              <a:t>адвокації</a:t>
            </a:r>
            <a:r>
              <a:rPr lang="uk-UA" sz="4400" dirty="0">
                <a:solidFill>
                  <a:schemeClr val="accent6">
                    <a:lumMod val="50000"/>
                  </a:schemeClr>
                </a:solidFill>
              </a:rPr>
              <a:t> зазвичай має власну мережу контактів, яка розвивається і підтримується протягом багатьох років. Інформація з таких джерел є більш оперативною, і саме вона зазвичай має вирішальне значення для ефективної </a:t>
            </a:r>
            <a:r>
              <a:rPr lang="uk-UA" sz="4400" dirty="0" err="1">
                <a:solidFill>
                  <a:schemeClr val="accent6">
                    <a:lumMod val="50000"/>
                  </a:schemeClr>
                </a:solidFill>
              </a:rPr>
              <a:t>адвокації</a:t>
            </a:r>
            <a:r>
              <a:rPr lang="uk-UA" sz="4400" dirty="0">
                <a:solidFill>
                  <a:schemeClr val="accent6">
                    <a:lumMod val="50000"/>
                  </a:schemeClr>
                </a:solidFill>
              </a:rPr>
              <a:t>.</a:t>
            </a:r>
          </a:p>
          <a:p>
            <a:pPr marL="571500" indent="-571500" algn="just">
              <a:spcBef>
                <a:spcPts val="0"/>
              </a:spcBef>
              <a:spcAft>
                <a:spcPts val="0"/>
              </a:spcAft>
              <a:buFont typeface="Wingdings" panose="05000000000000000000" pitchFamily="2" charset="2"/>
              <a:buChar char="§"/>
            </a:pPr>
            <a:endParaRPr lang="uk-UA" sz="4400" b="1" dirty="0" smtClean="0">
              <a:solidFill>
                <a:schemeClr val="accent6">
                  <a:lumMod val="50000"/>
                </a:schemeClr>
              </a:solidFill>
            </a:endParaRPr>
          </a:p>
        </p:txBody>
      </p:sp>
    </p:spTree>
    <p:extLst>
      <p:ext uri="{BB962C8B-B14F-4D97-AF65-F5344CB8AC3E}">
        <p14:creationId xmlns:p14="http://schemas.microsoft.com/office/powerpoint/2010/main" val="1108579159"/>
      </p:ext>
    </p:extLst>
  </p:cSld>
  <p:clrMapOvr>
    <a:masterClrMapping/>
  </p:clrMapOvr>
  <p:transition spd="slow">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32018" y="3176337"/>
            <a:ext cx="19908255" cy="9432758"/>
          </a:xfrm>
          <a:prstGeom prst="rect">
            <a:avLst/>
          </a:prstGeom>
        </p:spPr>
        <p:txBody>
          <a:bodyPr lIns="217728" tIns="108864" rIns="217728" bIns="108864">
            <a:noAutofit/>
          </a:bodyPr>
          <a:lstStyle/>
          <a:p>
            <a:pPr algn="just">
              <a:spcBef>
                <a:spcPts val="1429"/>
              </a:spcBef>
              <a:spcAft>
                <a:spcPts val="1429"/>
              </a:spcAft>
            </a:pPr>
            <a:r>
              <a:rPr lang="uk-UA" sz="8000" dirty="0" smtClean="0">
                <a:solidFill>
                  <a:schemeClr val="tx2"/>
                </a:solidFill>
                <a:latin typeface="Franklin Gothic Medium"/>
                <a:ea typeface="ＭＳ Ｐゴシック" charset="-128"/>
                <a:cs typeface="Franklin Gothic Medium"/>
              </a:rPr>
              <a:t>ФОРМУВАННЯ ПОЗИЦІЇ</a:t>
            </a:r>
          </a:p>
          <a:p>
            <a:pPr algn="just">
              <a:spcBef>
                <a:spcPts val="1429"/>
              </a:spcBef>
              <a:spcAft>
                <a:spcPts val="1429"/>
              </a:spcAft>
            </a:pPr>
            <a:r>
              <a:rPr lang="uk-UA" sz="4200" b="1" dirty="0" smtClean="0"/>
              <a:t>1. Підготуйте аргументи для кожної з Ваших ключових аудиторій:</a:t>
            </a:r>
          </a:p>
          <a:p>
            <a:pPr marL="571500" indent="-571500" algn="just">
              <a:spcBef>
                <a:spcPts val="1800"/>
              </a:spcBef>
              <a:spcAft>
                <a:spcPts val="1800"/>
              </a:spcAft>
              <a:buFont typeface="Wingdings" panose="05000000000000000000" pitchFamily="2" charset="2"/>
              <a:buChar char="§"/>
            </a:pPr>
            <a:r>
              <a:rPr lang="uk-UA" sz="4200" dirty="0" smtClean="0">
                <a:solidFill>
                  <a:schemeClr val="accent6">
                    <a:lumMod val="50000"/>
                  </a:schemeClr>
                </a:solidFill>
              </a:rPr>
              <a:t>посадових осіб;</a:t>
            </a:r>
          </a:p>
          <a:p>
            <a:pPr marL="571500" indent="-571500" algn="just">
              <a:spcBef>
                <a:spcPts val="1800"/>
              </a:spcBef>
              <a:spcAft>
                <a:spcPts val="1800"/>
              </a:spcAft>
              <a:buFont typeface="Wingdings" panose="05000000000000000000" pitchFamily="2" charset="2"/>
              <a:buChar char="§"/>
            </a:pPr>
            <a:r>
              <a:rPr lang="uk-UA" sz="4200" dirty="0" smtClean="0">
                <a:solidFill>
                  <a:schemeClr val="accent6">
                    <a:lumMod val="50000"/>
                  </a:schemeClr>
                </a:solidFill>
              </a:rPr>
              <a:t>медіа та широкої громадськості;</a:t>
            </a:r>
          </a:p>
          <a:p>
            <a:pPr marL="571500" indent="-571500" algn="just">
              <a:spcBef>
                <a:spcPts val="1800"/>
              </a:spcBef>
              <a:spcAft>
                <a:spcPts val="1800"/>
              </a:spcAft>
              <a:buFont typeface="Wingdings" panose="05000000000000000000" pitchFamily="2" charset="2"/>
              <a:buChar char="§"/>
            </a:pPr>
            <a:r>
              <a:rPr lang="uk-UA" sz="4200" dirty="0" smtClean="0">
                <a:solidFill>
                  <a:schemeClr val="accent6">
                    <a:lumMod val="50000"/>
                  </a:schemeClr>
                </a:solidFill>
              </a:rPr>
              <a:t>союзників (громадських організацій, асоціацій, посольств).</a:t>
            </a:r>
          </a:p>
          <a:p>
            <a:pPr marL="571500" indent="-571500" algn="just">
              <a:spcBef>
                <a:spcPts val="1800"/>
              </a:spcBef>
              <a:spcAft>
                <a:spcPts val="1800"/>
              </a:spcAft>
              <a:buFont typeface="Wingdings" panose="05000000000000000000" pitchFamily="2" charset="2"/>
              <a:buChar char="§"/>
            </a:pPr>
            <a:endParaRPr lang="uk-UA" sz="4200" dirty="0" smtClean="0">
              <a:solidFill>
                <a:schemeClr val="accent6">
                  <a:lumMod val="50000"/>
                </a:schemeClr>
              </a:solidFill>
            </a:endParaRPr>
          </a:p>
          <a:p>
            <a:pPr marL="571500" indent="-571500" algn="just">
              <a:spcBef>
                <a:spcPts val="1800"/>
              </a:spcBef>
              <a:spcAft>
                <a:spcPts val="1800"/>
              </a:spcAft>
              <a:buFont typeface="Wingdings" pitchFamily="2" charset="2"/>
              <a:buChar char="ü"/>
            </a:pPr>
            <a:r>
              <a:rPr lang="uk-UA" sz="4000" dirty="0" smtClean="0">
                <a:solidFill>
                  <a:schemeClr val="accent6">
                    <a:lumMod val="50000"/>
                  </a:schemeClr>
                </a:solidFill>
              </a:rPr>
              <a:t>Викладіть усі наявні аргументи в ієрархічному порядку за ступенем соціальної важливості.</a:t>
            </a:r>
          </a:p>
          <a:p>
            <a:pPr marL="571500" indent="-571500" algn="just">
              <a:spcBef>
                <a:spcPts val="1800"/>
              </a:spcBef>
              <a:spcAft>
                <a:spcPts val="1800"/>
              </a:spcAft>
              <a:buFont typeface="Wingdings" panose="05000000000000000000" pitchFamily="2" charset="2"/>
              <a:buChar char="§"/>
            </a:pPr>
            <a:endParaRPr lang="uk-UA" sz="4200" dirty="0" smtClean="0">
              <a:solidFill>
                <a:schemeClr val="accent6">
                  <a:lumMod val="50000"/>
                </a:schemeClr>
              </a:solidFill>
            </a:endParaRPr>
          </a:p>
        </p:txBody>
      </p:sp>
    </p:spTree>
    <p:extLst>
      <p:ext uri="{BB962C8B-B14F-4D97-AF65-F5344CB8AC3E}">
        <p14:creationId xmlns:p14="http://schemas.microsoft.com/office/powerpoint/2010/main" val="275493271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434706" y="2428894"/>
            <a:ext cx="439234" cy="15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17461" tIns="108731" rIns="217461" bIns="108731" numCol="1" anchor="ctr" anchorCtr="0" compatLnSpc="1">
            <a:prstTxWarp prst="textNoShape">
              <a:avLst/>
            </a:prstTxWarp>
            <a:spAutoFit/>
          </a:bodyPr>
          <a:lstStyle/>
          <a:p>
            <a:pPr defTabSz="2174594"/>
            <a:r>
              <a:rPr lang="uk-UA" altLang="uk-UA" sz="4300">
                <a:latin typeface="Arial" pitchFamily="34" charset="0"/>
                <a:cs typeface="Arial" pitchFamily="34" charset="0"/>
              </a:rPr>
              <a:t/>
            </a:r>
            <a:br>
              <a:rPr lang="uk-UA" altLang="uk-UA" sz="4300">
                <a:latin typeface="Arial" pitchFamily="34" charset="0"/>
                <a:cs typeface="Arial" pitchFamily="34" charset="0"/>
              </a:rPr>
            </a:br>
            <a:endParaRPr lang="uk-UA" altLang="uk-UA" sz="4300">
              <a:latin typeface="Arial" pitchFamily="34" charset="0"/>
              <a:cs typeface="Arial" pitchFamily="34" charset="0"/>
            </a:endParaRPr>
          </a:p>
        </p:txBody>
      </p:sp>
      <p:grpSp>
        <p:nvGrpSpPr>
          <p:cNvPr id="2" name="Группа 3"/>
          <p:cNvGrpSpPr/>
          <p:nvPr/>
        </p:nvGrpSpPr>
        <p:grpSpPr>
          <a:xfrm>
            <a:off x="1467471" y="2428755"/>
            <a:ext cx="21031202" cy="10751218"/>
            <a:chOff x="0" y="587070"/>
            <a:chExt cx="21031201" cy="6617369"/>
          </a:xfrm>
        </p:grpSpPr>
        <p:sp>
          <p:nvSpPr>
            <p:cNvPr id="6" name="Скругленный прямоугольник 5"/>
            <p:cNvSpPr/>
            <p:nvPr/>
          </p:nvSpPr>
          <p:spPr>
            <a:xfrm>
              <a:off x="0" y="1658731"/>
              <a:ext cx="21031201" cy="4312434"/>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210516" y="587070"/>
              <a:ext cx="20610169" cy="6617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just" defTabSz="2219766">
                <a:spcAft>
                  <a:spcPts val="0"/>
                </a:spcAft>
              </a:pPr>
              <a:r>
                <a:rPr lang="uk-UA" sz="7600" dirty="0" smtClean="0">
                  <a:solidFill>
                    <a:schemeClr val="tx2"/>
                  </a:solidFill>
                  <a:latin typeface="Franklin Gothic Medium"/>
                  <a:ea typeface="ＭＳ Ｐゴシック" charset="-128"/>
                  <a:cs typeface="Franklin Gothic Medium"/>
                </a:rPr>
                <a:t>СУБ'ЄКТ АДВОКАЦІЇ</a:t>
              </a:r>
              <a:r>
                <a:rPr lang="uk-UA" sz="5500" dirty="0" smtClean="0">
                  <a:solidFill>
                    <a:schemeClr val="tx2"/>
                  </a:solidFill>
                  <a:latin typeface="Franklin Gothic Medium"/>
                  <a:ea typeface="ＭＳ Ｐゴシック" charset="-128"/>
                  <a:cs typeface="Franklin Gothic Medium"/>
                </a:rPr>
                <a:t> </a:t>
              </a:r>
              <a:r>
                <a:rPr lang="uk-UA" sz="5000" dirty="0" smtClean="0">
                  <a:solidFill>
                    <a:schemeClr val="accent6">
                      <a:lumMod val="50000"/>
                    </a:schemeClr>
                  </a:solidFill>
                  <a:latin typeface="Arial" pitchFamily="34" charset="0"/>
                  <a:ea typeface="ＭＳ Ｐゴシック" charset="-128"/>
                  <a:cs typeface="Arial" pitchFamily="34" charset="0"/>
                </a:rPr>
                <a:t>– це фізична або юридична особа, яка від свого імені, від імені свого роботодавця або клієнта встановлює відносини з відповідними органами влади і місцевого самоврядування, в тому числі здійснює легітимний вплив на ці органи, їх посадових та службових осіб.</a:t>
              </a:r>
              <a:endParaRPr lang="uk-UA" sz="5000" dirty="0">
                <a:solidFill>
                  <a:schemeClr val="accent6">
                    <a:lumMod val="50000"/>
                  </a:schemeClr>
                </a:solidFill>
                <a:latin typeface="Arial" pitchFamily="34" charset="0"/>
                <a:ea typeface="ＭＳ Ｐゴシック" charset="-128"/>
                <a:cs typeface="Arial" pitchFamily="34" charset="0"/>
              </a:endParaRPr>
            </a:p>
          </p:txBody>
        </p:sp>
      </p:grpSp>
    </p:spTree>
    <p:extLst>
      <p:ext uri="{BB962C8B-B14F-4D97-AF65-F5344CB8AC3E}">
        <p14:creationId xmlns:p14="http://schemas.microsoft.com/office/powerpoint/2010/main" val="2662573505"/>
      </p:ext>
    </p:extLst>
  </p:cSld>
  <p:clrMapOvr>
    <a:masterClrMapping/>
  </p:clrMapOvr>
  <p:transition spd="slow">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60359" y="3320716"/>
            <a:ext cx="20116800" cy="8085221"/>
          </a:xfrm>
          <a:prstGeom prst="rect">
            <a:avLst/>
          </a:prstGeom>
        </p:spPr>
        <p:txBody>
          <a:bodyPr lIns="217728" tIns="108864" rIns="217728" bIns="108864">
            <a:noAutofit/>
          </a:bodyPr>
          <a:lstStyle/>
          <a:p>
            <a:pPr marL="680399" indent="-680399" algn="just">
              <a:spcBef>
                <a:spcPts val="2400"/>
              </a:spcBef>
              <a:spcAft>
                <a:spcPts val="2400"/>
              </a:spcAft>
            </a:pPr>
            <a:r>
              <a:rPr lang="uk-UA" sz="4000" b="1" dirty="0" smtClean="0"/>
              <a:t>2. Оцініть свої аргументи очима адресатів.</a:t>
            </a:r>
            <a:r>
              <a:rPr lang="uk-UA" sz="4000" dirty="0" smtClean="0">
                <a:solidFill>
                  <a:schemeClr val="accent6">
                    <a:lumMod val="50000"/>
                  </a:schemeClr>
                </a:solidFill>
              </a:rPr>
              <a:t> </a:t>
            </a:r>
          </a:p>
          <a:p>
            <a:pPr marL="680399" indent="-680399" algn="just">
              <a:spcBef>
                <a:spcPts val="2400"/>
              </a:spcBef>
              <a:spcAft>
                <a:spcPts val="2400"/>
              </a:spcAft>
              <a:buFont typeface="Wingdings" panose="05000000000000000000" pitchFamily="2" charset="2"/>
              <a:buChar char="ü"/>
            </a:pPr>
            <a:r>
              <a:rPr lang="uk-UA" sz="4000" dirty="0" smtClean="0">
                <a:solidFill>
                  <a:schemeClr val="accent6">
                    <a:lumMod val="50000"/>
                  </a:schemeClr>
                </a:solidFill>
              </a:rPr>
              <a:t>Чи переконливо вони звучать? Як їх можна посилити?</a:t>
            </a:r>
          </a:p>
          <a:p>
            <a:pPr marL="680399" indent="-680399" algn="just">
              <a:spcBef>
                <a:spcPts val="2400"/>
              </a:spcBef>
              <a:spcAft>
                <a:spcPts val="2400"/>
              </a:spcAft>
              <a:buFont typeface="Wingdings" panose="05000000000000000000" pitchFamily="2" charset="2"/>
              <a:buChar char="ü"/>
            </a:pPr>
            <a:r>
              <a:rPr lang="uk-UA" sz="4000" dirty="0" smtClean="0">
                <a:solidFill>
                  <a:schemeClr val="accent6">
                    <a:lumMod val="50000"/>
                  </a:schemeClr>
                </a:solidFill>
              </a:rPr>
              <a:t>Чи вдалося Вам їх переконати у тому, що запропоновані Вами рішення є оптимальними і реалістичними?</a:t>
            </a:r>
          </a:p>
          <a:p>
            <a:pPr marL="680399" indent="-680399" algn="just">
              <a:spcBef>
                <a:spcPts val="2400"/>
              </a:spcBef>
              <a:spcAft>
                <a:spcPts val="2400"/>
              </a:spcAft>
              <a:buFont typeface="Wingdings" panose="05000000000000000000" pitchFamily="2" charset="2"/>
              <a:buChar char="ü"/>
            </a:pPr>
            <a:r>
              <a:rPr lang="uk-UA" sz="4000" dirty="0" smtClean="0">
                <a:solidFill>
                  <a:schemeClr val="accent6">
                    <a:lumMod val="50000"/>
                  </a:schemeClr>
                </a:solidFill>
              </a:rPr>
              <a:t>Потім подивіться на свої аргументи з точки зору опонентів</a:t>
            </a:r>
            <a:r>
              <a:rPr lang="uk-UA" sz="4000" dirty="0" smtClean="0">
                <a:solidFill>
                  <a:srgbClr val="494F50">
                    <a:lumMod val="50000"/>
                  </a:srgbClr>
                </a:solidFill>
              </a:rPr>
              <a:t>: ч</a:t>
            </a:r>
            <a:r>
              <a:rPr lang="uk-UA" sz="4000" dirty="0" smtClean="0">
                <a:solidFill>
                  <a:schemeClr val="accent6">
                    <a:lumMod val="50000"/>
                  </a:schemeClr>
                </a:solidFill>
              </a:rPr>
              <a:t>и немає у Вашій аргументації очевидних слабких місць, які вони одразу використають?</a:t>
            </a:r>
            <a:endParaRPr lang="uk-UA" sz="4000" dirty="0">
              <a:solidFill>
                <a:schemeClr val="accent6">
                  <a:lumMod val="50000"/>
                </a:schemeClr>
              </a:solidFill>
            </a:endParaRPr>
          </a:p>
        </p:txBody>
      </p:sp>
      <p:sp>
        <p:nvSpPr>
          <p:cNvPr id="3" name="Content Placeholder 1"/>
          <p:cNvSpPr txBox="1">
            <a:spLocks/>
          </p:cNvSpPr>
          <p:nvPr/>
        </p:nvSpPr>
        <p:spPr>
          <a:xfrm>
            <a:off x="1845257" y="11839063"/>
            <a:ext cx="20164926"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615221427"/>
      </p:ext>
    </p:extLst>
  </p:cSld>
  <p:clrMapOvr>
    <a:masterClrMapping/>
  </p:clrMapOvr>
  <p:transition spd="slow">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814866" y="3224463"/>
            <a:ext cx="19962292" cy="9216190"/>
          </a:xfrm>
          <a:prstGeom prst="rect">
            <a:avLst/>
          </a:prstGeom>
        </p:spPr>
        <p:txBody>
          <a:bodyPr lIns="217728" tIns="108864" rIns="217728" bIns="108864">
            <a:noAutofit/>
          </a:bodyPr>
          <a:lstStyle/>
          <a:p>
            <a:pPr marL="680399" indent="-680399" algn="just">
              <a:spcBef>
                <a:spcPts val="1800"/>
              </a:spcBef>
              <a:spcAft>
                <a:spcPts val="2400"/>
              </a:spcAft>
            </a:pPr>
            <a:r>
              <a:rPr lang="uk-UA" sz="4000" b="1" dirty="0" smtClean="0"/>
              <a:t>3. Викладіть свої аргументи у вигляді провокаційних питань і докладних відповідей на них.</a:t>
            </a:r>
            <a:endParaRPr lang="uk-UA" sz="4000" b="1" dirty="0"/>
          </a:p>
          <a:p>
            <a:pPr marL="680399" indent="-680399" algn="just">
              <a:spcBef>
                <a:spcPts val="1800"/>
              </a:spcBef>
              <a:spcAft>
                <a:spcPts val="2400"/>
              </a:spcAft>
              <a:buFont typeface="Wingdings" panose="05000000000000000000" pitchFamily="2" charset="2"/>
              <a:buChar char="ü"/>
            </a:pPr>
            <a:r>
              <a:rPr lang="uk-UA" sz="4000" dirty="0" smtClean="0">
                <a:solidFill>
                  <a:schemeClr val="accent6">
                    <a:lumMod val="50000"/>
                  </a:schemeClr>
                </a:solidFill>
              </a:rPr>
              <a:t>Сформулюйте питання так, як це зробили б Ваші опоненти. Подумайте, про що Ваш опонент міг би запитати з метою поставити Вас у глухий кут.</a:t>
            </a:r>
            <a:endParaRPr lang="uk-UA" sz="4000" dirty="0">
              <a:solidFill>
                <a:schemeClr val="accent6">
                  <a:lumMod val="50000"/>
                </a:schemeClr>
              </a:solidFill>
            </a:endParaRPr>
          </a:p>
          <a:p>
            <a:pPr marL="680399" indent="-680399" algn="just">
              <a:spcBef>
                <a:spcPts val="1800"/>
              </a:spcBef>
              <a:spcAft>
                <a:spcPts val="2400"/>
              </a:spcAft>
              <a:buFont typeface="Wingdings" panose="05000000000000000000" pitchFamily="2" charset="2"/>
              <a:buChar char="ü"/>
            </a:pPr>
            <a:r>
              <a:rPr lang="uk-UA" sz="4000" dirty="0" smtClean="0">
                <a:solidFill>
                  <a:schemeClr val="accent6">
                    <a:lumMod val="50000"/>
                  </a:schemeClr>
                </a:solidFill>
              </a:rPr>
              <a:t>Підготуйте відповіді на основі Ваших початкових аргументів.</a:t>
            </a:r>
          </a:p>
          <a:p>
            <a:pPr marL="680399" indent="-680399" algn="just">
              <a:spcBef>
                <a:spcPts val="1800"/>
              </a:spcBef>
              <a:spcAft>
                <a:spcPts val="2400"/>
              </a:spcAft>
              <a:buFont typeface="Wingdings" panose="05000000000000000000" pitchFamily="2" charset="2"/>
              <a:buChar char="ü"/>
            </a:pPr>
            <a:r>
              <a:rPr lang="uk-UA" sz="4000" dirty="0" smtClean="0">
                <a:solidFill>
                  <a:schemeClr val="accent6">
                    <a:lumMod val="50000"/>
                  </a:schemeClr>
                </a:solidFill>
              </a:rPr>
              <a:t>Застосовуйте індивідуальний підхід: продумайте, які питання могла б поставити </a:t>
            </a:r>
            <a:r>
              <a:rPr lang="uk-UA" sz="4000" i="1" dirty="0" smtClean="0">
                <a:solidFill>
                  <a:schemeClr val="accent6">
                    <a:lumMod val="50000"/>
                  </a:schemeClr>
                </a:solidFill>
              </a:rPr>
              <a:t>кожна</a:t>
            </a:r>
            <a:r>
              <a:rPr lang="uk-UA" sz="4000" dirty="0" smtClean="0">
                <a:solidFill>
                  <a:schemeClr val="accent6">
                    <a:lumMod val="50000"/>
                  </a:schemeClr>
                </a:solidFill>
              </a:rPr>
              <a:t> з Ваших аудиторій.</a:t>
            </a:r>
            <a:endParaRPr lang="uk-UA" sz="4000" dirty="0">
              <a:solidFill>
                <a:schemeClr val="accent6">
                  <a:lumMod val="50000"/>
                </a:schemeClr>
              </a:solidFill>
            </a:endParaRPr>
          </a:p>
        </p:txBody>
      </p:sp>
    </p:spTree>
    <p:extLst>
      <p:ext uri="{BB962C8B-B14F-4D97-AF65-F5344CB8AC3E}">
        <p14:creationId xmlns:p14="http://schemas.microsoft.com/office/powerpoint/2010/main" val="1812024104"/>
      </p:ext>
    </p:extLst>
  </p:cSld>
  <p:clrMapOvr>
    <a:masterClrMapping/>
  </p:clrMapOvr>
  <p:transition spd="slow">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717422" y="2926080"/>
            <a:ext cx="11702215" cy="1410789"/>
          </a:xfrm>
          <a:prstGeom prst="rect">
            <a:avLst/>
          </a:prstGeom>
        </p:spPr>
        <p:txBody>
          <a:bodyPr lIns="217728" tIns="108864" rIns="217728" bIns="108864">
            <a:noAutofit/>
          </a:bodyPr>
          <a:lstStyle/>
          <a:p>
            <a:pPr lvl="0"/>
            <a:r>
              <a:rPr lang="ru-RU" sz="8000" dirty="0" smtClean="0">
                <a:solidFill>
                  <a:schemeClr val="tx2"/>
                </a:solidFill>
                <a:latin typeface="Franklin Gothic Medium"/>
                <a:ea typeface="ＭＳ Ｐゴシック" charset="-128"/>
                <a:cs typeface="Franklin Gothic Medium"/>
              </a:rPr>
              <a:t>РОЗРОБКА СТРАТЕГІЇ</a:t>
            </a:r>
            <a:endParaRPr lang="ru-RU" sz="8000" dirty="0"/>
          </a:p>
        </p:txBody>
      </p:sp>
      <p:sp>
        <p:nvSpPr>
          <p:cNvPr id="5" name="Content Placeholder 1"/>
          <p:cNvSpPr txBox="1">
            <a:spLocks/>
          </p:cNvSpPr>
          <p:nvPr/>
        </p:nvSpPr>
        <p:spPr>
          <a:xfrm>
            <a:off x="1467854" y="4644189"/>
            <a:ext cx="20164926" cy="7050505"/>
          </a:xfrm>
          <a:prstGeom prst="rect">
            <a:avLst/>
          </a:prstGeom>
        </p:spPr>
        <p:txBody>
          <a:bodyPr lIns="217728" tIns="108864" rIns="217728" bIns="108864">
            <a:noAutofit/>
          </a:bodyPr>
          <a:lstStyle/>
          <a:p>
            <a:pPr algn="just">
              <a:spcBef>
                <a:spcPts val="1800"/>
              </a:spcBef>
              <a:spcAft>
                <a:spcPts val="1800"/>
              </a:spcAft>
              <a:buFont typeface="Wingdings" pitchFamily="2" charset="2"/>
              <a:buChar char="ü"/>
            </a:pPr>
            <a:r>
              <a:rPr lang="uk-UA" sz="4400" dirty="0" smtClean="0">
                <a:solidFill>
                  <a:schemeClr val="accent6"/>
                </a:solidFill>
              </a:rPr>
              <a:t> Не існує універсальної або, тим більше, єдино правильної стратегії лобіювання. </a:t>
            </a:r>
          </a:p>
          <a:p>
            <a:pPr algn="just">
              <a:spcBef>
                <a:spcPts val="3000"/>
              </a:spcBef>
              <a:spcAft>
                <a:spcPts val="3000"/>
              </a:spcAft>
              <a:buFont typeface="Wingdings" pitchFamily="2" charset="2"/>
              <a:buChar char="ü"/>
            </a:pPr>
            <a:r>
              <a:rPr lang="uk-UA" sz="4400" dirty="0" smtClean="0">
                <a:solidFill>
                  <a:schemeClr val="accent6"/>
                </a:solidFill>
              </a:rPr>
              <a:t> Ваша стратегія у будь-якому разі буде залежати від специфіки питання, його </a:t>
            </a:r>
            <a:r>
              <a:rPr lang="uk-UA" sz="4400" dirty="0" err="1" smtClean="0">
                <a:solidFill>
                  <a:schemeClr val="accent6"/>
                </a:solidFill>
              </a:rPr>
              <a:t>резонансності</a:t>
            </a:r>
            <a:r>
              <a:rPr lang="uk-UA" sz="4400" dirty="0" smtClean="0">
                <a:solidFill>
                  <a:schemeClr val="accent6"/>
                </a:solidFill>
              </a:rPr>
              <a:t>, зацікавлених у ньому осіб, Вашого досвіду і ресурсів.</a:t>
            </a:r>
          </a:p>
          <a:p>
            <a:pPr algn="just">
              <a:spcBef>
                <a:spcPts val="1800"/>
              </a:spcBef>
              <a:spcAft>
                <a:spcPts val="1800"/>
              </a:spcAft>
              <a:buFont typeface="Wingdings" pitchFamily="2" charset="2"/>
              <a:buChar char="ü"/>
            </a:pPr>
            <a:r>
              <a:rPr lang="uk-UA" sz="4400" dirty="0" smtClean="0">
                <a:solidFill>
                  <a:schemeClr val="accent6"/>
                </a:solidFill>
              </a:rPr>
              <a:t> Ваш план дій, а іноді і стратегія, будуть змінюватися в бік розширення методів лобіювання і контактів, які Ви задієте.</a:t>
            </a:r>
          </a:p>
          <a:p>
            <a:pPr algn="just">
              <a:spcBef>
                <a:spcPts val="1800"/>
              </a:spcBef>
              <a:spcAft>
                <a:spcPts val="1800"/>
              </a:spcAft>
              <a:buFont typeface="Wingdings" pitchFamily="2" charset="2"/>
              <a:buChar char="ü"/>
            </a:pPr>
            <a:r>
              <a:rPr lang="uk-UA" sz="4400" dirty="0" smtClean="0">
                <a:solidFill>
                  <a:schemeClr val="accent6"/>
                </a:solidFill>
              </a:rPr>
              <a:t>Дуже важливо швидко реагувати, вносити корективи і відкидати ті елементи стратегії, які на практиці не спрацювали.</a:t>
            </a: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717422" y="2926080"/>
            <a:ext cx="11702215" cy="1410789"/>
          </a:xfrm>
          <a:prstGeom prst="rect">
            <a:avLst/>
          </a:prstGeom>
        </p:spPr>
        <p:txBody>
          <a:bodyPr lIns="217728" tIns="108864" rIns="217728" bIns="108864">
            <a:noAutofit/>
          </a:bodyPr>
          <a:lstStyle/>
          <a:p>
            <a:pPr lvl="0"/>
            <a:r>
              <a:rPr lang="ru-RU" sz="8000" dirty="0" smtClean="0">
                <a:solidFill>
                  <a:schemeClr val="tx2"/>
                </a:solidFill>
                <a:latin typeface="Franklin Gothic Medium"/>
                <a:ea typeface="ＭＳ Ｐゴシック" charset="-128"/>
                <a:cs typeface="Franklin Gothic Medium"/>
              </a:rPr>
              <a:t>РОЗРОБКА СТРАТЕГІЇ</a:t>
            </a:r>
            <a:endParaRPr lang="ru-RU" sz="8000" dirty="0"/>
          </a:p>
        </p:txBody>
      </p:sp>
      <p:sp>
        <p:nvSpPr>
          <p:cNvPr id="5" name="Content Placeholder 1"/>
          <p:cNvSpPr txBox="1">
            <a:spLocks/>
          </p:cNvSpPr>
          <p:nvPr/>
        </p:nvSpPr>
        <p:spPr>
          <a:xfrm>
            <a:off x="1467854" y="4644189"/>
            <a:ext cx="20164926" cy="7050505"/>
          </a:xfrm>
          <a:prstGeom prst="rect">
            <a:avLst/>
          </a:prstGeom>
        </p:spPr>
        <p:txBody>
          <a:bodyPr lIns="217728" tIns="108864" rIns="217728" bIns="108864">
            <a:noAutofit/>
          </a:bodyPr>
          <a:lstStyle/>
          <a:p>
            <a:pPr algn="just">
              <a:spcBef>
                <a:spcPts val="1800"/>
              </a:spcBef>
              <a:spcAft>
                <a:spcPts val="1800"/>
              </a:spcAft>
              <a:buFont typeface="Wingdings" pitchFamily="2" charset="2"/>
              <a:buChar char="ü"/>
            </a:pPr>
            <a:r>
              <a:rPr lang="uk-UA" sz="4400" dirty="0" smtClean="0">
                <a:solidFill>
                  <a:schemeClr val="accent6"/>
                </a:solidFill>
              </a:rPr>
              <a:t> Не існує універсальної або, тим більше, єдино правильної стратегії лобіювання. </a:t>
            </a:r>
          </a:p>
          <a:p>
            <a:pPr algn="just">
              <a:spcBef>
                <a:spcPts val="3000"/>
              </a:spcBef>
              <a:spcAft>
                <a:spcPts val="3000"/>
              </a:spcAft>
              <a:buFont typeface="Wingdings" pitchFamily="2" charset="2"/>
              <a:buChar char="ü"/>
            </a:pPr>
            <a:r>
              <a:rPr lang="uk-UA" sz="4400" dirty="0" smtClean="0">
                <a:solidFill>
                  <a:schemeClr val="accent6"/>
                </a:solidFill>
              </a:rPr>
              <a:t> Ваша стратегія у будь-якому разі буде залежати від специфіки питання, його </a:t>
            </a:r>
            <a:r>
              <a:rPr lang="uk-UA" sz="4400" dirty="0" err="1" smtClean="0">
                <a:solidFill>
                  <a:schemeClr val="accent6"/>
                </a:solidFill>
              </a:rPr>
              <a:t>резонансності</a:t>
            </a:r>
            <a:r>
              <a:rPr lang="uk-UA" sz="4400" dirty="0" smtClean="0">
                <a:solidFill>
                  <a:schemeClr val="accent6"/>
                </a:solidFill>
              </a:rPr>
              <a:t>, зацікавлених у ньому осіб, Вашого досвіду і ресурсів.</a:t>
            </a:r>
          </a:p>
          <a:p>
            <a:pPr algn="just">
              <a:spcBef>
                <a:spcPts val="1800"/>
              </a:spcBef>
              <a:spcAft>
                <a:spcPts val="1800"/>
              </a:spcAft>
              <a:buFont typeface="Wingdings" pitchFamily="2" charset="2"/>
              <a:buChar char="ü"/>
            </a:pPr>
            <a:r>
              <a:rPr lang="uk-UA" sz="4400" dirty="0" smtClean="0">
                <a:solidFill>
                  <a:schemeClr val="accent6"/>
                </a:solidFill>
              </a:rPr>
              <a:t> Ваш план дій, а іноді і стратегія, будуть змінюватися в бік розширення методів лобіювання і контактів, які Ви задієте.</a:t>
            </a:r>
          </a:p>
          <a:p>
            <a:pPr algn="just">
              <a:spcBef>
                <a:spcPts val="1800"/>
              </a:spcBef>
              <a:spcAft>
                <a:spcPts val="1800"/>
              </a:spcAft>
              <a:buFont typeface="Wingdings" pitchFamily="2" charset="2"/>
              <a:buChar char="ü"/>
            </a:pPr>
            <a:r>
              <a:rPr lang="uk-UA" sz="4400" dirty="0" smtClean="0">
                <a:solidFill>
                  <a:schemeClr val="accent6"/>
                </a:solidFill>
              </a:rPr>
              <a:t>Дуже важливо швидко реагувати, вносити корективи і відкидати ті елементи стратегії, які на практиці не спрацювали.</a:t>
            </a: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4" y="2983831"/>
            <a:ext cx="20164926" cy="8927431"/>
          </a:xfrm>
          <a:prstGeom prst="rect">
            <a:avLst/>
          </a:prstGeom>
        </p:spPr>
        <p:txBody>
          <a:bodyPr lIns="217728" tIns="108864" rIns="217728" bIns="108864">
            <a:noAutofit/>
          </a:bodyPr>
          <a:lstStyle/>
          <a:p>
            <a:pPr>
              <a:spcBef>
                <a:spcPts val="1200"/>
              </a:spcBef>
              <a:spcAft>
                <a:spcPts val="1200"/>
              </a:spcAft>
            </a:pPr>
            <a:r>
              <a:rPr lang="uk-UA" sz="5000" dirty="0" smtClean="0">
                <a:solidFill>
                  <a:schemeClr val="tx2"/>
                </a:solidFill>
                <a:latin typeface="Franklin Gothic Medium"/>
                <a:ea typeface="ＭＳ Ｐゴシック" charset="-128"/>
                <a:cs typeface="Franklin Gothic Medium"/>
              </a:rPr>
              <a:t>ДЛЯ БУДЬ-ЯКОЇ АДВОКАЦІЙНОЇ СТРАТЕГІЇ ВАЖЛИВІ НАСТУПНІ СКЛАДОВІ:</a:t>
            </a:r>
          </a:p>
          <a:p>
            <a:pPr algn="just">
              <a:spcBef>
                <a:spcPts val="1800"/>
              </a:spcBef>
              <a:spcAft>
                <a:spcPts val="1800"/>
              </a:spcAft>
            </a:pPr>
            <a:r>
              <a:rPr lang="uk-UA" sz="3600" b="1" dirty="0" smtClean="0"/>
              <a:t>ЦІЛІ:</a:t>
            </a:r>
            <a:r>
              <a:rPr lang="uk-UA" sz="3600" dirty="0" smtClean="0"/>
              <a:t> </a:t>
            </a:r>
            <a:r>
              <a:rPr lang="uk-UA" sz="3600" dirty="0" smtClean="0">
                <a:solidFill>
                  <a:schemeClr val="accent6"/>
                </a:solidFill>
              </a:rPr>
              <a:t>чого Ви хочете досягти в короткостроковій і довгостроковій перспективах? Наприклад, зміна конкретного законодавчого акту або загального напрямку політики в цій сфері.</a:t>
            </a:r>
          </a:p>
          <a:p>
            <a:pPr algn="just">
              <a:spcBef>
                <a:spcPts val="1800"/>
              </a:spcBef>
              <a:spcAft>
                <a:spcPts val="1800"/>
              </a:spcAft>
            </a:pPr>
            <a:r>
              <a:rPr lang="uk-UA" sz="3600" b="1" dirty="0" smtClean="0"/>
              <a:t>АУДІТОРІЯ:</a:t>
            </a:r>
            <a:r>
              <a:rPr lang="uk-UA" sz="3600" dirty="0" smtClean="0"/>
              <a:t> </a:t>
            </a:r>
            <a:r>
              <a:rPr lang="uk-UA" sz="3600" dirty="0" smtClean="0">
                <a:solidFill>
                  <a:schemeClr val="accent6"/>
                </a:solidFill>
              </a:rPr>
              <a:t>на кого Вам потрібно вплинути і кого можна залучити для вирішення проблеми? Потрібно визначити, хто має формальну владу, а хто має вплив на осіб, які приймають рішення.</a:t>
            </a:r>
          </a:p>
          <a:p>
            <a:pPr algn="just">
              <a:spcBef>
                <a:spcPts val="1800"/>
              </a:spcBef>
              <a:spcAft>
                <a:spcPts val="1800"/>
              </a:spcAft>
            </a:pPr>
            <a:r>
              <a:rPr lang="uk-UA" sz="3600" b="1" dirty="0" smtClean="0"/>
              <a:t>КЛЮЧОВІ ПОВІДОМЛЕННЯ:</a:t>
            </a:r>
            <a:r>
              <a:rPr lang="uk-UA" sz="3600" dirty="0" smtClean="0">
                <a:solidFill>
                  <a:schemeClr val="accent6"/>
                </a:solidFill>
              </a:rPr>
              <a:t> що хочуть почути особи, які приймають рішення? Важливо розробити переконливі аргументи.</a:t>
            </a:r>
          </a:p>
          <a:p>
            <a:pPr algn="just">
              <a:spcBef>
                <a:spcPts val="1800"/>
              </a:spcBef>
              <a:spcAft>
                <a:spcPts val="1800"/>
              </a:spcAft>
            </a:pPr>
            <a:r>
              <a:rPr lang="uk-UA" sz="3600" b="1" dirty="0" smtClean="0"/>
              <a:t>СПІКЕРИ:</a:t>
            </a:r>
            <a:r>
              <a:rPr lang="uk-UA" sz="3600" dirty="0" smtClean="0"/>
              <a:t> </a:t>
            </a:r>
            <a:r>
              <a:rPr lang="uk-UA" sz="3600" dirty="0" smtClean="0">
                <a:solidFill>
                  <a:schemeClr val="accent6"/>
                </a:solidFill>
              </a:rPr>
              <a:t>кому довіряє Ваша аудиторія? Кого вона буде слухати? Одні і ті ж звернення впливають по-різному в залежності від того, хто їх виголошує.</a:t>
            </a:r>
            <a:endParaRPr lang="uk-UA" sz="3600" dirty="0">
              <a:solidFill>
                <a:schemeClr val="accent6"/>
              </a:solidFill>
            </a:endParaRPr>
          </a:p>
        </p:txBody>
      </p:sp>
      <p:sp>
        <p:nvSpPr>
          <p:cNvPr id="3" name="Content Placeholder 1"/>
          <p:cNvSpPr txBox="1">
            <a:spLocks/>
          </p:cNvSpPr>
          <p:nvPr/>
        </p:nvSpPr>
        <p:spPr>
          <a:xfrm>
            <a:off x="1467854" y="12175958"/>
            <a:ext cx="20164926"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3782001937"/>
      </p:ext>
    </p:extLst>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4" y="3561347"/>
            <a:ext cx="20164926" cy="8422105"/>
          </a:xfrm>
          <a:prstGeom prst="rect">
            <a:avLst/>
          </a:prstGeom>
        </p:spPr>
        <p:txBody>
          <a:bodyPr lIns="217728" tIns="108864" rIns="217728" bIns="108864">
            <a:noAutofit/>
          </a:bodyPr>
          <a:lstStyle/>
          <a:p>
            <a:pPr algn="just">
              <a:spcBef>
                <a:spcPts val="3000"/>
              </a:spcBef>
              <a:spcAft>
                <a:spcPts val="3000"/>
              </a:spcAft>
            </a:pPr>
            <a:r>
              <a:rPr lang="uk-UA" sz="4000" b="1" dirty="0" smtClean="0"/>
              <a:t>КАНАЛИ КОМУНІКАЦІЇ:</a:t>
            </a:r>
            <a:r>
              <a:rPr lang="uk-UA" sz="4000" dirty="0" smtClean="0"/>
              <a:t> </a:t>
            </a:r>
            <a:r>
              <a:rPr lang="uk-UA" sz="4000" dirty="0" smtClean="0">
                <a:solidFill>
                  <a:schemeClr val="accent6"/>
                </a:solidFill>
              </a:rPr>
              <a:t>можуть бути найрізноманітніші способи донести Вашу позицію до потрібної аудиторії </a:t>
            </a:r>
            <a:r>
              <a:rPr lang="uk-UA" sz="4000" dirty="0" smtClean="0">
                <a:solidFill>
                  <a:srgbClr val="494F50"/>
                </a:solidFill>
              </a:rPr>
              <a:t>–</a:t>
            </a:r>
            <a:r>
              <a:rPr lang="uk-UA" sz="4000" dirty="0" smtClean="0">
                <a:solidFill>
                  <a:schemeClr val="accent6"/>
                </a:solidFill>
              </a:rPr>
              <a:t> від офіційних листів і зустрічей до публічних акцій. Головне визначити, </a:t>
            </a:r>
            <a:r>
              <a:rPr lang="uk-UA" sz="4000" b="1" dirty="0" smtClean="0">
                <a:solidFill>
                  <a:schemeClr val="accent6"/>
                </a:solidFill>
              </a:rPr>
              <a:t>яка комбінація цих каналів буде вдалою </a:t>
            </a:r>
            <a:r>
              <a:rPr lang="uk-UA" sz="4000" dirty="0" smtClean="0">
                <a:solidFill>
                  <a:schemeClr val="accent6"/>
                </a:solidFill>
              </a:rPr>
              <a:t>саме у Вашій ситуації.   </a:t>
            </a:r>
          </a:p>
          <a:p>
            <a:pPr algn="just">
              <a:spcBef>
                <a:spcPts val="3000"/>
              </a:spcBef>
              <a:spcAft>
                <a:spcPts val="3000"/>
              </a:spcAft>
            </a:pPr>
            <a:r>
              <a:rPr lang="uk-UA" sz="4000" b="1" dirty="0" smtClean="0"/>
              <a:t>РЕСУРСИ:</a:t>
            </a:r>
            <a:r>
              <a:rPr lang="uk-UA" sz="4000" dirty="0" smtClean="0"/>
              <a:t> </a:t>
            </a:r>
            <a:r>
              <a:rPr lang="uk-UA" sz="4000" dirty="0" smtClean="0">
                <a:solidFill>
                  <a:schemeClr val="accent6"/>
                </a:solidFill>
              </a:rPr>
              <a:t>потрібно ретельно оцінити, </a:t>
            </a:r>
            <a:r>
              <a:rPr lang="uk-UA" sz="4000" b="1" dirty="0" smtClean="0">
                <a:solidFill>
                  <a:schemeClr val="accent6"/>
                </a:solidFill>
              </a:rPr>
              <a:t>що у Вас є для ефективної </a:t>
            </a:r>
            <a:r>
              <a:rPr lang="uk-UA" sz="4000" b="1" dirty="0" err="1" smtClean="0">
                <a:solidFill>
                  <a:schemeClr val="accent6"/>
                </a:solidFill>
              </a:rPr>
              <a:t>адвокації</a:t>
            </a:r>
            <a:r>
              <a:rPr lang="uk-UA" sz="4000" b="1" dirty="0" smtClean="0">
                <a:solidFill>
                  <a:schemeClr val="accent6"/>
                </a:solidFill>
              </a:rPr>
              <a:t>: </a:t>
            </a:r>
            <a:r>
              <a:rPr lang="uk-UA" sz="4000" dirty="0" smtClean="0">
                <a:solidFill>
                  <a:schemeClr val="accent6"/>
                </a:solidFill>
              </a:rPr>
              <a:t>досвід лобіювання подібних питань, зв'язки і союзники, доступ до потрібної Вам інформації </a:t>
            </a:r>
            <a:r>
              <a:rPr lang="uk-UA" sz="4000" dirty="0" smtClean="0">
                <a:solidFill>
                  <a:srgbClr val="494F50"/>
                </a:solidFill>
              </a:rPr>
              <a:t>–</a:t>
            </a:r>
            <a:r>
              <a:rPr lang="uk-UA" sz="4000" dirty="0" smtClean="0">
                <a:solidFill>
                  <a:schemeClr val="accent6"/>
                </a:solidFill>
              </a:rPr>
              <a:t> як відкритої, так і </a:t>
            </a:r>
            <a:r>
              <a:rPr lang="uk-UA" sz="4000" dirty="0" err="1" smtClean="0">
                <a:solidFill>
                  <a:schemeClr val="accent6"/>
                </a:solidFill>
              </a:rPr>
              <a:t>інсайдерської</a:t>
            </a:r>
            <a:r>
              <a:rPr lang="uk-UA" sz="4000" dirty="0" smtClean="0">
                <a:solidFill>
                  <a:schemeClr val="accent6"/>
                </a:solidFill>
              </a:rPr>
              <a:t>. Важливо також оцінити</a:t>
            </a:r>
            <a:r>
              <a:rPr lang="uk-UA" sz="4000" b="1" dirty="0" smtClean="0">
                <a:solidFill>
                  <a:schemeClr val="accent6"/>
                </a:solidFill>
              </a:rPr>
              <a:t>, яких ресурсів  у Вас немає</a:t>
            </a:r>
            <a:r>
              <a:rPr lang="uk-UA" sz="4000" dirty="0" smtClean="0">
                <a:solidFill>
                  <a:schemeClr val="accent6"/>
                </a:solidFill>
              </a:rPr>
              <a:t> і як Вам заповнити ці прогалини.</a:t>
            </a:r>
          </a:p>
        </p:txBody>
      </p:sp>
      <p:sp>
        <p:nvSpPr>
          <p:cNvPr id="3" name="Content Placeholder 1"/>
          <p:cNvSpPr txBox="1">
            <a:spLocks/>
          </p:cNvSpPr>
          <p:nvPr/>
        </p:nvSpPr>
        <p:spPr>
          <a:xfrm>
            <a:off x="1467854" y="11983452"/>
            <a:ext cx="20164926"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3782001937"/>
      </p:ext>
    </p:extLst>
  </p:cSld>
  <p:clrMapOvr>
    <a:masterClrMapping/>
  </p:clrMapOvr>
  <p:transition spd="slow">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467854" y="2560320"/>
            <a:ext cx="11702215" cy="1410789"/>
          </a:xfrm>
          <a:prstGeom prst="rect">
            <a:avLst/>
          </a:prstGeom>
        </p:spPr>
        <p:txBody>
          <a:bodyPr lIns="217728" tIns="108864" rIns="217728" bIns="108864">
            <a:noAutofit/>
          </a:bodyPr>
          <a:lstStyle/>
          <a:p>
            <a:pPr lvl="0"/>
            <a:r>
              <a:rPr lang="ru-RU" sz="8000" dirty="0" smtClean="0">
                <a:solidFill>
                  <a:schemeClr val="tx2"/>
                </a:solidFill>
                <a:latin typeface="Franklin Gothic Medium"/>
                <a:ea typeface="ＭＳ Ｐゴシック" charset="-128"/>
                <a:cs typeface="Franklin Gothic Medium"/>
              </a:rPr>
              <a:t>СТВОРЕННЯ КОАЛІЦІЇ</a:t>
            </a:r>
            <a:endParaRPr lang="ru-RU" sz="8000" dirty="0"/>
          </a:p>
        </p:txBody>
      </p:sp>
      <p:sp>
        <p:nvSpPr>
          <p:cNvPr id="5" name="Content Placeholder 1"/>
          <p:cNvSpPr txBox="1">
            <a:spLocks/>
          </p:cNvSpPr>
          <p:nvPr/>
        </p:nvSpPr>
        <p:spPr>
          <a:xfrm>
            <a:off x="1467853" y="4389120"/>
            <a:ext cx="21287644" cy="8464731"/>
          </a:xfrm>
          <a:prstGeom prst="rect">
            <a:avLst/>
          </a:prstGeom>
        </p:spPr>
        <p:txBody>
          <a:bodyPr lIns="217728" tIns="108864" rIns="217728" bIns="108864">
            <a:noAutofit/>
          </a:bodyPr>
          <a:lstStyle/>
          <a:p>
            <a:pPr algn="just">
              <a:spcBef>
                <a:spcPts val="1800"/>
              </a:spcBef>
              <a:spcAft>
                <a:spcPts val="1800"/>
              </a:spcAft>
              <a:buFont typeface="Wingdings" pitchFamily="2" charset="2"/>
              <a:buChar char="§"/>
            </a:pPr>
            <a:r>
              <a:rPr lang="uk-UA" sz="3800" dirty="0" smtClean="0">
                <a:solidFill>
                  <a:schemeClr val="accent6">
                    <a:lumMod val="50000"/>
                  </a:schemeClr>
                </a:solidFill>
              </a:rPr>
              <a:t>   У переважній більшості випадків </a:t>
            </a:r>
            <a:r>
              <a:rPr lang="uk-UA" sz="3800" dirty="0" err="1" smtClean="0">
                <a:solidFill>
                  <a:schemeClr val="accent6">
                    <a:lumMod val="50000"/>
                  </a:schemeClr>
                </a:solidFill>
              </a:rPr>
              <a:t>адвокація</a:t>
            </a:r>
            <a:r>
              <a:rPr lang="uk-UA" sz="3800" dirty="0" smtClean="0">
                <a:solidFill>
                  <a:schemeClr val="accent6">
                    <a:lumMod val="50000"/>
                  </a:schemeClr>
                </a:solidFill>
              </a:rPr>
              <a:t> громадських інтересів потребує об</a:t>
            </a:r>
            <a:r>
              <a:rPr lang="ru-RU" sz="3800" dirty="0" smtClean="0">
                <a:solidFill>
                  <a:schemeClr val="accent6">
                    <a:lumMod val="50000"/>
                  </a:schemeClr>
                </a:solidFill>
              </a:rPr>
              <a:t>’</a:t>
            </a:r>
            <a:r>
              <a:rPr lang="uk-UA" sz="3800" dirty="0" smtClean="0">
                <a:solidFill>
                  <a:schemeClr val="accent6">
                    <a:lumMod val="50000"/>
                  </a:schemeClr>
                </a:solidFill>
              </a:rPr>
              <a:t>єднання зусиль широкого кола осіб. </a:t>
            </a:r>
          </a:p>
          <a:p>
            <a:pPr algn="just">
              <a:spcBef>
                <a:spcPts val="1800"/>
              </a:spcBef>
              <a:spcAft>
                <a:spcPts val="1800"/>
              </a:spcAft>
              <a:buFont typeface="Wingdings" pitchFamily="2" charset="2"/>
              <a:buChar char="§"/>
            </a:pPr>
            <a:r>
              <a:rPr lang="uk-UA" sz="3800" dirty="0" smtClean="0">
                <a:solidFill>
                  <a:schemeClr val="accent6">
                    <a:lumMod val="50000"/>
                  </a:schemeClr>
                </a:solidFill>
              </a:rPr>
              <a:t>   Тому під час планування </a:t>
            </a:r>
            <a:r>
              <a:rPr lang="uk-UA" sz="3800" dirty="0" err="1" smtClean="0">
                <a:solidFill>
                  <a:schemeClr val="accent6">
                    <a:lumMod val="50000"/>
                  </a:schemeClr>
                </a:solidFill>
              </a:rPr>
              <a:t>адвокаційних</a:t>
            </a:r>
            <a:r>
              <a:rPr lang="uk-UA" sz="3800" dirty="0" smtClean="0">
                <a:solidFill>
                  <a:schemeClr val="accent6">
                    <a:lumMod val="50000"/>
                  </a:schemeClr>
                </a:solidFill>
              </a:rPr>
              <a:t> кампаній рекомендується серйозну увагу приділяти пошуку союзників і створенню коаліцій. </a:t>
            </a:r>
          </a:p>
          <a:p>
            <a:pPr algn="just">
              <a:spcBef>
                <a:spcPts val="1800"/>
              </a:spcBef>
              <a:spcAft>
                <a:spcPts val="1800"/>
              </a:spcAft>
              <a:buFont typeface="Wingdings" pitchFamily="2" charset="2"/>
              <a:buChar char="§"/>
            </a:pPr>
            <a:r>
              <a:rPr lang="uk-UA" sz="3800" dirty="0" smtClean="0">
                <a:solidFill>
                  <a:schemeClr val="accent6">
                    <a:lumMod val="50000"/>
                  </a:schemeClr>
                </a:solidFill>
              </a:rPr>
              <a:t>   В цьому процесі вам допоможе </a:t>
            </a:r>
            <a:r>
              <a:rPr lang="uk-UA" sz="3800" i="1" dirty="0" smtClean="0">
                <a:solidFill>
                  <a:schemeClr val="accent6">
                    <a:lumMod val="50000"/>
                  </a:schemeClr>
                </a:solidFill>
              </a:rPr>
              <a:t>карта </a:t>
            </a:r>
            <a:r>
              <a:rPr lang="uk-UA" sz="3800" i="1" dirty="0" err="1" smtClean="0">
                <a:solidFill>
                  <a:schemeClr val="accent6">
                    <a:lumMod val="50000"/>
                  </a:schemeClr>
                </a:solidFill>
              </a:rPr>
              <a:t>стейкхолдерів</a:t>
            </a:r>
            <a:r>
              <a:rPr lang="uk-UA" sz="3800" dirty="0" smtClean="0">
                <a:solidFill>
                  <a:schemeClr val="accent6">
                    <a:lumMod val="50000"/>
                  </a:schemeClr>
                </a:solidFill>
              </a:rPr>
              <a:t>, про яку ішла мова раніше. </a:t>
            </a:r>
          </a:p>
          <a:p>
            <a:pPr algn="just">
              <a:spcBef>
                <a:spcPts val="1800"/>
              </a:spcBef>
              <a:spcAft>
                <a:spcPts val="1800"/>
              </a:spcAft>
              <a:buFont typeface="Wingdings" pitchFamily="2" charset="2"/>
              <a:buChar char="§"/>
            </a:pPr>
            <a:r>
              <a:rPr lang="uk-UA" sz="3800" dirty="0" smtClean="0">
                <a:solidFill>
                  <a:schemeClr val="accent6">
                    <a:lumMod val="50000"/>
                  </a:schemeClr>
                </a:solidFill>
              </a:rPr>
              <a:t>   Проаналізуйте, чиї інтереси з цього питання можуть збігатися з вашими (принаймні частково) і в яких аспектах. </a:t>
            </a:r>
          </a:p>
          <a:p>
            <a:pPr algn="just">
              <a:spcBef>
                <a:spcPts val="1800"/>
              </a:spcBef>
              <a:spcAft>
                <a:spcPts val="1800"/>
              </a:spcAft>
              <a:buFont typeface="Wingdings" pitchFamily="2" charset="2"/>
              <a:buChar char="§"/>
            </a:pPr>
            <a:r>
              <a:rPr lang="uk-UA" sz="3800" dirty="0" smtClean="0">
                <a:solidFill>
                  <a:schemeClr val="accent6">
                    <a:lumMod val="50000"/>
                  </a:schemeClr>
                </a:solidFill>
              </a:rPr>
              <a:t>   Сформуйте коло учасників </a:t>
            </a:r>
            <a:r>
              <a:rPr lang="uk-UA" sz="3800" dirty="0" err="1" smtClean="0">
                <a:solidFill>
                  <a:schemeClr val="accent6">
                    <a:lumMod val="50000"/>
                  </a:schemeClr>
                </a:solidFill>
              </a:rPr>
              <a:t>адвокаційної</a:t>
            </a:r>
            <a:r>
              <a:rPr lang="uk-UA" sz="3800" dirty="0" smtClean="0">
                <a:solidFill>
                  <a:schemeClr val="accent6">
                    <a:lumMod val="50000"/>
                  </a:schemeClr>
                </a:solidFill>
              </a:rPr>
              <a:t> кампанії, які виступатимуть на вашому боці (власне, вашу коаліцію).</a:t>
            </a:r>
          </a:p>
          <a:p>
            <a:pPr algn="just">
              <a:spcBef>
                <a:spcPts val="1800"/>
              </a:spcBef>
              <a:spcAft>
                <a:spcPts val="1800"/>
              </a:spcAft>
              <a:buFont typeface="Wingdings" pitchFamily="2" charset="2"/>
              <a:buChar char="§"/>
            </a:pPr>
            <a:r>
              <a:rPr lang="uk-UA" sz="3800" dirty="0" smtClean="0">
                <a:solidFill>
                  <a:schemeClr val="accent6">
                    <a:lumMod val="50000"/>
                  </a:schemeClr>
                </a:solidFill>
              </a:rPr>
              <a:t>   Розподіліть ваші обов'язки відповідно до від ресурсів кожного учасника.</a:t>
            </a: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467853" y="2246811"/>
            <a:ext cx="15984123" cy="1410789"/>
          </a:xfrm>
          <a:prstGeom prst="rect">
            <a:avLst/>
          </a:prstGeom>
        </p:spPr>
        <p:txBody>
          <a:bodyPr lIns="217728" tIns="108864" rIns="217728" bIns="108864">
            <a:noAutofit/>
          </a:bodyPr>
          <a:lstStyle/>
          <a:p>
            <a:pPr lvl="0"/>
            <a:r>
              <a:rPr lang="ru-RU" sz="8000" dirty="0" smtClean="0">
                <a:solidFill>
                  <a:schemeClr val="tx2"/>
                </a:solidFill>
                <a:latin typeface="Franklin Gothic Medium"/>
                <a:ea typeface="ＭＳ Ｐゴシック" charset="-128"/>
                <a:cs typeface="Franklin Gothic Medium"/>
              </a:rPr>
              <a:t>ВИБІР ІНСТРУМЕНТІВ АДВОКАЦІЇ</a:t>
            </a:r>
            <a:endParaRPr lang="ru-RU" sz="8000" dirty="0"/>
          </a:p>
        </p:txBody>
      </p:sp>
      <p:sp>
        <p:nvSpPr>
          <p:cNvPr id="5" name="Content Placeholder 1"/>
          <p:cNvSpPr txBox="1">
            <a:spLocks/>
          </p:cNvSpPr>
          <p:nvPr/>
        </p:nvSpPr>
        <p:spPr>
          <a:xfrm>
            <a:off x="1467853" y="3997234"/>
            <a:ext cx="21287644" cy="8464731"/>
          </a:xfrm>
          <a:prstGeom prst="rect">
            <a:avLst/>
          </a:prstGeom>
        </p:spPr>
        <p:txBody>
          <a:bodyPr lIns="217728" tIns="108864" rIns="217728" bIns="108864">
            <a:noAutofit/>
          </a:bodyPr>
          <a:lstStyle/>
          <a:p>
            <a:pPr algn="just">
              <a:spcBef>
                <a:spcPts val="1800"/>
              </a:spcBef>
              <a:spcAft>
                <a:spcPts val="2400"/>
              </a:spcAft>
              <a:buFont typeface="Wingdings" pitchFamily="2" charset="2"/>
              <a:buChar char="§"/>
            </a:pPr>
            <a:r>
              <a:rPr lang="uk-UA" sz="3800" dirty="0" smtClean="0">
                <a:solidFill>
                  <a:schemeClr val="accent6">
                    <a:lumMod val="50000"/>
                  </a:schemeClr>
                </a:solidFill>
              </a:rPr>
              <a:t>   На цьому етапі необхідно звернутися до переліку доступних вам </a:t>
            </a:r>
            <a:r>
              <a:rPr lang="uk-UA" sz="3800" dirty="0" err="1" smtClean="0">
                <a:solidFill>
                  <a:schemeClr val="accent6">
                    <a:lumMod val="50000"/>
                  </a:schemeClr>
                </a:solidFill>
              </a:rPr>
              <a:t>адвокаційних</a:t>
            </a:r>
            <a:r>
              <a:rPr lang="uk-UA" sz="3800" dirty="0" smtClean="0">
                <a:solidFill>
                  <a:schemeClr val="accent6">
                    <a:lumMod val="50000"/>
                  </a:schemeClr>
                </a:solidFill>
              </a:rPr>
              <a:t> інструментів, зокрема тих, які розглянуто у попередніх розділах. </a:t>
            </a:r>
          </a:p>
          <a:p>
            <a:pPr algn="just">
              <a:spcBef>
                <a:spcPts val="1800"/>
              </a:spcBef>
              <a:spcAft>
                <a:spcPts val="2400"/>
              </a:spcAft>
              <a:buFont typeface="Wingdings" pitchFamily="2" charset="2"/>
              <a:buChar char="§"/>
            </a:pPr>
            <a:r>
              <a:rPr lang="uk-UA" sz="3800" dirty="0" smtClean="0">
                <a:solidFill>
                  <a:schemeClr val="accent6">
                    <a:lumMod val="50000"/>
                  </a:schemeClr>
                </a:solidFill>
              </a:rPr>
              <a:t>   Що складнішим є питання, яке адвокатується, то ширше коло технік доведеться задіяти. </a:t>
            </a:r>
          </a:p>
          <a:p>
            <a:pPr algn="just">
              <a:spcBef>
                <a:spcPts val="1800"/>
              </a:spcBef>
              <a:spcAft>
                <a:spcPts val="2400"/>
              </a:spcAft>
              <a:buFont typeface="Wingdings" pitchFamily="2" charset="2"/>
              <a:buChar char="§"/>
            </a:pPr>
            <a:r>
              <a:rPr lang="uk-UA" sz="3800" dirty="0" smtClean="0">
                <a:solidFill>
                  <a:schemeClr val="accent6">
                    <a:lumMod val="50000"/>
                  </a:schemeClr>
                </a:solidFill>
              </a:rPr>
              <a:t>   Подумайте разом із вашими партнерами по коаліції, які з наявних інструментів </a:t>
            </a:r>
            <a:r>
              <a:rPr lang="uk-UA" sz="3800" dirty="0" err="1" smtClean="0">
                <a:solidFill>
                  <a:schemeClr val="accent6">
                    <a:lumMod val="50000"/>
                  </a:schemeClr>
                </a:solidFill>
              </a:rPr>
              <a:t>адвокації</a:t>
            </a:r>
            <a:r>
              <a:rPr lang="uk-UA" sz="3800" dirty="0" smtClean="0">
                <a:solidFill>
                  <a:schemeClr val="accent6">
                    <a:lumMod val="50000"/>
                  </a:schemeClr>
                </a:solidFill>
              </a:rPr>
              <a:t> доцільно використати у вашому конкретному випадку і в якому саме поєднанні. </a:t>
            </a:r>
          </a:p>
          <a:p>
            <a:pPr algn="just">
              <a:spcBef>
                <a:spcPts val="1800"/>
              </a:spcBef>
              <a:spcAft>
                <a:spcPts val="2400"/>
              </a:spcAft>
              <a:buFont typeface="Wingdings" pitchFamily="2" charset="2"/>
              <a:buChar char="§"/>
            </a:pPr>
            <a:r>
              <a:rPr lang="uk-UA" sz="3800" dirty="0" smtClean="0">
                <a:solidFill>
                  <a:schemeClr val="accent6">
                    <a:lumMod val="50000"/>
                  </a:schemeClr>
                </a:solidFill>
              </a:rPr>
              <a:t>   Для посилення </a:t>
            </a:r>
            <a:r>
              <a:rPr lang="uk-UA" sz="3800" dirty="0" err="1" smtClean="0">
                <a:solidFill>
                  <a:schemeClr val="accent6">
                    <a:lumMod val="50000"/>
                  </a:schemeClr>
                </a:solidFill>
              </a:rPr>
              <a:t>адвокаційної</a:t>
            </a:r>
            <a:r>
              <a:rPr lang="uk-UA" sz="3800" dirty="0" smtClean="0">
                <a:solidFill>
                  <a:schemeClr val="accent6">
                    <a:lumMod val="50000"/>
                  </a:schemeClr>
                </a:solidFill>
              </a:rPr>
              <a:t> кампанії і досягнення необхідного результату у максимально стислі строки важливо застосовувати одразу декілька інструментів впливу, тобто тиснути на органи державної влади або місцевого самоврядування одночасно у кількох напрямах. </a:t>
            </a:r>
          </a:p>
          <a:p>
            <a:pPr algn="just">
              <a:spcBef>
                <a:spcPts val="1800"/>
              </a:spcBef>
              <a:spcAft>
                <a:spcPts val="2400"/>
              </a:spcAft>
              <a:buFont typeface="Wingdings" pitchFamily="2" charset="2"/>
              <a:buChar char="§"/>
            </a:pPr>
            <a:r>
              <a:rPr lang="uk-UA" sz="3800" dirty="0" smtClean="0">
                <a:solidFill>
                  <a:schemeClr val="accent6">
                    <a:lumMod val="50000"/>
                  </a:schemeClr>
                </a:solidFill>
              </a:rPr>
              <a:t>   Важливо реалістично оцінити ваші можливості: проаналізуйте, які </a:t>
            </a:r>
            <a:r>
              <a:rPr lang="uk-UA" sz="3800" dirty="0" err="1" smtClean="0">
                <a:solidFill>
                  <a:schemeClr val="accent6">
                    <a:lumMod val="50000"/>
                  </a:schemeClr>
                </a:solidFill>
              </a:rPr>
              <a:t>адвокаційні</a:t>
            </a:r>
            <a:r>
              <a:rPr lang="uk-UA" sz="3800" dirty="0" smtClean="0">
                <a:solidFill>
                  <a:schemeClr val="accent6">
                    <a:lumMod val="50000"/>
                  </a:schemeClr>
                </a:solidFill>
              </a:rPr>
              <a:t> ресурси у вас є (матеріальні та нематеріальні), а які необхідно залучити за рахунок ваших союзників по коаліції та інших джерел.</a:t>
            </a: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467853" y="2560320"/>
            <a:ext cx="18335438" cy="1410789"/>
          </a:xfrm>
          <a:prstGeom prst="rect">
            <a:avLst/>
          </a:prstGeom>
        </p:spPr>
        <p:txBody>
          <a:bodyPr lIns="217728" tIns="108864" rIns="217728" bIns="108864">
            <a:noAutofit/>
          </a:bodyPr>
          <a:lstStyle/>
          <a:p>
            <a:pPr lvl="0"/>
            <a:r>
              <a:rPr lang="ru-RU" sz="8000" dirty="0" smtClean="0">
                <a:solidFill>
                  <a:schemeClr val="tx2"/>
                </a:solidFill>
                <a:latin typeface="Franklin Gothic Medium"/>
                <a:ea typeface="ＭＳ Ｐゴシック" charset="-128"/>
                <a:cs typeface="Franklin Gothic Medium"/>
              </a:rPr>
              <a:t>РОЗРОБКА ТА РЕАЛІЗАЦІЯ ПЛАНУ ДІЙ</a:t>
            </a:r>
            <a:endParaRPr lang="ru-RU" sz="8000" dirty="0"/>
          </a:p>
        </p:txBody>
      </p:sp>
      <p:sp>
        <p:nvSpPr>
          <p:cNvPr id="5" name="Content Placeholder 1"/>
          <p:cNvSpPr txBox="1">
            <a:spLocks/>
          </p:cNvSpPr>
          <p:nvPr/>
        </p:nvSpPr>
        <p:spPr>
          <a:xfrm>
            <a:off x="1467853" y="4362994"/>
            <a:ext cx="20921884" cy="8516983"/>
          </a:xfrm>
          <a:prstGeom prst="rect">
            <a:avLst/>
          </a:prstGeom>
        </p:spPr>
        <p:txBody>
          <a:bodyPr lIns="217728" tIns="108864" rIns="217728" bIns="108864">
            <a:noAutofit/>
          </a:bodyPr>
          <a:lstStyle/>
          <a:p>
            <a:pPr algn="just">
              <a:spcBef>
                <a:spcPts val="1800"/>
              </a:spcBef>
              <a:spcAft>
                <a:spcPts val="1800"/>
              </a:spcAft>
              <a:buFont typeface="Wingdings" pitchFamily="2" charset="2"/>
              <a:buChar char="§"/>
            </a:pPr>
            <a:r>
              <a:rPr lang="uk-UA" sz="4200" dirty="0" smtClean="0">
                <a:solidFill>
                  <a:schemeClr val="accent6">
                    <a:lumMod val="50000"/>
                  </a:schemeClr>
                </a:solidFill>
              </a:rPr>
              <a:t>   Розробка плану дій потребує узагальнення результатів попередніх етапів </a:t>
            </a:r>
            <a:r>
              <a:rPr lang="uk-UA" sz="4200" dirty="0" err="1" smtClean="0">
                <a:solidFill>
                  <a:schemeClr val="accent6">
                    <a:lumMod val="50000"/>
                  </a:schemeClr>
                </a:solidFill>
              </a:rPr>
              <a:t>адвокаційної</a:t>
            </a:r>
            <a:r>
              <a:rPr lang="uk-UA" sz="4200" dirty="0" smtClean="0">
                <a:solidFill>
                  <a:schemeClr val="accent6">
                    <a:lumMod val="50000"/>
                  </a:schemeClr>
                </a:solidFill>
              </a:rPr>
              <a:t> кампанії і формулювання алгоритму діяльності кожного з учасників.</a:t>
            </a:r>
          </a:p>
          <a:p>
            <a:pPr algn="just">
              <a:spcBef>
                <a:spcPts val="1800"/>
              </a:spcBef>
              <a:spcAft>
                <a:spcPts val="1800"/>
              </a:spcAft>
              <a:buFont typeface="Wingdings" pitchFamily="2" charset="2"/>
              <a:buChar char="§"/>
            </a:pPr>
            <a:r>
              <a:rPr lang="uk-UA" sz="4200" dirty="0" smtClean="0">
                <a:solidFill>
                  <a:schemeClr val="accent6">
                    <a:lumMod val="50000"/>
                  </a:schemeClr>
                </a:solidFill>
              </a:rPr>
              <a:t>   </a:t>
            </a:r>
            <a:r>
              <a:rPr lang="uk-UA" sz="4200" b="1" dirty="0" smtClean="0"/>
              <a:t>План дій повинен включати, зокрема, такі складові:</a:t>
            </a:r>
          </a:p>
          <a:p>
            <a:pPr lvl="0" algn="just">
              <a:spcBef>
                <a:spcPts val="1800"/>
              </a:spcBef>
              <a:spcAft>
                <a:spcPts val="1800"/>
              </a:spcAft>
            </a:pPr>
            <a:r>
              <a:rPr lang="uk-UA" sz="4200" dirty="0" smtClean="0">
                <a:solidFill>
                  <a:schemeClr val="accent6">
                    <a:lumMod val="50000"/>
                  </a:schemeClr>
                </a:solidFill>
              </a:rPr>
              <a:t>-  термін, на який розрахований такий план;</a:t>
            </a:r>
          </a:p>
          <a:p>
            <a:pPr lvl="0" algn="just">
              <a:spcBef>
                <a:spcPts val="1800"/>
              </a:spcBef>
              <a:spcAft>
                <a:spcPts val="1800"/>
              </a:spcAft>
            </a:pPr>
            <a:r>
              <a:rPr lang="uk-UA" sz="4200" dirty="0" smtClean="0">
                <a:solidFill>
                  <a:schemeClr val="accent6">
                    <a:lumMod val="50000"/>
                  </a:schemeClr>
                </a:solidFill>
              </a:rPr>
              <a:t>-  органи та особи, на які потрібно вплинути, і необхідні дії щодо цих органів (організація зустрічей, направлення листів, запрошення на публічні заходи, тобто поширення вашої позиції серед тих, хто приймає рішення);</a:t>
            </a:r>
          </a:p>
          <a:p>
            <a:pPr lvl="0" algn="just">
              <a:spcBef>
                <a:spcPts val="1800"/>
              </a:spcBef>
              <a:spcAft>
                <a:spcPts val="1800"/>
              </a:spcAft>
            </a:pPr>
            <a:r>
              <a:rPr lang="uk-UA" sz="4200" dirty="0" smtClean="0">
                <a:solidFill>
                  <a:schemeClr val="accent6">
                    <a:lumMod val="50000"/>
                  </a:schemeClr>
                </a:solidFill>
              </a:rPr>
              <a:t>-  перелік третіх осіб – потенційних союзників, залучених до кампанії (інші БО, експертна спільнота, посольства тощо) і канали комунікації з ними (листи, дзвінки, зустрічі та ін.);   </a:t>
            </a: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3" y="3944984"/>
            <a:ext cx="20582250" cy="8516982"/>
          </a:xfrm>
          <a:prstGeom prst="rect">
            <a:avLst/>
          </a:prstGeom>
        </p:spPr>
        <p:txBody>
          <a:bodyPr lIns="217728" tIns="108864" rIns="217728" bIns="108864">
            <a:noAutofit/>
          </a:bodyPr>
          <a:lstStyle/>
          <a:p>
            <a:pPr lvl="0" algn="just">
              <a:spcBef>
                <a:spcPts val="1800"/>
              </a:spcBef>
              <a:spcAft>
                <a:spcPts val="1800"/>
              </a:spcAft>
            </a:pPr>
            <a:r>
              <a:rPr lang="uk-UA" sz="4200" dirty="0" smtClean="0">
                <a:solidFill>
                  <a:schemeClr val="accent6">
                    <a:lumMod val="50000"/>
                  </a:schemeClr>
                </a:solidFill>
              </a:rPr>
              <a:t>-  терміни виконання запланованих дій;</a:t>
            </a:r>
          </a:p>
          <a:p>
            <a:pPr lvl="0" algn="just">
              <a:spcBef>
                <a:spcPts val="1800"/>
              </a:spcBef>
              <a:spcAft>
                <a:spcPts val="1800"/>
              </a:spcAft>
            </a:pPr>
            <a:r>
              <a:rPr lang="uk-UA" sz="4200" dirty="0" smtClean="0">
                <a:solidFill>
                  <a:schemeClr val="accent6">
                    <a:lumMod val="50000"/>
                  </a:schemeClr>
                </a:solidFill>
              </a:rPr>
              <a:t>-  відповідальні особи з боку вашого БО та союзників по коаліції;</a:t>
            </a:r>
          </a:p>
          <a:p>
            <a:pPr lvl="0" algn="just">
              <a:spcBef>
                <a:spcPts val="1800"/>
              </a:spcBef>
              <a:spcAft>
                <a:spcPts val="1800"/>
              </a:spcAft>
            </a:pPr>
            <a:r>
              <a:rPr lang="uk-UA" sz="4200" dirty="0" smtClean="0">
                <a:solidFill>
                  <a:schemeClr val="accent6">
                    <a:lumMod val="50000"/>
                  </a:schemeClr>
                </a:solidFill>
              </a:rPr>
              <a:t>-  проміжні результати контактів з кожним органом влади або самоврядування, на які вам необхідно вплинути, у ході реалізації кампанії;</a:t>
            </a:r>
          </a:p>
          <a:p>
            <a:pPr lvl="0" algn="just">
              <a:spcBef>
                <a:spcPts val="1800"/>
              </a:spcBef>
              <a:spcAft>
                <a:spcPts val="1800"/>
              </a:spcAft>
            </a:pPr>
            <a:r>
              <a:rPr lang="uk-UA" sz="4200" dirty="0" smtClean="0">
                <a:solidFill>
                  <a:schemeClr val="accent6">
                    <a:lumMod val="50000"/>
                  </a:schemeClr>
                </a:solidFill>
              </a:rPr>
              <a:t>-  календар урядових подій на період реалізації плану дій (наприклад, засідання ключового для вас урядового комітету, парламентські слухання, міжнародні політичні заходи – усе, що можна використати для прямого контакту з представниками важливих для вас органів).</a:t>
            </a: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2406316"/>
            <a:ext cx="20934948" cy="9745579"/>
          </a:xfrm>
          <a:prstGeom prst="rect">
            <a:avLst/>
          </a:prstGeom>
        </p:spPr>
        <p:txBody>
          <a:bodyPr lIns="217461" tIns="108731" rIns="217461" bIns="108731">
            <a:noAutofit/>
          </a:bodyPr>
          <a:lstStyle/>
          <a:p>
            <a:pPr marL="341313" lvl="0" indent="-341313" algn="just" eaLnBrk="0" hangingPunct="0">
              <a:spcBef>
                <a:spcPts val="300"/>
              </a:spcBef>
              <a:spcAft>
                <a:spcPts val="0"/>
              </a:spcAft>
              <a:buSzPct val="75000"/>
              <a:defRPr/>
            </a:pPr>
            <a:r>
              <a:rPr lang="uk-UA" sz="5600" dirty="0" smtClean="0">
                <a:solidFill>
                  <a:schemeClr val="tx2"/>
                </a:solidFill>
                <a:latin typeface="Franklin Gothic Medium"/>
                <a:ea typeface="ＭＳ Ｐゴシック" charset="-128"/>
                <a:cs typeface="Franklin Gothic Medium"/>
              </a:rPr>
              <a:t>ТИПИ СУБ’ЄКТІВ АДВОКАЦІЇ</a:t>
            </a:r>
          </a:p>
          <a:p>
            <a:pPr marL="341313" lvl="0" indent="-341313" algn="just" eaLnBrk="0" hangingPunct="0">
              <a:spcBef>
                <a:spcPts val="600"/>
              </a:spcBef>
              <a:spcAft>
                <a:spcPts val="600"/>
              </a:spcAft>
              <a:buSzPct val="75000"/>
              <a:buFont typeface="Wingdings" pitchFamily="2" charset="2"/>
              <a:buChar char="ü"/>
              <a:defRPr/>
            </a:pPr>
            <a:r>
              <a:rPr lang="uk-UA" sz="4400" dirty="0" smtClean="0">
                <a:solidFill>
                  <a:schemeClr val="accent6"/>
                </a:solidFill>
                <a:latin typeface="Arial" pitchFamily="34" charset="0"/>
                <a:ea typeface="ＭＳ Ｐゴシック" charset="-128"/>
                <a:cs typeface="Arial" pitchFamily="34" charset="0"/>
              </a:rPr>
              <a:t> </a:t>
            </a:r>
            <a:r>
              <a:rPr lang="uk-UA" sz="3200" dirty="0" smtClean="0">
                <a:solidFill>
                  <a:schemeClr val="accent6"/>
                </a:solidFill>
                <a:latin typeface="Arial" pitchFamily="34" charset="0"/>
                <a:ea typeface="ＭＳ Ｐゴシック" charset="-128"/>
                <a:cs typeface="Arial" pitchFamily="34" charset="0"/>
              </a:rPr>
              <a:t>Існує ціла низка критеріїв класифікації.</a:t>
            </a:r>
          </a:p>
          <a:p>
            <a:pPr marL="341313" lvl="0" indent="-341313" algn="just" eaLnBrk="0" hangingPunct="0">
              <a:spcBef>
                <a:spcPts val="600"/>
              </a:spcBef>
              <a:spcAft>
                <a:spcPts val="600"/>
              </a:spcAft>
              <a:buSzPct val="75000"/>
              <a:buFont typeface="Wingdings" pitchFamily="2" charset="2"/>
              <a:buChar char="ü"/>
              <a:defRPr/>
            </a:pPr>
            <a:r>
              <a:rPr lang="uk-UA" sz="3200" dirty="0" smtClean="0">
                <a:solidFill>
                  <a:schemeClr val="accent6"/>
                </a:solidFill>
                <a:latin typeface="Arial" pitchFamily="34" charset="0"/>
                <a:ea typeface="ＭＳ Ｐゴシック" charset="-128"/>
                <a:cs typeface="Arial" pitchFamily="34" charset="0"/>
              </a:rPr>
              <a:t> У широкому сенсі суб'єкти </a:t>
            </a:r>
            <a:r>
              <a:rPr lang="uk-UA" sz="3200" dirty="0" err="1" smtClean="0">
                <a:solidFill>
                  <a:schemeClr val="accent6"/>
                </a:solidFill>
                <a:latin typeface="Arial" pitchFamily="34" charset="0"/>
                <a:ea typeface="ＭＳ Ｐゴシック" charset="-128"/>
                <a:cs typeface="Arial" pitchFamily="34" charset="0"/>
              </a:rPr>
              <a:t>адвокації</a:t>
            </a:r>
            <a:r>
              <a:rPr lang="uk-UA" sz="3200" dirty="0" smtClean="0">
                <a:solidFill>
                  <a:schemeClr val="accent6"/>
                </a:solidFill>
                <a:latin typeface="Arial" pitchFamily="34" charset="0"/>
                <a:ea typeface="ＭＳ Ｐゴシック" charset="-128"/>
                <a:cs typeface="Arial" pitchFamily="34" charset="0"/>
              </a:rPr>
              <a:t> – це </a:t>
            </a:r>
            <a:r>
              <a:rPr lang="uk-UA" sz="3200" b="1" dirty="0" smtClean="0">
                <a:solidFill>
                  <a:schemeClr val="accent6"/>
                </a:solidFill>
                <a:latin typeface="Arial" pitchFamily="34" charset="0"/>
                <a:ea typeface="ＭＳ Ｐゴシック" charset="-128"/>
                <a:cs typeface="Arial" pitchFamily="34" charset="0"/>
              </a:rPr>
              <a:t>організовані</a:t>
            </a:r>
            <a:r>
              <a:rPr lang="uk-UA" sz="3200" dirty="0" smtClean="0">
                <a:solidFill>
                  <a:schemeClr val="accent6"/>
                </a:solidFill>
                <a:latin typeface="Arial" pitchFamily="34" charset="0"/>
                <a:ea typeface="ＭＳ Ｐゴシック" charset="-128"/>
                <a:cs typeface="Arial" pitchFamily="34" charset="0"/>
              </a:rPr>
              <a:t> </a:t>
            </a:r>
            <a:r>
              <a:rPr lang="uk-UA" sz="3200" b="1" dirty="0" smtClean="0">
                <a:solidFill>
                  <a:schemeClr val="accent6"/>
                </a:solidFill>
                <a:latin typeface="Arial" pitchFamily="34" charset="0"/>
                <a:ea typeface="ＭＳ Ｐゴシック" charset="-128"/>
                <a:cs typeface="Arial" pitchFamily="34" charset="0"/>
              </a:rPr>
              <a:t>групи інтересів</a:t>
            </a:r>
            <a:r>
              <a:rPr lang="uk-UA" sz="3200" dirty="0" smtClean="0">
                <a:solidFill>
                  <a:schemeClr val="accent6"/>
                </a:solidFill>
                <a:latin typeface="Arial" pitchFamily="34" charset="0"/>
                <a:ea typeface="ＭＳ Ｐゴシック" charset="-128"/>
                <a:cs typeface="Arial" pitchFamily="34" charset="0"/>
              </a:rPr>
              <a:t>, тобто організації, які </a:t>
            </a:r>
            <a:r>
              <a:rPr lang="uk-UA" sz="3200" b="1" dirty="0" smtClean="0">
                <a:solidFill>
                  <a:schemeClr val="accent6"/>
                </a:solidFill>
                <a:latin typeface="Arial" pitchFamily="34" charset="0"/>
                <a:ea typeface="ＭＳ Ｐゴシック" charset="-128"/>
                <a:cs typeface="Arial" pitchFamily="34" charset="0"/>
              </a:rPr>
              <a:t>поділяють погляди </a:t>
            </a:r>
            <a:r>
              <a:rPr lang="uk-UA" sz="3200" dirty="0" smtClean="0">
                <a:solidFill>
                  <a:schemeClr val="accent6"/>
                </a:solidFill>
                <a:latin typeface="Arial" pitchFamily="34" charset="0"/>
                <a:ea typeface="ＭＳ Ｐゴシック" charset="-128"/>
                <a:cs typeface="Arial" pitchFamily="34" charset="0"/>
              </a:rPr>
              <a:t>з конкретних суспільних питань та створюються з метою просування та захисту спільних інтересів своїх членів.</a:t>
            </a:r>
          </a:p>
          <a:p>
            <a:pPr marL="341313" lvl="0" indent="-341313" algn="just" eaLnBrk="0" hangingPunct="0">
              <a:spcBef>
                <a:spcPts val="600"/>
              </a:spcBef>
              <a:spcAft>
                <a:spcPts val="600"/>
              </a:spcAft>
              <a:buSzPct val="75000"/>
              <a:buFont typeface="Wingdings" pitchFamily="2" charset="2"/>
              <a:buChar char="ü"/>
              <a:defRPr/>
            </a:pPr>
            <a:r>
              <a:rPr lang="uk-UA" sz="3200" dirty="0" smtClean="0">
                <a:solidFill>
                  <a:schemeClr val="accent6"/>
                </a:solidFill>
                <a:latin typeface="Arial" pitchFamily="34" charset="0"/>
                <a:ea typeface="ＭＳ Ｐゴシック" charset="-128"/>
                <a:cs typeface="Arial" pitchFamily="34" charset="0"/>
              </a:rPr>
              <a:t>Залежно від </a:t>
            </a:r>
            <a:r>
              <a:rPr lang="uk-UA" sz="3200" b="1" dirty="0" smtClean="0">
                <a:solidFill>
                  <a:schemeClr val="accent6"/>
                </a:solidFill>
                <a:latin typeface="Arial" pitchFamily="34" charset="0"/>
                <a:ea typeface="ＭＳ Ｐゴシック" charset="-128"/>
                <a:cs typeface="Arial" pitchFamily="34" charset="0"/>
              </a:rPr>
              <a:t>групи суспільних інтересів</a:t>
            </a:r>
            <a:r>
              <a:rPr lang="uk-UA" sz="3200" dirty="0" smtClean="0">
                <a:solidFill>
                  <a:schemeClr val="accent6"/>
                </a:solidFill>
                <a:latin typeface="Arial" pitchFamily="34" charset="0"/>
                <a:ea typeface="ＭＳ Ｐゴシック" charset="-128"/>
                <a:cs typeface="Arial" pitchFamily="34" charset="0"/>
              </a:rPr>
              <a:t>, яку вони представляють,</a:t>
            </a:r>
            <a:r>
              <a:rPr lang="uk-UA" sz="3200" b="1" dirty="0" smtClean="0">
                <a:latin typeface="Arial" pitchFamily="34" charset="0"/>
                <a:ea typeface="ＭＳ Ｐゴシック" charset="-128"/>
                <a:cs typeface="Arial" pitchFamily="34" charset="0"/>
              </a:rPr>
              <a:t>суб’єктами </a:t>
            </a:r>
            <a:r>
              <a:rPr lang="uk-UA" sz="3200" b="1" dirty="0" err="1" smtClean="0">
                <a:latin typeface="Arial" pitchFamily="34" charset="0"/>
                <a:ea typeface="ＭＳ Ｐゴシック" charset="-128"/>
                <a:cs typeface="Arial" pitchFamily="34" charset="0"/>
              </a:rPr>
              <a:t>адвокації</a:t>
            </a:r>
            <a:r>
              <a:rPr lang="uk-UA" sz="3200" b="1" dirty="0" smtClean="0">
                <a:latin typeface="Arial" pitchFamily="34" charset="0"/>
                <a:ea typeface="ＭＳ Ｐゴシック" charset="-128"/>
                <a:cs typeface="Arial" pitchFamily="34" charset="0"/>
              </a:rPr>
              <a:t> можуть бути</a:t>
            </a:r>
            <a:r>
              <a:rPr lang="uk-UA" sz="3200" dirty="0" smtClean="0">
                <a:solidFill>
                  <a:schemeClr val="accent6"/>
                </a:solidFill>
                <a:latin typeface="Arial" pitchFamily="34" charset="0"/>
                <a:ea typeface="ＭＳ Ｐゴシック" charset="-128"/>
                <a:cs typeface="Arial" pitchFamily="34" charset="0"/>
              </a:rPr>
              <a:t>:</a:t>
            </a:r>
            <a:endParaRPr lang="uk-UA" sz="3200" dirty="0" smtClean="0">
              <a:latin typeface="Arial" pitchFamily="34" charset="0"/>
              <a:cs typeface="Arial" pitchFamily="34" charset="0"/>
            </a:endParaRP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бізнес-асоціації;</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профспілки;</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професійні спільноти;</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благодійні фонди;</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групи меншин;</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екологічні рухи;</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об'єднання за віковим критерієм: організації молоді, дітей та людей похилого віку;</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групи, засновані на ідеологічних (неекономічних) інтересах;</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дослідницькі центри (</a:t>
            </a:r>
            <a:r>
              <a:rPr lang="uk-UA" sz="3000" dirty="0" err="1" smtClean="0">
                <a:solidFill>
                  <a:schemeClr val="accent6"/>
                </a:solidFill>
                <a:latin typeface="Arial" pitchFamily="34" charset="0"/>
                <a:cs typeface="Arial" pitchFamily="34" charset="0"/>
              </a:rPr>
              <a:t>think</a:t>
            </a:r>
            <a:r>
              <a:rPr lang="uk-UA" sz="3000" dirty="0" smtClean="0">
                <a:solidFill>
                  <a:schemeClr val="accent6"/>
                </a:solidFill>
                <a:latin typeface="Arial" pitchFamily="34" charset="0"/>
                <a:cs typeface="Arial" pitchFamily="34" charset="0"/>
              </a:rPr>
              <a:t> </a:t>
            </a:r>
            <a:r>
              <a:rPr lang="uk-UA" sz="3000" dirty="0" err="1" smtClean="0">
                <a:solidFill>
                  <a:schemeClr val="accent6"/>
                </a:solidFill>
                <a:latin typeface="Arial" pitchFamily="34" charset="0"/>
                <a:cs typeface="Arial" pitchFamily="34" charset="0"/>
              </a:rPr>
              <a:t>tanks</a:t>
            </a:r>
            <a:r>
              <a:rPr lang="uk-UA" sz="3000" dirty="0" smtClean="0">
                <a:solidFill>
                  <a:schemeClr val="accent6"/>
                </a:solidFill>
                <a:latin typeface="Arial" pitchFamily="34" charset="0"/>
                <a:cs typeface="Arial" pitchFamily="34" charset="0"/>
              </a:rPr>
              <a:t>);</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окремі компанії (особливо великі);</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індустріальні групи вузькоспеціалізованих компаній;</a:t>
            </a:r>
          </a:p>
          <a:p>
            <a:pPr marL="679566" indent="-679566" algn="just">
              <a:buFont typeface="Wingdings" panose="05000000000000000000" pitchFamily="2" charset="2"/>
              <a:buChar char="§"/>
            </a:pPr>
            <a:r>
              <a:rPr lang="uk-UA" sz="3000" dirty="0" smtClean="0">
                <a:solidFill>
                  <a:schemeClr val="accent6"/>
                </a:solidFill>
                <a:latin typeface="Arial" pitchFamily="34" charset="0"/>
                <a:cs typeface="Arial" pitchFamily="34" charset="0"/>
              </a:rPr>
              <a:t>так звані "</a:t>
            </a:r>
            <a:r>
              <a:rPr lang="uk-UA" sz="3000" dirty="0" err="1" smtClean="0">
                <a:solidFill>
                  <a:schemeClr val="accent6"/>
                </a:solidFill>
                <a:latin typeface="Arial" pitchFamily="34" charset="0"/>
                <a:cs typeface="Arial" pitchFamily="34" charset="0"/>
              </a:rPr>
              <a:t>umbrella</a:t>
            </a:r>
            <a:r>
              <a:rPr lang="uk-UA" sz="3000" dirty="0" smtClean="0">
                <a:solidFill>
                  <a:schemeClr val="accent6"/>
                </a:solidFill>
                <a:latin typeface="Arial" pitchFamily="34" charset="0"/>
                <a:cs typeface="Arial" pitchFamily="34" charset="0"/>
              </a:rPr>
              <a:t> </a:t>
            </a:r>
            <a:r>
              <a:rPr lang="uk-UA" sz="3000" dirty="0" err="1" smtClean="0">
                <a:solidFill>
                  <a:schemeClr val="accent6"/>
                </a:solidFill>
                <a:latin typeface="Arial" pitchFamily="34" charset="0"/>
                <a:cs typeface="Arial" pitchFamily="34" charset="0"/>
              </a:rPr>
              <a:t>organizations</a:t>
            </a:r>
            <a:r>
              <a:rPr lang="uk-UA" sz="3000" dirty="0" smtClean="0">
                <a:solidFill>
                  <a:schemeClr val="accent6"/>
                </a:solidFill>
                <a:latin typeface="Arial" pitchFamily="34" charset="0"/>
                <a:cs typeface="Arial" pitchFamily="34" charset="0"/>
              </a:rPr>
              <a:t>" (наприклад, аграрна конфедерація, яка об'єднує кілька </a:t>
            </a:r>
            <a:r>
              <a:rPr lang="uk-UA" sz="3000" dirty="0" err="1" smtClean="0">
                <a:solidFill>
                  <a:schemeClr val="accent6"/>
                </a:solidFill>
                <a:latin typeface="Arial" pitchFamily="34" charset="0"/>
                <a:cs typeface="Arial" pitchFamily="34" charset="0"/>
              </a:rPr>
              <a:t>агрофедерацій</a:t>
            </a:r>
            <a:r>
              <a:rPr lang="uk-UA" sz="3000" dirty="0" smtClean="0">
                <a:solidFill>
                  <a:schemeClr val="accent6"/>
                </a:solidFill>
                <a:latin typeface="Arial" pitchFamily="34" charset="0"/>
                <a:cs typeface="Arial" pitchFamily="34" charset="0"/>
              </a:rPr>
              <a:t>).</a:t>
            </a:r>
            <a:endParaRPr lang="uk-UA" sz="3000" dirty="0">
              <a:solidFill>
                <a:schemeClr val="accent6"/>
              </a:solidFill>
              <a:latin typeface="Arial" pitchFamily="34" charset="0"/>
              <a:cs typeface="Arial" pitchFamily="34" charset="0"/>
            </a:endParaRPr>
          </a:p>
        </p:txBody>
      </p:sp>
      <p:sp>
        <p:nvSpPr>
          <p:cNvPr id="3" name="Content Placeholder 1"/>
          <p:cNvSpPr txBox="1">
            <a:spLocks/>
          </p:cNvSpPr>
          <p:nvPr/>
        </p:nvSpPr>
        <p:spPr>
          <a:xfrm>
            <a:off x="1900988" y="12369634"/>
            <a:ext cx="19945151" cy="67147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a:t>
            </a:r>
            <a:r>
              <a:rPr lang="en-US" sz="2400" dirty="0" smtClean="0">
                <a:solidFill>
                  <a:schemeClr val="accent6"/>
                </a:solidFill>
              </a:rPr>
              <a:t>  Charles S. Mack. Business</a:t>
            </a:r>
            <a:r>
              <a:rPr lang="en-US" sz="2400" dirty="0">
                <a:solidFill>
                  <a:schemeClr val="accent6"/>
                </a:solidFill>
              </a:rPr>
              <a:t>, Politics, and the Practice of Government </a:t>
            </a:r>
            <a:r>
              <a:rPr lang="en-US" sz="2400" dirty="0" smtClean="0">
                <a:solidFill>
                  <a:schemeClr val="accent6"/>
                </a:solidFill>
              </a:rPr>
              <a:t>Relations. – </a:t>
            </a:r>
            <a:r>
              <a:rPr lang="en-US" sz="2400" dirty="0">
                <a:solidFill>
                  <a:schemeClr val="accent6"/>
                </a:solidFill>
              </a:rPr>
              <a:t>Greenwood Publishing Group, </a:t>
            </a:r>
            <a:r>
              <a:rPr lang="en-US" sz="2400" dirty="0" smtClean="0">
                <a:solidFill>
                  <a:schemeClr val="accent6"/>
                </a:solidFill>
              </a:rPr>
              <a:t>1997. P. </a:t>
            </a:r>
            <a:r>
              <a:rPr lang="ru-RU" sz="2400" dirty="0" smtClean="0">
                <a:solidFill>
                  <a:schemeClr val="accent6"/>
                </a:solidFill>
              </a:rPr>
              <a:t>14.</a:t>
            </a:r>
            <a:endParaRPr lang="ru-RU" sz="2400" dirty="0">
              <a:solidFill>
                <a:schemeClr val="accent6"/>
              </a:solidFill>
            </a:endParaRPr>
          </a:p>
        </p:txBody>
      </p:sp>
    </p:spTree>
    <p:extLst>
      <p:ext uri="{BB962C8B-B14F-4D97-AF65-F5344CB8AC3E}">
        <p14:creationId xmlns:p14="http://schemas.microsoft.com/office/powerpoint/2010/main" val="599745692"/>
      </p:ext>
    </p:extLst>
  </p:cSld>
  <p:clrMapOvr>
    <a:masterClrMapping/>
  </p:clrMapOvr>
  <p:transition spd="slow">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3" y="3944984"/>
            <a:ext cx="20582250" cy="8516982"/>
          </a:xfrm>
          <a:prstGeom prst="rect">
            <a:avLst/>
          </a:prstGeom>
        </p:spPr>
        <p:txBody>
          <a:bodyPr lIns="217728" tIns="108864" rIns="217728" bIns="108864">
            <a:noAutofit/>
          </a:bodyPr>
          <a:lstStyle/>
          <a:p>
            <a:pPr lvl="0" algn="just">
              <a:spcBef>
                <a:spcPts val="1800"/>
              </a:spcBef>
              <a:spcAft>
                <a:spcPts val="1800"/>
              </a:spcAft>
            </a:pPr>
            <a:r>
              <a:rPr lang="uk-UA" sz="4000" dirty="0" smtClean="0">
                <a:solidFill>
                  <a:schemeClr val="accent6">
                    <a:lumMod val="50000"/>
                  </a:schemeClr>
                </a:solidFill>
              </a:rPr>
              <a:t>Цей етап </a:t>
            </a:r>
            <a:r>
              <a:rPr lang="uk-UA" sz="4000" dirty="0" err="1" smtClean="0">
                <a:solidFill>
                  <a:schemeClr val="accent6">
                    <a:lumMod val="50000"/>
                  </a:schemeClr>
                </a:solidFill>
              </a:rPr>
              <a:t>адвокаційної</a:t>
            </a:r>
            <a:r>
              <a:rPr lang="uk-UA" sz="4000" dirty="0" smtClean="0">
                <a:solidFill>
                  <a:schemeClr val="accent6">
                    <a:lumMod val="50000"/>
                  </a:schemeClr>
                </a:solidFill>
              </a:rPr>
              <a:t> кампанії часто упускають. Однак без аналізу попереднього досвіду, а іноді й роботи над помилками, суб’єкти </a:t>
            </a:r>
            <a:r>
              <a:rPr lang="uk-UA" sz="4000" dirty="0" err="1" smtClean="0">
                <a:solidFill>
                  <a:schemeClr val="accent6">
                    <a:lumMod val="50000"/>
                  </a:schemeClr>
                </a:solidFill>
              </a:rPr>
              <a:t>адвокації</a:t>
            </a:r>
            <a:r>
              <a:rPr lang="uk-UA" sz="4000" dirty="0" smtClean="0">
                <a:solidFill>
                  <a:schemeClr val="accent6">
                    <a:lumMod val="50000"/>
                  </a:schemeClr>
                </a:solidFill>
              </a:rPr>
              <a:t> ризикують допускати одні й ті самі прорахунки у подальших своїх кампаніях. </a:t>
            </a:r>
          </a:p>
          <a:p>
            <a:pPr lvl="0" algn="just">
              <a:spcBef>
                <a:spcPts val="1800"/>
              </a:spcBef>
              <a:spcAft>
                <a:spcPts val="1800"/>
              </a:spcAft>
            </a:pPr>
            <a:r>
              <a:rPr lang="uk-UA" sz="4000" b="1" dirty="0" smtClean="0">
                <a:solidFill>
                  <a:schemeClr val="accent6">
                    <a:lumMod val="50000"/>
                  </a:schemeClr>
                </a:solidFill>
              </a:rPr>
              <a:t>Щоб цього уникнути, рекомендується самостійно або з союзниками по коаліції:</a:t>
            </a:r>
          </a:p>
          <a:p>
            <a:pPr lvl="0"/>
            <a:r>
              <a:rPr lang="uk-UA" sz="4000" dirty="0" smtClean="0">
                <a:solidFill>
                  <a:schemeClr val="accent6">
                    <a:lumMod val="50000"/>
                  </a:schemeClr>
                </a:solidFill>
              </a:rPr>
              <a:t>-   сформулювати результат проведеної кампанії;</a:t>
            </a:r>
          </a:p>
          <a:p>
            <a:pPr lvl="0"/>
            <a:r>
              <a:rPr lang="uk-UA" sz="4000" dirty="0" smtClean="0">
                <a:solidFill>
                  <a:schemeClr val="accent6">
                    <a:lumMod val="50000"/>
                  </a:schemeClr>
                </a:solidFill>
              </a:rPr>
              <a:t>-   підсумувати її успіхи та прорахунки;</a:t>
            </a:r>
          </a:p>
          <a:p>
            <a:pPr lvl="0"/>
            <a:r>
              <a:rPr lang="uk-UA" sz="4000" dirty="0" smtClean="0">
                <a:solidFill>
                  <a:schemeClr val="accent6">
                    <a:lumMod val="50000"/>
                  </a:schemeClr>
                </a:solidFill>
              </a:rPr>
              <a:t>-   проаналізувати причини успіхів і прорахунків, які залежали від вас, із тими, які були поза вашим контролем;</a:t>
            </a:r>
          </a:p>
          <a:p>
            <a:pPr lvl="0"/>
            <a:r>
              <a:rPr lang="uk-UA" sz="4000" dirty="0" smtClean="0">
                <a:solidFill>
                  <a:schemeClr val="accent6">
                    <a:lumMod val="50000"/>
                  </a:schemeClr>
                </a:solidFill>
              </a:rPr>
              <a:t>-   зробити висновки щодо того, як у майбутньому підвищити ефективність подібних кампаній (зокрема, з ким співпрацювати, а з ким – ні; які методи працюють, а які є менш ефективними у подібних випадках).  </a:t>
            </a:r>
          </a:p>
        </p:txBody>
      </p:sp>
      <p:sp>
        <p:nvSpPr>
          <p:cNvPr id="3" name="Content Placeholder 1"/>
          <p:cNvSpPr txBox="1">
            <a:spLocks/>
          </p:cNvSpPr>
          <p:nvPr/>
        </p:nvSpPr>
        <p:spPr>
          <a:xfrm>
            <a:off x="1467853" y="2194560"/>
            <a:ext cx="18335438" cy="1410789"/>
          </a:xfrm>
          <a:prstGeom prst="rect">
            <a:avLst/>
          </a:prstGeom>
        </p:spPr>
        <p:txBody>
          <a:bodyPr lIns="217728" tIns="108864" rIns="217728" bIns="108864">
            <a:noAutofit/>
          </a:bodyPr>
          <a:lstStyle/>
          <a:p>
            <a:pPr lvl="0"/>
            <a:r>
              <a:rPr lang="ru-RU" sz="8000" dirty="0" smtClean="0">
                <a:solidFill>
                  <a:schemeClr val="tx2"/>
                </a:solidFill>
                <a:latin typeface="Franklin Gothic Medium"/>
                <a:ea typeface="ＭＳ Ｐゴシック" charset="-128"/>
                <a:cs typeface="Franklin Gothic Medium"/>
              </a:rPr>
              <a:t>ОЦІНКА РЕЗУЛЬТАТІВ</a:t>
            </a:r>
            <a:endParaRPr lang="ru-RU" sz="8000" dirty="0"/>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3" y="3944984"/>
            <a:ext cx="20921092" cy="8177347"/>
          </a:xfrm>
          <a:prstGeom prst="rect">
            <a:avLst/>
          </a:prstGeom>
        </p:spPr>
        <p:txBody>
          <a:bodyPr lIns="217728" tIns="108864" rIns="217728" bIns="108864">
            <a:noAutofit/>
          </a:bodyPr>
          <a:lstStyle/>
          <a:p>
            <a:pPr>
              <a:buFont typeface="Wingdings" pitchFamily="2" charset="2"/>
              <a:buChar char="ü"/>
            </a:pPr>
            <a:r>
              <a:rPr lang="uk-UA" sz="4400" dirty="0" smtClean="0">
                <a:solidFill>
                  <a:schemeClr val="accent6">
                    <a:lumMod val="50000"/>
                  </a:schemeClr>
                </a:solidFill>
              </a:rPr>
              <a:t>   Якщо ви витратите час на оцінку результатів проведеної вами кампанії, кожна наступна з них буде більш ефективною і оперативною та потребуватиме меншого обсягу ресурсів. </a:t>
            </a:r>
          </a:p>
          <a:p>
            <a:endParaRPr lang="uk-UA" sz="4400" dirty="0" smtClean="0">
              <a:solidFill>
                <a:schemeClr val="accent6">
                  <a:lumMod val="50000"/>
                </a:schemeClr>
              </a:solidFill>
            </a:endParaRPr>
          </a:p>
          <a:p>
            <a:pPr>
              <a:buFont typeface="Wingdings" pitchFamily="2" charset="2"/>
              <a:buChar char="ü"/>
            </a:pPr>
            <a:r>
              <a:rPr lang="uk-UA" sz="4400" dirty="0" smtClean="0">
                <a:solidFill>
                  <a:schemeClr val="accent6">
                    <a:lumMod val="50000"/>
                  </a:schemeClr>
                </a:solidFill>
              </a:rPr>
              <a:t>   Крім того, одразу після завершення кампанії важливо починати процес ретельного </a:t>
            </a:r>
            <a:r>
              <a:rPr lang="uk-UA" sz="4400" b="1" dirty="0" smtClean="0"/>
              <a:t>моніторингу імплементації ухвалених рішень</a:t>
            </a:r>
            <a:r>
              <a:rPr lang="uk-UA" sz="4400" dirty="0" smtClean="0">
                <a:solidFill>
                  <a:schemeClr val="accent6">
                    <a:lumMod val="50000"/>
                  </a:schemeClr>
                </a:solidFill>
              </a:rPr>
              <a:t> уповноваженими органами.</a:t>
            </a:r>
          </a:p>
          <a:p>
            <a:pPr lvl="0">
              <a:spcBef>
                <a:spcPts val="1800"/>
              </a:spcBef>
              <a:spcAft>
                <a:spcPts val="1800"/>
              </a:spcAft>
            </a:pPr>
            <a:endParaRPr lang="uk-UA" sz="4400" dirty="0" smtClean="0">
              <a:solidFill>
                <a:schemeClr val="accent6">
                  <a:lumMod val="50000"/>
                </a:schemeClr>
              </a:solidFill>
            </a:endParaRPr>
          </a:p>
        </p:txBody>
      </p:sp>
    </p:spTree>
    <p:extLst>
      <p:ext uri="{BB962C8B-B14F-4D97-AF65-F5344CB8AC3E}">
        <p14:creationId xmlns:p14="http://schemas.microsoft.com/office/powerpoint/2010/main" val="1920679005"/>
      </p:ext>
    </p:extLst>
  </p:cSld>
  <p:clrMapOvr>
    <a:masterClrMapping/>
  </p:clrMapOvr>
  <p:transition spd="slow">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 y="-1"/>
            <a:ext cx="24547817" cy="13716002"/>
            <a:chOff x="0" y="-1"/>
            <a:chExt cx="24547817" cy="1371600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85000" name="Text Box 8"/>
          <p:cNvSpPr txBox="1">
            <a:spLocks noChangeArrowheads="1"/>
          </p:cNvSpPr>
          <p:nvPr/>
        </p:nvSpPr>
        <p:spPr bwMode="auto">
          <a:xfrm>
            <a:off x="1780672" y="4042611"/>
            <a:ext cx="15472612" cy="509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ru-RU" sz="9000" dirty="0" smtClean="0">
                <a:solidFill>
                  <a:srgbClr val="FBB040"/>
                </a:solidFill>
                <a:latin typeface="Franklin Gothic Book"/>
                <a:ea typeface="Arial Unicode MS" pitchFamily="34" charset="-128"/>
                <a:cs typeface="Franklin Gothic Book"/>
              </a:rPr>
              <a:t>ПРИНЦИПИ</a:t>
            </a:r>
          </a:p>
          <a:p>
            <a:pPr defTabSz="2174594"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ЕФЕКТИВНОЇ </a:t>
            </a:r>
            <a:r>
              <a:rPr lang="uk-UA" sz="15000" dirty="0" smtClean="0">
                <a:solidFill>
                  <a:srgbClr val="FFFFFF"/>
                </a:solidFill>
                <a:latin typeface="Franklin Gothic Medium"/>
                <a:ea typeface="Arial Unicode MS" pitchFamily="34" charset="-128"/>
                <a:cs typeface="Franklin Gothic Medium"/>
              </a:rPr>
              <a:t>АДВОКАЦІЇ</a:t>
            </a:r>
            <a:endParaRPr lang="ru-RU" sz="15000" dirty="0" smtClean="0">
              <a:solidFill>
                <a:schemeClr val="tx2"/>
              </a:solidFill>
              <a:latin typeface="Franklin Gothic Medium"/>
              <a:ea typeface="ＭＳ Ｐゴシック" charset="-128"/>
              <a:cs typeface="Franklin Gothic Medium"/>
            </a:endParaRPr>
          </a:p>
        </p:txBody>
      </p:sp>
    </p:spTree>
    <p:extLst>
      <p:ext uri="{BB962C8B-B14F-4D97-AF65-F5344CB8AC3E}">
        <p14:creationId xmlns:p14="http://schemas.microsoft.com/office/powerpoint/2010/main" val="1483218564"/>
      </p:ext>
    </p:extLst>
  </p:cSld>
  <p:clrMapOvr>
    <a:masterClrMapping/>
  </p:clrMapOvr>
  <p:transition spd="slow">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6" y="2569241"/>
            <a:ext cx="20405559" cy="10321569"/>
          </a:xfrm>
          <a:prstGeom prst="rect">
            <a:avLst/>
          </a:prstGeom>
        </p:spPr>
        <p:txBody>
          <a:bodyPr lIns="217461" tIns="108731" rIns="217461" bIns="108731">
            <a:noAutofit/>
          </a:bodyPr>
          <a:lstStyle/>
          <a:p>
            <a:pPr>
              <a:spcBef>
                <a:spcPts val="600"/>
              </a:spcBef>
              <a:spcAft>
                <a:spcPts val="1800"/>
              </a:spcAft>
            </a:pPr>
            <a:r>
              <a:rPr lang="en-US" sz="6000" dirty="0" smtClean="0">
                <a:solidFill>
                  <a:schemeClr val="tx2"/>
                </a:solidFill>
                <a:latin typeface="Franklin Gothic Medium"/>
                <a:ea typeface="ＭＳ Ｐゴシック" charset="-128"/>
                <a:cs typeface="Franklin Gothic Medium"/>
              </a:rPr>
              <a:t>20</a:t>
            </a:r>
            <a:r>
              <a:rPr lang="uk-UA" sz="6000" dirty="0" smtClean="0">
                <a:solidFill>
                  <a:schemeClr val="tx2"/>
                </a:solidFill>
                <a:latin typeface="Franklin Gothic Medium"/>
                <a:ea typeface="ＭＳ Ｐゴシック" charset="-128"/>
                <a:cs typeface="Franklin Gothic Medium"/>
              </a:rPr>
              <a:t>  ПРИНЦИПІВ ЕФЕКТИВНОЇ АДВОКАЦІЇ:</a:t>
            </a:r>
            <a:endParaRPr lang="en-US" sz="6000" dirty="0" smtClean="0">
              <a:solidFill>
                <a:schemeClr val="tx2"/>
              </a:solidFill>
              <a:latin typeface="Franklin Gothic Medium"/>
              <a:ea typeface="ＭＳ Ｐゴシック" charset="-128"/>
              <a:cs typeface="Franklin Gothic Medium"/>
            </a:endParaRPr>
          </a:p>
          <a:p>
            <a:pPr algn="just">
              <a:spcBef>
                <a:spcPts val="1800"/>
              </a:spcBef>
              <a:spcAft>
                <a:spcPts val="2400"/>
              </a:spcAft>
            </a:pPr>
            <a:r>
              <a:rPr lang="en-US" sz="3650" b="1" dirty="0" smtClean="0"/>
              <a:t>1. </a:t>
            </a:r>
            <a:r>
              <a:rPr lang="uk-UA" sz="3650" dirty="0" smtClean="0">
                <a:solidFill>
                  <a:schemeClr val="accent6"/>
                </a:solidFill>
              </a:rPr>
              <a:t>Узгодьте свої організаційні цілі з національними інтересами, політичними реаліями і порядком денним влади</a:t>
            </a:r>
            <a:r>
              <a:rPr lang="en-US" sz="3650" dirty="0" smtClean="0">
                <a:solidFill>
                  <a:schemeClr val="accent6"/>
                </a:solidFill>
              </a:rPr>
              <a:t> (</a:t>
            </a:r>
            <a:r>
              <a:rPr lang="uk-UA" sz="3650" dirty="0" smtClean="0">
                <a:solidFill>
                  <a:schemeClr val="accent6"/>
                </a:solidFill>
              </a:rPr>
              <a:t>програма діяльності уряду, план розвитку відповідних галузей та ін.</a:t>
            </a:r>
            <a:r>
              <a:rPr lang="en-US" sz="3650" dirty="0" smtClean="0">
                <a:solidFill>
                  <a:schemeClr val="accent6"/>
                </a:solidFill>
              </a:rPr>
              <a:t>);</a:t>
            </a:r>
            <a:endParaRPr lang="en-US" sz="3650" dirty="0">
              <a:solidFill>
                <a:schemeClr val="accent6"/>
              </a:solidFill>
            </a:endParaRPr>
          </a:p>
          <a:p>
            <a:pPr algn="just">
              <a:spcBef>
                <a:spcPts val="1800"/>
              </a:spcBef>
              <a:spcAft>
                <a:spcPts val="2400"/>
              </a:spcAft>
            </a:pPr>
            <a:r>
              <a:rPr lang="en-US" sz="3650" b="1" dirty="0" smtClean="0"/>
              <a:t>2. </a:t>
            </a:r>
            <a:r>
              <a:rPr lang="uk-UA" sz="3650" dirty="0" smtClean="0">
                <a:solidFill>
                  <a:schemeClr val="accent6"/>
                </a:solidFill>
              </a:rPr>
              <a:t>Визначте ключових </a:t>
            </a:r>
            <a:r>
              <a:rPr lang="uk-UA" sz="3650" dirty="0" err="1" smtClean="0">
                <a:solidFill>
                  <a:schemeClr val="accent6"/>
                </a:solidFill>
              </a:rPr>
              <a:t>стейкхолдерів</a:t>
            </a:r>
            <a:r>
              <a:rPr lang="uk-UA" sz="3650" dirty="0" smtClean="0">
                <a:solidFill>
                  <a:schemeClr val="accent6"/>
                </a:solidFill>
              </a:rPr>
              <a:t> та їхні позиції з актуальних для вас питань</a:t>
            </a:r>
            <a:r>
              <a:rPr lang="en-US" sz="3650" dirty="0" smtClean="0">
                <a:solidFill>
                  <a:schemeClr val="accent6"/>
                </a:solidFill>
              </a:rPr>
              <a:t>;</a:t>
            </a:r>
            <a:endParaRPr lang="uk-UA" sz="3650" dirty="0" smtClean="0">
              <a:solidFill>
                <a:schemeClr val="accent6"/>
              </a:solidFill>
            </a:endParaRPr>
          </a:p>
          <a:p>
            <a:pPr lvl="0" algn="just">
              <a:spcBef>
                <a:spcPts val="1800"/>
              </a:spcBef>
              <a:spcAft>
                <a:spcPts val="2400"/>
              </a:spcAft>
            </a:pPr>
            <a:r>
              <a:rPr lang="uk-UA" sz="3600" b="1" dirty="0" smtClean="0"/>
              <a:t>3</a:t>
            </a:r>
            <a:r>
              <a:rPr lang="en-GB" sz="3600" b="1" dirty="0" smtClean="0"/>
              <a:t>.</a:t>
            </a:r>
            <a:r>
              <a:rPr lang="en-GB" sz="3600" dirty="0" smtClean="0">
                <a:solidFill>
                  <a:schemeClr val="accent6"/>
                </a:solidFill>
              </a:rPr>
              <a:t> </a:t>
            </a:r>
            <a:r>
              <a:rPr lang="uk-UA" sz="3600" dirty="0" smtClean="0">
                <a:solidFill>
                  <a:schemeClr val="accent6"/>
                </a:solidFill>
              </a:rPr>
              <a:t>Ідентифікуйте союзників, будуйте і підтримуйте довгострокові відносини</a:t>
            </a:r>
            <a:r>
              <a:rPr lang="en-GB" sz="3600" dirty="0" smtClean="0">
                <a:solidFill>
                  <a:schemeClr val="accent6"/>
                </a:solidFill>
              </a:rPr>
              <a:t>;</a:t>
            </a:r>
            <a:endParaRPr lang="en-US" sz="3650" dirty="0" smtClean="0">
              <a:solidFill>
                <a:schemeClr val="accent6"/>
              </a:solidFill>
            </a:endParaRPr>
          </a:p>
          <a:p>
            <a:pPr algn="just">
              <a:spcBef>
                <a:spcPts val="1800"/>
              </a:spcBef>
              <a:spcAft>
                <a:spcPts val="2400"/>
              </a:spcAft>
            </a:pPr>
            <a:r>
              <a:rPr lang="uk-UA" sz="3650" b="1" dirty="0" smtClean="0"/>
              <a:t>4</a:t>
            </a:r>
            <a:r>
              <a:rPr lang="en-US" sz="3650" b="1" dirty="0" smtClean="0"/>
              <a:t>. </a:t>
            </a:r>
            <a:r>
              <a:rPr lang="uk-UA" sz="3650" dirty="0" smtClean="0">
                <a:solidFill>
                  <a:schemeClr val="accent6"/>
                </a:solidFill>
              </a:rPr>
              <a:t>Напрацюйте надійну мережу контактів в органах влади, місцевого самоврядування, бізнес-середовищі, громадському секторі, при цьому зберігаючи свою незалежність та </a:t>
            </a:r>
            <a:r>
              <a:rPr lang="uk-UA" sz="3650" dirty="0" err="1" smtClean="0">
                <a:solidFill>
                  <a:schemeClr val="accent6"/>
                </a:solidFill>
              </a:rPr>
              <a:t>суб</a:t>
            </a:r>
            <a:r>
              <a:rPr lang="en-US" sz="3650" dirty="0" smtClean="0">
                <a:solidFill>
                  <a:schemeClr val="accent6"/>
                </a:solidFill>
              </a:rPr>
              <a:t>’</a:t>
            </a:r>
            <a:r>
              <a:rPr lang="uk-UA" sz="3650" dirty="0" err="1" smtClean="0">
                <a:solidFill>
                  <a:schemeClr val="accent6"/>
                </a:solidFill>
              </a:rPr>
              <a:t>єктність</a:t>
            </a:r>
            <a:r>
              <a:rPr lang="en-US" sz="3650" dirty="0" smtClean="0">
                <a:solidFill>
                  <a:schemeClr val="accent6"/>
                </a:solidFill>
              </a:rPr>
              <a:t>;</a:t>
            </a:r>
          </a:p>
          <a:p>
            <a:pPr algn="just">
              <a:spcBef>
                <a:spcPts val="1800"/>
              </a:spcBef>
              <a:spcAft>
                <a:spcPts val="2400"/>
              </a:spcAft>
            </a:pPr>
            <a:r>
              <a:rPr lang="uk-UA" sz="3650" b="1" dirty="0" smtClean="0"/>
              <a:t>5</a:t>
            </a:r>
            <a:r>
              <a:rPr lang="en-US" sz="3650" b="1" dirty="0" smtClean="0"/>
              <a:t>. </a:t>
            </a:r>
            <a:r>
              <a:rPr lang="uk-UA" sz="3650" dirty="0" smtClean="0">
                <a:solidFill>
                  <a:schemeClr val="accent6"/>
                </a:solidFill>
              </a:rPr>
              <a:t>Глибоко ознайомтеся з законодавчими процедурами та слідкуйте за політичним кліматом</a:t>
            </a:r>
            <a:r>
              <a:rPr lang="en-US" sz="3650" dirty="0" smtClean="0">
                <a:solidFill>
                  <a:schemeClr val="accent6"/>
                </a:solidFill>
              </a:rPr>
              <a:t>;</a:t>
            </a:r>
          </a:p>
          <a:p>
            <a:pPr algn="just">
              <a:spcBef>
                <a:spcPts val="1800"/>
              </a:spcBef>
              <a:spcAft>
                <a:spcPts val="2400"/>
              </a:spcAft>
            </a:pPr>
            <a:r>
              <a:rPr lang="uk-UA" sz="3650" b="1" dirty="0" smtClean="0"/>
              <a:t>6</a:t>
            </a:r>
            <a:r>
              <a:rPr lang="en-US" sz="3650" b="1" dirty="0" smtClean="0"/>
              <a:t>.</a:t>
            </a:r>
            <a:r>
              <a:rPr lang="en-US" sz="3650" dirty="0" smtClean="0">
                <a:solidFill>
                  <a:schemeClr val="accent6"/>
                </a:solidFill>
              </a:rPr>
              <a:t> </a:t>
            </a:r>
            <a:r>
              <a:rPr lang="uk-UA" sz="3650" dirty="0" smtClean="0">
                <a:solidFill>
                  <a:schemeClr val="accent6"/>
                </a:solidFill>
              </a:rPr>
              <a:t>Вивчіть міжнародний досвід вашої галузі;</a:t>
            </a:r>
          </a:p>
        </p:txBody>
      </p:sp>
    </p:spTree>
    <p:extLst>
      <p:ext uri="{BB962C8B-B14F-4D97-AF65-F5344CB8AC3E}">
        <p14:creationId xmlns:p14="http://schemas.microsoft.com/office/powerpoint/2010/main" val="2339956283"/>
      </p:ext>
    </p:extLst>
  </p:cSld>
  <p:clrMapOvr>
    <a:masterClrMapping/>
  </p:clrMapOvr>
  <p:transition spd="slow">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2638697"/>
            <a:ext cx="20405559" cy="10215153"/>
          </a:xfrm>
          <a:prstGeom prst="rect">
            <a:avLst/>
          </a:prstGeom>
        </p:spPr>
        <p:txBody>
          <a:bodyPr lIns="217461" tIns="108731" rIns="217461" bIns="108731">
            <a:noAutofit/>
          </a:bodyPr>
          <a:lstStyle/>
          <a:p>
            <a:pPr algn="just">
              <a:spcBef>
                <a:spcPts val="2000"/>
              </a:spcBef>
              <a:spcAft>
                <a:spcPts val="2400"/>
              </a:spcAft>
            </a:pPr>
            <a:r>
              <a:rPr lang="uk-UA" sz="4000" b="1" dirty="0" smtClean="0"/>
              <a:t>7</a:t>
            </a:r>
            <a:r>
              <a:rPr lang="en-US" sz="4000" b="1" dirty="0" smtClean="0"/>
              <a:t>. </a:t>
            </a:r>
            <a:r>
              <a:rPr lang="uk-UA" sz="3650" dirty="0" smtClean="0">
                <a:solidFill>
                  <a:schemeClr val="accent6"/>
                </a:solidFill>
              </a:rPr>
              <a:t>Зарекомендуйте себе як цінне джерело галузевої інформації для посадових осіб</a:t>
            </a:r>
            <a:r>
              <a:rPr lang="en-US" sz="3650" dirty="0" smtClean="0">
                <a:solidFill>
                  <a:schemeClr val="accent6"/>
                </a:solidFill>
              </a:rPr>
              <a:t>: </a:t>
            </a:r>
            <a:r>
              <a:rPr lang="uk-UA" sz="3650" dirty="0" smtClean="0">
                <a:solidFill>
                  <a:schemeClr val="accent6"/>
                </a:solidFill>
              </a:rPr>
              <a:t>освічуйте своїх </a:t>
            </a:r>
            <a:r>
              <a:rPr lang="uk-UA" sz="3650" dirty="0" err="1" smtClean="0">
                <a:solidFill>
                  <a:schemeClr val="accent6"/>
                </a:solidFill>
              </a:rPr>
              <a:t>стейкхолдерів</a:t>
            </a:r>
            <a:r>
              <a:rPr lang="uk-UA" sz="3650" dirty="0" smtClean="0">
                <a:solidFill>
                  <a:schemeClr val="accent6"/>
                </a:solidFill>
              </a:rPr>
              <a:t> з питань, які вас цікавлять;</a:t>
            </a:r>
            <a:endParaRPr lang="uk-UA" sz="3650" b="1" dirty="0" smtClean="0"/>
          </a:p>
          <a:p>
            <a:pPr algn="just">
              <a:spcBef>
                <a:spcPts val="2000"/>
              </a:spcBef>
              <a:spcAft>
                <a:spcPts val="2400"/>
              </a:spcAft>
            </a:pPr>
            <a:r>
              <a:rPr lang="uk-UA" sz="3700" b="1" dirty="0" smtClean="0"/>
              <a:t>8</a:t>
            </a:r>
            <a:r>
              <a:rPr lang="en-US" sz="3700" b="1" dirty="0" smtClean="0"/>
              <a:t>. </a:t>
            </a:r>
            <a:r>
              <a:rPr lang="uk-UA" sz="3700" dirty="0" smtClean="0">
                <a:solidFill>
                  <a:schemeClr val="accent6"/>
                </a:solidFill>
              </a:rPr>
              <a:t>Переконайтеся, що знаєте всі суттєві аспекти питання, яке адвокатуєте;</a:t>
            </a:r>
            <a:endParaRPr lang="uk-UA" sz="3700" b="1" dirty="0" smtClean="0"/>
          </a:p>
          <a:p>
            <a:pPr algn="just">
              <a:spcBef>
                <a:spcPts val="2000"/>
              </a:spcBef>
              <a:spcAft>
                <a:spcPts val="2400"/>
              </a:spcAft>
            </a:pPr>
            <a:r>
              <a:rPr lang="uk-UA" sz="3700" b="1" dirty="0" smtClean="0"/>
              <a:t>9</a:t>
            </a:r>
            <a:r>
              <a:rPr lang="en-US" sz="3700" b="1" dirty="0" smtClean="0"/>
              <a:t>.</a:t>
            </a:r>
            <a:r>
              <a:rPr lang="en-US" sz="3700" dirty="0" smtClean="0">
                <a:solidFill>
                  <a:schemeClr val="accent6"/>
                </a:solidFill>
              </a:rPr>
              <a:t> </a:t>
            </a:r>
            <a:r>
              <a:rPr lang="uk-UA" sz="3700" dirty="0" smtClean="0">
                <a:solidFill>
                  <a:schemeClr val="accent6"/>
                </a:solidFill>
              </a:rPr>
              <a:t>Демонструйте соціальне значення ваших </a:t>
            </a:r>
            <a:r>
              <a:rPr lang="uk-UA" sz="3700" i="1" u="sng" dirty="0" smtClean="0">
                <a:solidFill>
                  <a:schemeClr val="accent6"/>
                </a:solidFill>
              </a:rPr>
              <a:t>пропозицій</a:t>
            </a:r>
            <a:r>
              <a:rPr lang="uk-UA" sz="3700" dirty="0" smtClean="0">
                <a:solidFill>
                  <a:schemeClr val="accent6"/>
                </a:solidFill>
              </a:rPr>
              <a:t> або, навпаки, негативні наслідки їх ігнорування</a:t>
            </a:r>
            <a:r>
              <a:rPr lang="en-US" sz="3700" dirty="0" smtClean="0">
                <a:solidFill>
                  <a:schemeClr val="accent6"/>
                </a:solidFill>
              </a:rPr>
              <a:t>;</a:t>
            </a:r>
          </a:p>
          <a:p>
            <a:pPr algn="just">
              <a:spcBef>
                <a:spcPts val="2000"/>
              </a:spcBef>
              <a:spcAft>
                <a:spcPts val="2400"/>
              </a:spcAft>
            </a:pPr>
            <a:r>
              <a:rPr lang="uk-UA" sz="3700" b="1" dirty="0" smtClean="0"/>
              <a:t>10</a:t>
            </a:r>
            <a:r>
              <a:rPr lang="en-US" sz="3700" b="1" dirty="0" smtClean="0"/>
              <a:t>.</a:t>
            </a:r>
            <a:r>
              <a:rPr lang="en-US" sz="3700" dirty="0" smtClean="0">
                <a:solidFill>
                  <a:schemeClr val="accent6"/>
                </a:solidFill>
              </a:rPr>
              <a:t> </a:t>
            </a:r>
            <a:r>
              <a:rPr lang="uk-UA" sz="3700" dirty="0" smtClean="0">
                <a:solidFill>
                  <a:schemeClr val="accent6"/>
                </a:solidFill>
              </a:rPr>
              <a:t>Акцентуйте соціальне значення вашої </a:t>
            </a:r>
            <a:r>
              <a:rPr lang="uk-UA" sz="3700" i="1" u="sng" dirty="0" smtClean="0">
                <a:solidFill>
                  <a:schemeClr val="accent6"/>
                </a:solidFill>
              </a:rPr>
              <a:t>організації</a:t>
            </a:r>
            <a:r>
              <a:rPr lang="uk-UA" sz="3700" dirty="0" smtClean="0">
                <a:solidFill>
                  <a:schemeClr val="accent6"/>
                </a:solidFill>
              </a:rPr>
              <a:t> (як роботодавця, платника податків, </a:t>
            </a:r>
            <a:r>
              <a:rPr lang="uk-UA" sz="3700" dirty="0" err="1" smtClean="0">
                <a:solidFill>
                  <a:schemeClr val="accent6"/>
                </a:solidFill>
              </a:rPr>
              <a:t>інноватора</a:t>
            </a:r>
            <a:r>
              <a:rPr lang="en-US" sz="3700" dirty="0" smtClean="0">
                <a:solidFill>
                  <a:schemeClr val="accent6"/>
                </a:solidFill>
              </a:rPr>
              <a:t>) </a:t>
            </a:r>
            <a:r>
              <a:rPr lang="uk-UA" sz="3700" dirty="0" smtClean="0">
                <a:solidFill>
                  <a:schemeClr val="accent6"/>
                </a:solidFill>
              </a:rPr>
              <a:t>та її цінності</a:t>
            </a:r>
            <a:r>
              <a:rPr lang="en-US" sz="3700" dirty="0" smtClean="0">
                <a:solidFill>
                  <a:schemeClr val="accent6"/>
                </a:solidFill>
              </a:rPr>
              <a:t> (</a:t>
            </a:r>
            <a:r>
              <a:rPr lang="uk-UA" sz="3700" dirty="0" smtClean="0">
                <a:solidFill>
                  <a:schemeClr val="accent6"/>
                </a:solidFill>
              </a:rPr>
              <a:t>прозора діяльність, соціальна відповідальність та ін.</a:t>
            </a:r>
            <a:r>
              <a:rPr lang="en-US" sz="3700" dirty="0" smtClean="0">
                <a:solidFill>
                  <a:schemeClr val="accent6"/>
                </a:solidFill>
              </a:rPr>
              <a:t>);</a:t>
            </a:r>
            <a:endParaRPr lang="uk-UA" sz="3700" dirty="0" smtClean="0">
              <a:solidFill>
                <a:schemeClr val="accent6"/>
              </a:solidFill>
            </a:endParaRPr>
          </a:p>
          <a:p>
            <a:pPr algn="just">
              <a:spcBef>
                <a:spcPts val="2000"/>
              </a:spcBef>
              <a:spcAft>
                <a:spcPts val="2400"/>
              </a:spcAft>
            </a:pPr>
            <a:r>
              <a:rPr lang="ru-RU" sz="3700" b="1" dirty="0" smtClean="0"/>
              <a:t>11</a:t>
            </a:r>
            <a:r>
              <a:rPr lang="en-US" sz="3700" b="1" dirty="0" smtClean="0"/>
              <a:t>.</a:t>
            </a:r>
            <a:r>
              <a:rPr lang="en-US" sz="3700" dirty="0" smtClean="0">
                <a:solidFill>
                  <a:schemeClr val="accent6"/>
                </a:solidFill>
              </a:rPr>
              <a:t> </a:t>
            </a:r>
            <a:r>
              <a:rPr lang="uk-UA" sz="3700" dirty="0" smtClean="0">
                <a:solidFill>
                  <a:schemeClr val="accent6"/>
                </a:solidFill>
              </a:rPr>
              <a:t>Враховуйте вплив ваших пропозицій на баланс політичних сил у відповідному органі влади</a:t>
            </a:r>
            <a:r>
              <a:rPr lang="en-US" sz="3700" dirty="0" smtClean="0">
                <a:solidFill>
                  <a:schemeClr val="accent6"/>
                </a:solidFill>
              </a:rPr>
              <a:t> (</a:t>
            </a:r>
            <a:r>
              <a:rPr lang="uk-UA" sz="3700" dirty="0" smtClean="0">
                <a:solidFill>
                  <a:schemeClr val="accent6"/>
                </a:solidFill>
              </a:rPr>
              <a:t>наприклад, як підтримка вашої позиції депутатом вплине на його перспективах переобрання та політичну вагу у парламенті</a:t>
            </a:r>
            <a:r>
              <a:rPr lang="en-US" sz="3700" dirty="0" smtClean="0">
                <a:solidFill>
                  <a:schemeClr val="accent6"/>
                </a:solidFill>
              </a:rPr>
              <a:t>);</a:t>
            </a:r>
          </a:p>
          <a:p>
            <a:pPr algn="just">
              <a:spcBef>
                <a:spcPts val="2000"/>
              </a:spcBef>
              <a:spcAft>
                <a:spcPts val="2400"/>
              </a:spcAft>
            </a:pPr>
            <a:r>
              <a:rPr lang="en-US" sz="3700" b="1" dirty="0" smtClean="0"/>
              <a:t>1</a:t>
            </a:r>
            <a:r>
              <a:rPr lang="ru-RU" sz="3700" b="1" dirty="0" smtClean="0"/>
              <a:t>2</a:t>
            </a:r>
            <a:r>
              <a:rPr lang="en-US" sz="3700" b="1" dirty="0" smtClean="0"/>
              <a:t>.</a:t>
            </a:r>
            <a:r>
              <a:rPr lang="en-US" sz="3700" dirty="0" smtClean="0">
                <a:solidFill>
                  <a:schemeClr val="accent6"/>
                </a:solidFill>
              </a:rPr>
              <a:t> </a:t>
            </a:r>
            <a:r>
              <a:rPr lang="uk-UA" sz="3700" dirty="0" smtClean="0">
                <a:solidFill>
                  <a:schemeClr val="accent6"/>
                </a:solidFill>
              </a:rPr>
              <a:t>Позиціонуйте себе як експертів </a:t>
            </a:r>
            <a:r>
              <a:rPr lang="en-US" sz="3700" dirty="0" smtClean="0">
                <a:solidFill>
                  <a:schemeClr val="accent6"/>
                </a:solidFill>
              </a:rPr>
              <a:t>– </a:t>
            </a:r>
            <a:r>
              <a:rPr lang="uk-UA" sz="3700" dirty="0" smtClean="0">
                <a:solidFill>
                  <a:schemeClr val="accent6"/>
                </a:solidFill>
              </a:rPr>
              <a:t>демонструйте впевненість і лідерство</a:t>
            </a:r>
            <a:r>
              <a:rPr lang="en-US" sz="3700" dirty="0" smtClean="0">
                <a:solidFill>
                  <a:schemeClr val="accent6"/>
                </a:solidFill>
              </a:rPr>
              <a:t>;</a:t>
            </a:r>
          </a:p>
        </p:txBody>
      </p:sp>
    </p:spTree>
    <p:extLst>
      <p:ext uri="{BB962C8B-B14F-4D97-AF65-F5344CB8AC3E}">
        <p14:creationId xmlns:p14="http://schemas.microsoft.com/office/powerpoint/2010/main" val="528336671"/>
      </p:ext>
    </p:extLst>
  </p:cSld>
  <p:clrMapOvr>
    <a:masterClrMapping/>
  </p:clrMapOvr>
  <p:transition spd="slow">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2873829"/>
            <a:ext cx="20405559" cy="10418618"/>
          </a:xfrm>
          <a:prstGeom prst="rect">
            <a:avLst/>
          </a:prstGeom>
        </p:spPr>
        <p:txBody>
          <a:bodyPr lIns="217461" tIns="108731" rIns="217461" bIns="108731">
            <a:noAutofit/>
          </a:bodyPr>
          <a:lstStyle/>
          <a:p>
            <a:pPr lvl="0" algn="just">
              <a:spcBef>
                <a:spcPts val="1200"/>
              </a:spcBef>
              <a:spcAft>
                <a:spcPts val="2400"/>
              </a:spcAft>
            </a:pPr>
            <a:r>
              <a:rPr lang="en-US" sz="3800" b="1" dirty="0" smtClean="0"/>
              <a:t>1</a:t>
            </a:r>
            <a:r>
              <a:rPr lang="uk-UA" sz="3800" b="1" dirty="0" smtClean="0"/>
              <a:t>3</a:t>
            </a:r>
            <a:r>
              <a:rPr lang="en-US" sz="3800" b="1" dirty="0" smtClean="0"/>
              <a:t>. </a:t>
            </a:r>
            <a:r>
              <a:rPr lang="uk-UA" sz="3800" dirty="0" smtClean="0">
                <a:solidFill>
                  <a:schemeClr val="accent6"/>
                </a:solidFill>
              </a:rPr>
              <a:t>Враховуйте ризики, </a:t>
            </a:r>
            <a:r>
              <a:rPr lang="uk-UA" sz="3800" dirty="0" err="1" smtClean="0">
                <a:solidFill>
                  <a:schemeClr val="accent6"/>
                </a:solidFill>
              </a:rPr>
              <a:t>пов</a:t>
            </a:r>
            <a:r>
              <a:rPr lang="en-US" sz="3800" dirty="0" smtClean="0">
                <a:solidFill>
                  <a:schemeClr val="accent6"/>
                </a:solidFill>
              </a:rPr>
              <a:t>’</a:t>
            </a:r>
            <a:r>
              <a:rPr lang="uk-UA" sz="3800" dirty="0" err="1" smtClean="0">
                <a:solidFill>
                  <a:schemeClr val="accent6"/>
                </a:solidFill>
              </a:rPr>
              <a:t>язані</a:t>
            </a:r>
            <a:r>
              <a:rPr lang="uk-UA" sz="3800" dirty="0" smtClean="0">
                <a:solidFill>
                  <a:schemeClr val="accent6"/>
                </a:solidFill>
              </a:rPr>
              <a:t> з недобросовісною конкуренцією з боку опонентів, які просувають вузькі інтереси, і знижуйте ці ризики шляхом створення публічності навколо вашого питання та за рахунок підтримки ваших союзників (в т.ч. міжнародних)</a:t>
            </a:r>
            <a:r>
              <a:rPr lang="en-US" sz="3800" dirty="0" smtClean="0">
                <a:solidFill>
                  <a:schemeClr val="accent6"/>
                </a:solidFill>
              </a:rPr>
              <a:t>;</a:t>
            </a:r>
            <a:endParaRPr lang="en-US" sz="3800" dirty="0">
              <a:solidFill>
                <a:schemeClr val="accent6"/>
              </a:solidFill>
            </a:endParaRPr>
          </a:p>
          <a:p>
            <a:pPr algn="just">
              <a:spcBef>
                <a:spcPts val="1200"/>
              </a:spcBef>
              <a:spcAft>
                <a:spcPts val="2400"/>
              </a:spcAft>
            </a:pPr>
            <a:r>
              <a:rPr lang="en-GB" sz="3800" b="1" dirty="0" smtClean="0"/>
              <a:t>1</a:t>
            </a:r>
            <a:r>
              <a:rPr lang="uk-UA" sz="3800" b="1" dirty="0"/>
              <a:t>4</a:t>
            </a:r>
            <a:r>
              <a:rPr lang="en-GB" sz="3800" b="1" dirty="0" smtClean="0"/>
              <a:t>.</a:t>
            </a:r>
            <a:r>
              <a:rPr lang="en-GB" sz="3800" dirty="0" smtClean="0">
                <a:solidFill>
                  <a:schemeClr val="accent6"/>
                </a:solidFill>
              </a:rPr>
              <a:t> </a:t>
            </a:r>
            <a:r>
              <a:rPr lang="uk-UA" sz="3800" dirty="0" smtClean="0">
                <a:solidFill>
                  <a:schemeClr val="accent6"/>
                </a:solidFill>
              </a:rPr>
              <a:t>Ретельно обирайте </a:t>
            </a:r>
            <a:r>
              <a:rPr lang="uk-UA" sz="3800" dirty="0" err="1" smtClean="0">
                <a:solidFill>
                  <a:schemeClr val="accent6"/>
                </a:solidFill>
              </a:rPr>
              <a:t>адвокаційні</a:t>
            </a:r>
            <a:r>
              <a:rPr lang="uk-UA" sz="3800" dirty="0" smtClean="0">
                <a:solidFill>
                  <a:schemeClr val="accent6"/>
                </a:solidFill>
              </a:rPr>
              <a:t> інструменти та їх комбінації</a:t>
            </a:r>
            <a:r>
              <a:rPr lang="en-GB" sz="3800" dirty="0" smtClean="0">
                <a:solidFill>
                  <a:schemeClr val="accent6"/>
                </a:solidFill>
              </a:rPr>
              <a:t>;</a:t>
            </a:r>
            <a:endParaRPr lang="en-GB" sz="3800" dirty="0">
              <a:solidFill>
                <a:schemeClr val="accent6"/>
              </a:solidFill>
            </a:endParaRPr>
          </a:p>
          <a:p>
            <a:pPr algn="just">
              <a:spcBef>
                <a:spcPts val="1200"/>
              </a:spcBef>
              <a:spcAft>
                <a:spcPts val="2400"/>
              </a:spcAft>
            </a:pPr>
            <a:r>
              <a:rPr lang="en-US" sz="3800" b="1" dirty="0" smtClean="0"/>
              <a:t>1</a:t>
            </a:r>
            <a:r>
              <a:rPr lang="uk-UA" sz="3800" b="1" dirty="0"/>
              <a:t>5</a:t>
            </a:r>
            <a:r>
              <a:rPr lang="en-US" sz="3800" b="1" dirty="0" smtClean="0"/>
              <a:t>. </a:t>
            </a:r>
            <a:r>
              <a:rPr lang="uk-UA" sz="3800" dirty="0" smtClean="0">
                <a:solidFill>
                  <a:schemeClr val="accent6"/>
                </a:solidFill>
              </a:rPr>
              <a:t>Уважно добирайте публічних спікерів для комунікації ваших позицій</a:t>
            </a:r>
            <a:r>
              <a:rPr lang="en-US" sz="3800" dirty="0" smtClean="0">
                <a:solidFill>
                  <a:schemeClr val="accent6"/>
                </a:solidFill>
              </a:rPr>
              <a:t>;</a:t>
            </a:r>
            <a:endParaRPr lang="en-US" sz="3800" dirty="0">
              <a:solidFill>
                <a:schemeClr val="accent6"/>
              </a:solidFill>
            </a:endParaRPr>
          </a:p>
          <a:p>
            <a:pPr algn="just">
              <a:spcBef>
                <a:spcPts val="1200"/>
              </a:spcBef>
              <a:spcAft>
                <a:spcPts val="2400"/>
              </a:spcAft>
            </a:pPr>
            <a:r>
              <a:rPr lang="en-GB" sz="3800" b="1" dirty="0" smtClean="0"/>
              <a:t>1</a:t>
            </a:r>
            <a:r>
              <a:rPr lang="uk-UA" sz="3800" b="1" dirty="0"/>
              <a:t>6</a:t>
            </a:r>
            <a:r>
              <a:rPr lang="en-GB" sz="3800" b="1" dirty="0" smtClean="0"/>
              <a:t>.</a:t>
            </a:r>
            <a:r>
              <a:rPr lang="en-GB" sz="3800" dirty="0" smtClean="0">
                <a:solidFill>
                  <a:schemeClr val="accent6"/>
                </a:solidFill>
              </a:rPr>
              <a:t> </a:t>
            </a:r>
            <a:r>
              <a:rPr lang="uk-UA" sz="3800" dirty="0" smtClean="0">
                <a:solidFill>
                  <a:schemeClr val="accent6"/>
                </a:solidFill>
              </a:rPr>
              <a:t>Враховуйте часові фактори (коли потрібно діяти, а коли витримати паузу)</a:t>
            </a:r>
            <a:r>
              <a:rPr lang="en-GB" sz="3800" dirty="0" smtClean="0">
                <a:solidFill>
                  <a:schemeClr val="accent6"/>
                </a:solidFill>
              </a:rPr>
              <a:t>;</a:t>
            </a:r>
            <a:endParaRPr lang="uk-UA" sz="3800" b="1" dirty="0" smtClean="0">
              <a:sym typeface="Wingdings" pitchFamily="2" charset="2"/>
            </a:endParaRPr>
          </a:p>
          <a:p>
            <a:pPr lvl="0" algn="just">
              <a:spcBef>
                <a:spcPts val="1200"/>
              </a:spcBef>
              <a:spcAft>
                <a:spcPts val="2400"/>
              </a:spcAft>
            </a:pPr>
            <a:r>
              <a:rPr lang="en-GB" sz="3800" b="1" dirty="0" smtClean="0">
                <a:sym typeface="Wingdings" pitchFamily="2" charset="2"/>
              </a:rPr>
              <a:t>1</a:t>
            </a:r>
            <a:r>
              <a:rPr lang="uk-UA" sz="3800" b="1" dirty="0">
                <a:sym typeface="Wingdings" pitchFamily="2" charset="2"/>
              </a:rPr>
              <a:t>7</a:t>
            </a:r>
            <a:r>
              <a:rPr lang="en-GB" sz="3800" b="1" dirty="0" smtClean="0">
                <a:sym typeface="Wingdings" pitchFamily="2" charset="2"/>
              </a:rPr>
              <a:t>.</a:t>
            </a:r>
            <a:r>
              <a:rPr lang="en-GB" sz="3800" dirty="0" smtClean="0">
                <a:solidFill>
                  <a:schemeClr val="accent6"/>
                </a:solidFill>
                <a:sym typeface="Wingdings" pitchFamily="2" charset="2"/>
              </a:rPr>
              <a:t> </a:t>
            </a:r>
            <a:r>
              <a:rPr lang="uk-UA" sz="3800" dirty="0" smtClean="0">
                <a:solidFill>
                  <a:schemeClr val="accent6"/>
                </a:solidFill>
                <a:sym typeface="Wingdings" pitchFamily="2" charset="2"/>
              </a:rPr>
              <a:t>Будьте </a:t>
            </a:r>
            <a:r>
              <a:rPr lang="uk-UA" sz="3800" dirty="0" err="1" smtClean="0">
                <a:solidFill>
                  <a:schemeClr val="accent6"/>
                </a:solidFill>
                <a:sym typeface="Wingdings" pitchFamily="2" charset="2"/>
              </a:rPr>
              <a:t>проактивними</a:t>
            </a:r>
            <a:r>
              <a:rPr lang="uk-UA" sz="3800" dirty="0" smtClean="0">
                <a:solidFill>
                  <a:schemeClr val="accent6"/>
                </a:solidFill>
                <a:sym typeface="Wingdings" pitchFamily="2" charset="2"/>
              </a:rPr>
              <a:t>, звикайте швидко адаптуватись до змін і визначати межі компромісу</a:t>
            </a:r>
            <a:r>
              <a:rPr lang="en-GB" sz="3800" dirty="0" smtClean="0">
                <a:solidFill>
                  <a:schemeClr val="accent6"/>
                </a:solidFill>
                <a:sym typeface="Wingdings" pitchFamily="2" charset="2"/>
              </a:rPr>
              <a:t>;</a:t>
            </a:r>
            <a:endParaRPr lang="uk-UA" sz="3800" dirty="0" smtClean="0">
              <a:solidFill>
                <a:schemeClr val="accent6"/>
              </a:solidFill>
              <a:sym typeface="Wingdings" pitchFamily="2" charset="2"/>
            </a:endParaRPr>
          </a:p>
          <a:p>
            <a:pPr algn="just">
              <a:spcBef>
                <a:spcPts val="1200"/>
              </a:spcBef>
              <a:spcAft>
                <a:spcPts val="2400"/>
              </a:spcAft>
            </a:pPr>
            <a:r>
              <a:rPr lang="en-US" sz="3800" b="1" dirty="0" smtClean="0"/>
              <a:t>1</a:t>
            </a:r>
            <a:r>
              <a:rPr lang="uk-UA" sz="3800" b="1" dirty="0" smtClean="0"/>
              <a:t>8</a:t>
            </a:r>
            <a:r>
              <a:rPr lang="en-US" sz="3800" b="1" dirty="0" smtClean="0"/>
              <a:t>.</a:t>
            </a:r>
            <a:r>
              <a:rPr lang="en-US" sz="3800" dirty="0" smtClean="0">
                <a:solidFill>
                  <a:schemeClr val="accent6"/>
                </a:solidFill>
              </a:rPr>
              <a:t> </a:t>
            </a:r>
            <a:r>
              <a:rPr lang="uk-UA" sz="3800" dirty="0">
                <a:solidFill>
                  <a:schemeClr val="accent6"/>
                </a:solidFill>
              </a:rPr>
              <a:t>Апелюйте до основної мотивації посадової особи, з якою будуєте співпрацю</a:t>
            </a:r>
            <a:r>
              <a:rPr lang="en-US" sz="3800" dirty="0" smtClean="0">
                <a:solidFill>
                  <a:schemeClr val="accent6"/>
                </a:solidFill>
              </a:rPr>
              <a:t>;</a:t>
            </a:r>
            <a:endParaRPr lang="en-GB" sz="3800" dirty="0">
              <a:solidFill>
                <a:schemeClr val="accent6"/>
              </a:solidFill>
              <a:sym typeface="Wingdings" pitchFamily="2" charset="2"/>
            </a:endParaRPr>
          </a:p>
          <a:p>
            <a:pPr lvl="0" algn="just">
              <a:spcBef>
                <a:spcPts val="1200"/>
              </a:spcBef>
              <a:spcAft>
                <a:spcPts val="2400"/>
              </a:spcAft>
            </a:pPr>
            <a:r>
              <a:rPr lang="uk-UA" sz="3800" b="1" dirty="0" smtClean="0">
                <a:sym typeface="Wingdings" pitchFamily="2" charset="2"/>
              </a:rPr>
              <a:t>19</a:t>
            </a:r>
            <a:r>
              <a:rPr lang="en-GB" sz="3800" b="1" dirty="0" smtClean="0">
                <a:sym typeface="Wingdings" pitchFamily="2" charset="2"/>
              </a:rPr>
              <a:t>.</a:t>
            </a:r>
            <a:r>
              <a:rPr lang="en-GB" sz="3800" dirty="0" smtClean="0">
                <a:solidFill>
                  <a:schemeClr val="accent6"/>
                </a:solidFill>
                <a:sym typeface="Wingdings" pitchFamily="2" charset="2"/>
              </a:rPr>
              <a:t> </a:t>
            </a:r>
            <a:r>
              <a:rPr lang="uk-UA" sz="3800" dirty="0" smtClean="0">
                <a:solidFill>
                  <a:schemeClr val="accent6"/>
                </a:solidFill>
                <a:sym typeface="Wingdings" pitchFamily="2" charset="2"/>
              </a:rPr>
              <a:t>Пропонуйте владі готові рішення.</a:t>
            </a:r>
          </a:p>
          <a:p>
            <a:pPr lvl="0" algn="just">
              <a:spcBef>
                <a:spcPts val="1200"/>
              </a:spcBef>
              <a:spcAft>
                <a:spcPts val="2400"/>
              </a:spcAft>
            </a:pPr>
            <a:r>
              <a:rPr lang="uk-UA" sz="3800" b="1" dirty="0" smtClean="0"/>
              <a:t>20</a:t>
            </a:r>
            <a:r>
              <a:rPr lang="en-US" sz="3800" b="1" dirty="0" smtClean="0"/>
              <a:t>.</a:t>
            </a:r>
            <a:r>
              <a:rPr lang="en-US" sz="3800" dirty="0" smtClean="0">
                <a:solidFill>
                  <a:schemeClr val="accent6"/>
                </a:solidFill>
              </a:rPr>
              <a:t> </a:t>
            </a:r>
            <a:r>
              <a:rPr lang="uk-UA" sz="3800" dirty="0">
                <a:solidFill>
                  <a:schemeClr val="accent6"/>
                </a:solidFill>
              </a:rPr>
              <a:t>Ніколи не ризикуйте відносинами </a:t>
            </a:r>
            <a:r>
              <a:rPr lang="en-US" sz="3800" dirty="0">
                <a:solidFill>
                  <a:schemeClr val="accent6"/>
                </a:solidFill>
              </a:rPr>
              <a:t>/ </a:t>
            </a:r>
            <a:r>
              <a:rPr lang="uk-UA" sz="3800" dirty="0">
                <a:solidFill>
                  <a:schemeClr val="accent6"/>
                </a:solidFill>
              </a:rPr>
              <a:t>контактами заради вирішення будь-якого з ваших </a:t>
            </a:r>
            <a:r>
              <a:rPr lang="uk-UA" sz="3800" dirty="0" smtClean="0">
                <a:solidFill>
                  <a:schemeClr val="accent6"/>
                </a:solidFill>
              </a:rPr>
              <a:t>питань.</a:t>
            </a:r>
            <a:endParaRPr lang="en-GB" sz="3800" dirty="0">
              <a:solidFill>
                <a:schemeClr val="accent6"/>
              </a:solidFill>
              <a:sym typeface="Wingdings" pitchFamily="2" charset="2"/>
            </a:endParaRPr>
          </a:p>
        </p:txBody>
      </p:sp>
    </p:spTree>
    <p:extLst>
      <p:ext uri="{BB962C8B-B14F-4D97-AF65-F5344CB8AC3E}">
        <p14:creationId xmlns:p14="http://schemas.microsoft.com/office/powerpoint/2010/main" val="2089248034"/>
      </p:ext>
    </p:extLst>
  </p:cSld>
  <p:clrMapOvr>
    <a:masterClrMapping/>
  </p:clrMapOvr>
  <p:transition spd="slow">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 y="1"/>
            <a:ext cx="24547817" cy="13716002"/>
            <a:chOff x="0" y="-1"/>
            <a:chExt cx="24547817" cy="1371600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85000" name="Text Box 8"/>
          <p:cNvSpPr txBox="1">
            <a:spLocks noChangeArrowheads="1"/>
          </p:cNvSpPr>
          <p:nvPr/>
        </p:nvSpPr>
        <p:spPr bwMode="auto">
          <a:xfrm>
            <a:off x="1780671" y="2526632"/>
            <a:ext cx="17157034" cy="813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uk-UA" sz="8100" dirty="0" smtClean="0">
                <a:solidFill>
                  <a:srgbClr val="FBB040"/>
                </a:solidFill>
                <a:latin typeface="Franklin Gothic Book"/>
                <a:ea typeface="Arial Unicode MS" pitchFamily="34" charset="-128"/>
                <a:cs typeface="Franklin Gothic Book"/>
              </a:rPr>
              <a:t>КЕЙС:</a:t>
            </a:r>
            <a:endParaRPr lang="uk-UA" sz="15000" dirty="0" smtClean="0">
              <a:solidFill>
                <a:srgbClr val="FFFFFF"/>
              </a:solidFill>
              <a:latin typeface="Franklin Gothic Medium"/>
              <a:ea typeface="Arial Unicode MS" pitchFamily="34" charset="-128"/>
              <a:cs typeface="Franklin Gothic Medium"/>
            </a:endParaRPr>
          </a:p>
          <a:p>
            <a:pPr defTabSz="2174594" eaLnBrk="1" hangingPunct="1">
              <a:lnSpc>
                <a:spcPct val="80000"/>
              </a:lnSpc>
              <a:defRPr/>
            </a:pPr>
            <a:r>
              <a:rPr lang="uk-UA" sz="12000" dirty="0" smtClean="0">
                <a:solidFill>
                  <a:srgbClr val="FFFFFF"/>
                </a:solidFill>
                <a:latin typeface="Franklin Gothic Medium"/>
                <a:ea typeface="Arial Unicode MS" pitchFamily="34" charset="-128"/>
                <a:cs typeface="Franklin Gothic Medium"/>
              </a:rPr>
              <a:t>ДЕРЖАВНЕ </a:t>
            </a:r>
          </a:p>
          <a:p>
            <a:pPr defTabSz="2174594" eaLnBrk="1" hangingPunct="1">
              <a:lnSpc>
                <a:spcPct val="80000"/>
              </a:lnSpc>
              <a:defRPr/>
            </a:pPr>
            <a:r>
              <a:rPr lang="uk-UA" sz="12000" dirty="0" smtClean="0">
                <a:solidFill>
                  <a:srgbClr val="FFFFFF"/>
                </a:solidFill>
                <a:latin typeface="Franklin Gothic Medium"/>
                <a:ea typeface="Arial Unicode MS" pitchFamily="34" charset="-128"/>
                <a:cs typeface="Franklin Gothic Medium"/>
              </a:rPr>
              <a:t>РЕГУЛЮВАННЯ ЦІН</a:t>
            </a:r>
          </a:p>
          <a:p>
            <a:pPr defTabSz="2174594" eaLnBrk="1" hangingPunct="1">
              <a:lnSpc>
                <a:spcPct val="80000"/>
              </a:lnSpc>
              <a:defRPr/>
            </a:pPr>
            <a:r>
              <a:rPr lang="uk-UA" sz="12000" dirty="0" smtClean="0">
                <a:solidFill>
                  <a:srgbClr val="FFFFFF"/>
                </a:solidFill>
                <a:latin typeface="Franklin Gothic Medium"/>
                <a:ea typeface="Arial Unicode MS" pitchFamily="34" charset="-128"/>
                <a:cs typeface="Franklin Gothic Medium"/>
              </a:rPr>
              <a:t>НА ПРЕПАРАТИ ІНСУЛІНУ</a:t>
            </a:r>
          </a:p>
          <a:p>
            <a:pPr defTabSz="2174594" eaLnBrk="1" hangingPunct="1">
              <a:lnSpc>
                <a:spcPct val="80000"/>
              </a:lnSpc>
              <a:defRPr/>
            </a:pPr>
            <a:r>
              <a:rPr lang="uk-UA" sz="8100" dirty="0" smtClean="0">
                <a:solidFill>
                  <a:srgbClr val="FBB040"/>
                </a:solidFill>
                <a:latin typeface="Franklin Gothic Book"/>
                <a:ea typeface="Arial Unicode MS" pitchFamily="34" charset="-128"/>
                <a:cs typeface="Franklin Gothic Medium"/>
              </a:rPr>
              <a:t>(ВИКОНАВЧА АДВОКАЦІЯ)</a:t>
            </a:r>
            <a:endParaRPr lang="en-US" sz="8100" dirty="0" smtClean="0">
              <a:solidFill>
                <a:srgbClr val="FBB040"/>
              </a:solidFill>
              <a:latin typeface="Franklin Gothic Book"/>
              <a:ea typeface="Arial Unicode MS" pitchFamily="34" charset="-128"/>
              <a:cs typeface="Franklin Gothic Medium"/>
            </a:endParaRPr>
          </a:p>
          <a:p>
            <a:pPr defTabSz="2174594" eaLnBrk="1" hangingPunct="1">
              <a:lnSpc>
                <a:spcPct val="80000"/>
              </a:lnSpc>
              <a:defRPr/>
            </a:pPr>
            <a:endParaRPr lang="en-US" sz="8100" dirty="0" smtClean="0">
              <a:solidFill>
                <a:srgbClr val="FBB040"/>
              </a:solidFill>
              <a:latin typeface="Franklin Gothic Book"/>
              <a:ea typeface="Arial Unicode MS" pitchFamily="34" charset="-128"/>
              <a:cs typeface="Franklin Gothic Medium"/>
            </a:endParaRPr>
          </a:p>
          <a:p>
            <a:pPr defTabSz="2174594" eaLnBrk="1" hangingPunct="1">
              <a:lnSpc>
                <a:spcPct val="80000"/>
              </a:lnSpc>
              <a:defRPr/>
            </a:pPr>
            <a:endParaRPr lang="en-US" sz="4000" dirty="0" smtClean="0">
              <a:solidFill>
                <a:srgbClr val="FBB040"/>
              </a:solidFill>
              <a:latin typeface="Franklin Gothic Book"/>
              <a:ea typeface="Arial Unicode MS" pitchFamily="34" charset="-128"/>
              <a:cs typeface="Franklin Gothic Medium"/>
            </a:endParaRPr>
          </a:p>
        </p:txBody>
      </p:sp>
    </p:spTree>
    <p:extLst>
      <p:ext uri="{BB962C8B-B14F-4D97-AF65-F5344CB8AC3E}">
        <p14:creationId xmlns:p14="http://schemas.microsoft.com/office/powerpoint/2010/main" val="469955312"/>
      </p:ext>
    </p:extLst>
  </p:cSld>
  <p:clrMapOvr>
    <a:masterClrMapping/>
  </p:clrMapOvr>
  <p:transition spd="slow">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432" y="1899613"/>
            <a:ext cx="19391615" cy="11190758"/>
          </a:xfrm>
          <a:prstGeom prst="rect">
            <a:avLst/>
          </a:prstGeom>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271" y="2543854"/>
            <a:ext cx="14798841" cy="9319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63909"/>
      </p:ext>
    </p:extLst>
  </p:cSld>
  <p:clrMapOvr>
    <a:masterClrMapping/>
  </p:clrMapOvr>
  <p:transition spd="slow">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08484" y="3007895"/>
            <a:ext cx="20381495" cy="9432758"/>
          </a:xfrm>
          <a:prstGeom prst="rect">
            <a:avLst/>
          </a:prstGeom>
        </p:spPr>
        <p:txBody>
          <a:bodyPr lIns="217461" tIns="108731" rIns="217461" bIns="108731">
            <a:noAutofit/>
          </a:bodyPr>
          <a:lstStyle/>
          <a:p>
            <a:pPr lvl="0" algn="just">
              <a:spcBef>
                <a:spcPts val="3000"/>
              </a:spcBef>
              <a:spcAft>
                <a:spcPts val="3000"/>
              </a:spcAft>
              <a:buFont typeface="Wingdings" pitchFamily="2" charset="2"/>
              <a:buChar char="ü"/>
            </a:pPr>
            <a:r>
              <a:rPr lang="uk-UA" sz="3800" dirty="0" smtClean="0">
                <a:solidFill>
                  <a:schemeClr val="accent6"/>
                </a:solidFill>
              </a:rPr>
              <a:t> 14 </a:t>
            </a:r>
            <a:r>
              <a:rPr lang="uk-UA" sz="3800" dirty="0">
                <a:solidFill>
                  <a:schemeClr val="accent6"/>
                </a:solidFill>
              </a:rPr>
              <a:t>серпня 2013р. </a:t>
            </a:r>
            <a:r>
              <a:rPr lang="uk-UA" sz="3800" dirty="0" smtClean="0">
                <a:solidFill>
                  <a:schemeClr val="accent6"/>
                </a:solidFill>
              </a:rPr>
              <a:t>Кабінет Міністрів України </a:t>
            </a:r>
            <a:r>
              <a:rPr lang="uk-UA" sz="3800" dirty="0">
                <a:solidFill>
                  <a:schemeClr val="accent6"/>
                </a:solidFill>
              </a:rPr>
              <a:t>прийняв Постанову </a:t>
            </a:r>
            <a:r>
              <a:rPr lang="uk-UA" sz="3800" dirty="0" smtClean="0">
                <a:solidFill>
                  <a:schemeClr val="accent6"/>
                </a:solidFill>
              </a:rPr>
              <a:t>№732</a:t>
            </a:r>
            <a:r>
              <a:rPr lang="en-US" sz="3800" dirty="0" smtClean="0">
                <a:solidFill>
                  <a:schemeClr val="accent6"/>
                </a:solidFill>
              </a:rPr>
              <a:t> “</a:t>
            </a:r>
            <a:r>
              <a:rPr lang="uk-UA" sz="3800" dirty="0" smtClean="0">
                <a:solidFill>
                  <a:schemeClr val="accent6"/>
                </a:solidFill>
              </a:rPr>
              <a:t>Про </a:t>
            </a:r>
            <a:r>
              <a:rPr lang="uk-UA" sz="3800" dirty="0">
                <a:solidFill>
                  <a:schemeClr val="accent6"/>
                </a:solidFill>
              </a:rPr>
              <a:t>реалізацію пілотного проекту щодо запровадження </a:t>
            </a:r>
            <a:r>
              <a:rPr lang="uk-UA" sz="3800" dirty="0" smtClean="0">
                <a:solidFill>
                  <a:schemeClr val="accent6"/>
                </a:solidFill>
              </a:rPr>
              <a:t>державного </a:t>
            </a:r>
            <a:r>
              <a:rPr lang="uk-UA" sz="3800" dirty="0">
                <a:solidFill>
                  <a:schemeClr val="accent6"/>
                </a:solidFill>
              </a:rPr>
              <a:t>регулювання цін на препарати </a:t>
            </a:r>
            <a:r>
              <a:rPr lang="uk-UA" sz="3800" dirty="0" smtClean="0">
                <a:solidFill>
                  <a:schemeClr val="accent6"/>
                </a:solidFill>
              </a:rPr>
              <a:t>інсуліну</a:t>
            </a:r>
            <a:r>
              <a:rPr lang="en-US" sz="3800" dirty="0" smtClean="0">
                <a:solidFill>
                  <a:schemeClr val="accent6"/>
                </a:solidFill>
              </a:rPr>
              <a:t>”</a:t>
            </a:r>
            <a:r>
              <a:rPr lang="uk-UA" sz="3800" dirty="0" smtClean="0">
                <a:solidFill>
                  <a:schemeClr val="accent6"/>
                </a:solidFill>
              </a:rPr>
              <a:t>.</a:t>
            </a:r>
          </a:p>
          <a:p>
            <a:pPr lvl="0" algn="just">
              <a:spcBef>
                <a:spcPts val="3000"/>
              </a:spcBef>
              <a:spcAft>
                <a:spcPts val="3000"/>
              </a:spcAft>
              <a:buFont typeface="Wingdings" pitchFamily="2" charset="2"/>
              <a:buChar char="ü"/>
            </a:pPr>
            <a:r>
              <a:rPr lang="uk-UA" sz="3800" dirty="0" smtClean="0">
                <a:solidFill>
                  <a:schemeClr val="accent6"/>
                </a:solidFill>
              </a:rPr>
              <a:t> Відповідно </a:t>
            </a:r>
            <a:r>
              <a:rPr lang="uk-UA" sz="3800" dirty="0">
                <a:solidFill>
                  <a:schemeClr val="accent6"/>
                </a:solidFill>
              </a:rPr>
              <a:t>до цієї Постанови та </a:t>
            </a:r>
            <a:r>
              <a:rPr lang="uk-UA" sz="3800" dirty="0" smtClean="0">
                <a:solidFill>
                  <a:schemeClr val="accent6"/>
                </a:solidFill>
              </a:rPr>
              <a:t>змін </a:t>
            </a:r>
            <a:r>
              <a:rPr lang="uk-UA" sz="3800" dirty="0">
                <a:solidFill>
                  <a:schemeClr val="accent6"/>
                </a:solidFill>
              </a:rPr>
              <a:t>до </a:t>
            </a:r>
            <a:r>
              <a:rPr lang="uk-UA" sz="3800" dirty="0" smtClean="0">
                <a:solidFill>
                  <a:schemeClr val="accent6"/>
                </a:solidFill>
              </a:rPr>
              <a:t>неї, </a:t>
            </a:r>
            <a:r>
              <a:rPr lang="uk-UA" sz="3800" dirty="0">
                <a:solidFill>
                  <a:schemeClr val="accent6"/>
                </a:solidFill>
              </a:rPr>
              <a:t>Кабмін планував уже </a:t>
            </a:r>
            <a:r>
              <a:rPr lang="uk-UA" sz="3800" dirty="0" smtClean="0">
                <a:solidFill>
                  <a:schemeClr val="accent6"/>
                </a:solidFill>
              </a:rPr>
              <a:t>у </a:t>
            </a:r>
            <a:r>
              <a:rPr lang="uk-UA" sz="3800" dirty="0">
                <a:solidFill>
                  <a:schemeClr val="accent6"/>
                </a:solidFill>
              </a:rPr>
              <a:t>березні 2014 року ввести </a:t>
            </a:r>
            <a:r>
              <a:rPr lang="uk-UA" sz="3800" b="1" dirty="0">
                <a:solidFill>
                  <a:schemeClr val="accent6"/>
                </a:solidFill>
              </a:rPr>
              <a:t>державне обмеження цін</a:t>
            </a:r>
            <a:r>
              <a:rPr lang="uk-UA" sz="3800" dirty="0">
                <a:solidFill>
                  <a:schemeClr val="accent6"/>
                </a:solidFill>
              </a:rPr>
              <a:t> на інсуліни для лікування </a:t>
            </a:r>
            <a:r>
              <a:rPr lang="uk-UA" sz="3800" dirty="0" smtClean="0">
                <a:solidFill>
                  <a:schemeClr val="accent6"/>
                </a:solidFill>
              </a:rPr>
              <a:t>діабету.</a:t>
            </a:r>
          </a:p>
          <a:p>
            <a:pPr lvl="0" algn="just">
              <a:spcBef>
                <a:spcPts val="3000"/>
              </a:spcBef>
              <a:spcAft>
                <a:spcPts val="3000"/>
              </a:spcAft>
              <a:buFont typeface="Wingdings" pitchFamily="2" charset="2"/>
              <a:buChar char="ü"/>
            </a:pPr>
            <a:r>
              <a:rPr lang="uk-UA" sz="3800" dirty="0" smtClean="0">
                <a:solidFill>
                  <a:schemeClr val="accent6"/>
                </a:solidFill>
              </a:rPr>
              <a:t> Згідно цього рішення уряду, </a:t>
            </a:r>
            <a:r>
              <a:rPr lang="uk-UA" sz="3800" dirty="0">
                <a:solidFill>
                  <a:schemeClr val="accent6"/>
                </a:solidFill>
              </a:rPr>
              <a:t>нашому </a:t>
            </a:r>
            <a:r>
              <a:rPr lang="uk-UA" sz="3800" dirty="0" smtClean="0">
                <a:solidFill>
                  <a:schemeClr val="accent6"/>
                </a:solidFill>
              </a:rPr>
              <a:t>клієнту, міжнародній фармацевтичній </a:t>
            </a:r>
            <a:r>
              <a:rPr lang="uk-UA" sz="3800" dirty="0">
                <a:solidFill>
                  <a:schemeClr val="accent6"/>
                </a:solidFill>
              </a:rPr>
              <a:t>компанії, що виробляє інсулін, довелося </a:t>
            </a:r>
            <a:r>
              <a:rPr lang="uk-UA" sz="3800" dirty="0" smtClean="0">
                <a:solidFill>
                  <a:schemeClr val="accent6"/>
                </a:solidFill>
              </a:rPr>
              <a:t>б різко </a:t>
            </a:r>
            <a:r>
              <a:rPr lang="uk-UA" sz="3800" b="1" dirty="0"/>
              <a:t>знизити ціни </a:t>
            </a:r>
            <a:r>
              <a:rPr lang="uk-UA" sz="3800" dirty="0" smtClean="0">
                <a:solidFill>
                  <a:schemeClr val="accent6"/>
                </a:solidFill>
              </a:rPr>
              <a:t>на свої препарати інсуліну </a:t>
            </a:r>
            <a:r>
              <a:rPr lang="uk-UA" sz="3800" b="1" dirty="0" smtClean="0"/>
              <a:t>одразу на </a:t>
            </a:r>
            <a:r>
              <a:rPr lang="uk-UA" sz="3800" b="1" dirty="0"/>
              <a:t>50</a:t>
            </a:r>
            <a:r>
              <a:rPr lang="uk-UA" sz="3800" b="1" dirty="0" smtClean="0"/>
              <a:t>%</a:t>
            </a:r>
            <a:r>
              <a:rPr lang="uk-UA" sz="3800" dirty="0" smtClean="0">
                <a:solidFill>
                  <a:schemeClr val="accent6"/>
                </a:solidFill>
              </a:rPr>
              <a:t>.</a:t>
            </a:r>
          </a:p>
          <a:p>
            <a:pPr lvl="0" algn="just">
              <a:spcBef>
                <a:spcPts val="3000"/>
              </a:spcBef>
              <a:spcAft>
                <a:spcPts val="3000"/>
              </a:spcAft>
              <a:buFont typeface="Wingdings" pitchFamily="2" charset="2"/>
              <a:buChar char="ü"/>
            </a:pPr>
            <a:r>
              <a:rPr lang="uk-UA" sz="3800" dirty="0" smtClean="0">
                <a:solidFill>
                  <a:schemeClr val="accent6"/>
                </a:solidFill>
              </a:rPr>
              <a:t> Ми розуміли, що якщо цю Постанову буде реалізовано на практиці, іноземним виробникам інсуліну стане </a:t>
            </a:r>
            <a:r>
              <a:rPr lang="uk-UA" sz="3800" dirty="0" err="1" smtClean="0">
                <a:solidFill>
                  <a:schemeClr val="accent6"/>
                </a:solidFill>
              </a:rPr>
              <a:t>нерентабельно</a:t>
            </a:r>
            <a:r>
              <a:rPr lang="uk-UA" sz="3800" dirty="0" smtClean="0">
                <a:solidFill>
                  <a:schemeClr val="accent6"/>
                </a:solidFill>
              </a:rPr>
              <a:t> ввозити препарати за штучно заниженими цінами і вони </a:t>
            </a:r>
            <a:r>
              <a:rPr lang="uk-UA" sz="3800" b="1" dirty="0" smtClean="0">
                <a:solidFill>
                  <a:schemeClr val="accent6"/>
                </a:solidFill>
              </a:rPr>
              <a:t>зникнуть з українського ринку</a:t>
            </a:r>
            <a:r>
              <a:rPr lang="uk-UA" sz="3800" dirty="0" smtClean="0">
                <a:solidFill>
                  <a:schemeClr val="accent6"/>
                </a:solidFill>
              </a:rPr>
              <a:t>, а інсулінозалежні пацієнти залишаться без життєво необхідного лікування.</a:t>
            </a:r>
          </a:p>
        </p:txBody>
      </p:sp>
    </p:spTree>
    <p:extLst>
      <p:ext uri="{BB962C8B-B14F-4D97-AF65-F5344CB8AC3E}">
        <p14:creationId xmlns:p14="http://schemas.microsoft.com/office/powerpoint/2010/main" val="2565923298"/>
      </p:ext>
    </p:extLst>
  </p:cSld>
  <p:clrMapOvr>
    <a:masterClrMapping/>
  </p:clrMapOvr>
  <p:transition spd="slow">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08485" y="3368843"/>
            <a:ext cx="20453684" cy="8999622"/>
          </a:xfrm>
          <a:prstGeom prst="rect">
            <a:avLst/>
          </a:prstGeom>
        </p:spPr>
        <p:txBody>
          <a:bodyPr lIns="217461" tIns="108731" rIns="217461" bIns="108731">
            <a:noAutofit/>
          </a:bodyPr>
          <a:lstStyle/>
          <a:p>
            <a:pPr algn="just">
              <a:spcBef>
                <a:spcPts val="2857"/>
              </a:spcBef>
              <a:spcAft>
                <a:spcPts val="2400"/>
              </a:spcAft>
            </a:pPr>
            <a:r>
              <a:rPr lang="uk-UA" sz="5000" dirty="0" smtClean="0">
                <a:solidFill>
                  <a:srgbClr val="7298B3"/>
                </a:solidFill>
                <a:latin typeface="Franklin Gothic Medium"/>
                <a:ea typeface="ＭＳ Ｐゴシック" charset="-128"/>
              </a:rPr>
              <a:t>МИ  ПРОПОНУВАЛИ НАСТУПНЕ:</a:t>
            </a:r>
          </a:p>
          <a:p>
            <a:pPr algn="just">
              <a:spcBef>
                <a:spcPts val="3600"/>
              </a:spcBef>
              <a:spcAft>
                <a:spcPts val="3600"/>
              </a:spcAft>
            </a:pPr>
            <a:r>
              <a:rPr lang="uk-UA" sz="4300" b="1" dirty="0" smtClean="0">
                <a:solidFill>
                  <a:srgbClr val="494F50"/>
                </a:solidFill>
              </a:rPr>
              <a:t>НЕ</a:t>
            </a:r>
            <a:r>
              <a:rPr lang="uk-UA" sz="4300" dirty="0" smtClean="0">
                <a:solidFill>
                  <a:srgbClr val="494F50"/>
                </a:solidFill>
              </a:rPr>
              <a:t> </a:t>
            </a:r>
            <a:r>
              <a:rPr lang="uk-UA" sz="4300" b="1" dirty="0" smtClean="0">
                <a:solidFill>
                  <a:srgbClr val="494F50"/>
                </a:solidFill>
              </a:rPr>
              <a:t>проводити</a:t>
            </a:r>
            <a:r>
              <a:rPr lang="uk-UA" sz="4300" dirty="0" smtClean="0">
                <a:solidFill>
                  <a:srgbClr val="494F50"/>
                </a:solidFill>
              </a:rPr>
              <a:t> державні закупівлі інсуліну </a:t>
            </a:r>
            <a:r>
              <a:rPr lang="uk-UA" sz="4300" b="1" dirty="0" smtClean="0">
                <a:solidFill>
                  <a:srgbClr val="494F50"/>
                </a:solidFill>
              </a:rPr>
              <a:t>через тендери </a:t>
            </a:r>
            <a:r>
              <a:rPr lang="uk-UA" sz="4300" dirty="0" smtClean="0">
                <a:solidFill>
                  <a:srgbClr val="494F50"/>
                </a:solidFill>
              </a:rPr>
              <a:t>(з корупційними ризиками), а перейти до відшкодування вартості інсулінів </a:t>
            </a:r>
            <a:r>
              <a:rPr lang="uk-UA" sz="4300" b="1" dirty="0" smtClean="0">
                <a:solidFill>
                  <a:srgbClr val="494F50"/>
                </a:solidFill>
              </a:rPr>
              <a:t>безпосередньо аптекам</a:t>
            </a:r>
            <a:r>
              <a:rPr lang="uk-UA" sz="4300" dirty="0" smtClean="0">
                <a:solidFill>
                  <a:srgbClr val="494F50"/>
                </a:solidFill>
              </a:rPr>
              <a:t>.</a:t>
            </a:r>
          </a:p>
          <a:p>
            <a:pPr algn="just">
              <a:spcBef>
                <a:spcPts val="3600"/>
              </a:spcBef>
              <a:spcAft>
                <a:spcPts val="3600"/>
              </a:spcAft>
              <a:buFont typeface="Wingdings" pitchFamily="2" charset="2"/>
              <a:buChar char="ü"/>
            </a:pPr>
            <a:r>
              <a:rPr lang="uk-UA" sz="4300" dirty="0" smtClean="0">
                <a:solidFill>
                  <a:srgbClr val="494F50"/>
                </a:solidFill>
              </a:rPr>
              <a:t> Тобто пацієнт отримує інсулін в аптеці безкоштовно, а </a:t>
            </a:r>
            <a:r>
              <a:rPr lang="uk-UA" sz="4300" b="1" dirty="0" smtClean="0">
                <a:solidFill>
                  <a:srgbClr val="494F50"/>
                </a:solidFill>
              </a:rPr>
              <a:t>аптеці відшкодовується </a:t>
            </a:r>
            <a:r>
              <a:rPr lang="uk-UA" sz="4300" dirty="0" smtClean="0">
                <a:solidFill>
                  <a:srgbClr val="494F50"/>
                </a:solidFill>
              </a:rPr>
              <a:t>вартість препарату з бюджету.</a:t>
            </a:r>
          </a:p>
          <a:p>
            <a:pPr algn="just">
              <a:spcBef>
                <a:spcPts val="3600"/>
              </a:spcBef>
              <a:spcAft>
                <a:spcPts val="3600"/>
              </a:spcAft>
              <a:buFont typeface="Wingdings" pitchFamily="2" charset="2"/>
              <a:buChar char="ü"/>
            </a:pPr>
            <a:r>
              <a:rPr lang="uk-UA" sz="4300" dirty="0" smtClean="0">
                <a:solidFill>
                  <a:srgbClr val="494F50"/>
                </a:solidFill>
              </a:rPr>
              <a:t> Такий </a:t>
            </a:r>
            <a:r>
              <a:rPr lang="uk-UA" sz="4300" dirty="0">
                <a:solidFill>
                  <a:srgbClr val="494F50"/>
                </a:solidFill>
              </a:rPr>
              <a:t>підхід усунув би корупційну складову і дозволив би знизити ціни поступово (а не відразу на 50%, дестабілізуючи український ринок інсулінів</a:t>
            </a:r>
            <a:r>
              <a:rPr lang="uk-UA" sz="4300" dirty="0" smtClean="0">
                <a:solidFill>
                  <a:srgbClr val="494F50"/>
                </a:solidFill>
              </a:rPr>
              <a:t>).</a:t>
            </a:r>
          </a:p>
        </p:txBody>
      </p:sp>
    </p:spTree>
    <p:extLst>
      <p:ext uri="{BB962C8B-B14F-4D97-AF65-F5344CB8AC3E}">
        <p14:creationId xmlns:p14="http://schemas.microsoft.com/office/powerpoint/2010/main" val="413072122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547223" y="3942608"/>
            <a:ext cx="14379830" cy="5995476"/>
          </a:xfrm>
          <a:prstGeom prst="rect">
            <a:avLst/>
          </a:prstGeom>
        </p:spPr>
        <p:txBody>
          <a:bodyPr lIns="217461" tIns="108731" rIns="217461" bIns="108731">
            <a:noAutofit/>
          </a:bodyPr>
          <a:lstStyle/>
          <a:p>
            <a:pPr eaLnBrk="0" hangingPunct="0">
              <a:spcBef>
                <a:spcPts val="714"/>
              </a:spcBef>
              <a:spcAft>
                <a:spcPts val="0"/>
              </a:spcAft>
              <a:buSzPct val="75000"/>
              <a:defRPr/>
            </a:pPr>
            <a:r>
              <a:rPr lang="ru-RU" sz="6000" dirty="0" smtClean="0">
                <a:solidFill>
                  <a:schemeClr val="tx2"/>
                </a:solidFill>
                <a:latin typeface="Franklin Gothic Medium"/>
                <a:ea typeface="ＭＳ Ｐゴシック" charset="-128"/>
                <a:cs typeface="Franklin Gothic Medium"/>
              </a:rPr>
              <a:t>ТИПИ СУБ</a:t>
            </a:r>
            <a:r>
              <a:rPr lang="en-US" sz="6000" dirty="0" smtClean="0">
                <a:solidFill>
                  <a:schemeClr val="tx2"/>
                </a:solidFill>
                <a:latin typeface="Franklin Gothic Medium"/>
                <a:ea typeface="ＭＳ Ｐゴシック" charset="-128"/>
                <a:cs typeface="Franklin Gothic Medium"/>
              </a:rPr>
              <a:t>’</a:t>
            </a:r>
            <a:r>
              <a:rPr lang="uk-UA" sz="6000" dirty="0" smtClean="0">
                <a:solidFill>
                  <a:schemeClr val="tx2"/>
                </a:solidFill>
                <a:latin typeface="Franklin Gothic Medium"/>
                <a:ea typeface="ＭＳ Ｐゴシック" charset="-128"/>
                <a:cs typeface="Franklin Gothic Medium"/>
              </a:rPr>
              <a:t>ЄКТІВ </a:t>
            </a:r>
            <a:r>
              <a:rPr lang="ru-RU" sz="6000" dirty="0" smtClean="0">
                <a:solidFill>
                  <a:schemeClr val="tx2"/>
                </a:solidFill>
                <a:latin typeface="Franklin Gothic Medium"/>
                <a:ea typeface="ＭＳ Ｐゴシック" charset="-128"/>
                <a:cs typeface="Franklin Gothic Medium"/>
              </a:rPr>
              <a:t>АДВОКАЦІЇ  </a:t>
            </a:r>
          </a:p>
          <a:p>
            <a:pPr eaLnBrk="0" hangingPunct="0">
              <a:spcBef>
                <a:spcPts val="714"/>
              </a:spcBef>
              <a:spcAft>
                <a:spcPts val="0"/>
              </a:spcAft>
              <a:buSzPct val="75000"/>
              <a:defRPr/>
            </a:pPr>
            <a:r>
              <a:rPr lang="ru-RU" sz="6000" dirty="0" smtClean="0">
                <a:solidFill>
                  <a:schemeClr val="tx2"/>
                </a:solidFill>
                <a:latin typeface="Franklin Gothic Medium"/>
                <a:ea typeface="ＭＳ Ｐゴシック" charset="-128"/>
                <a:cs typeface="Franklin Gothic Medium"/>
              </a:rPr>
              <a:t>ЗАЛЕЖНО ВІД СТАТУСУ:</a:t>
            </a:r>
            <a:endParaRPr lang="ru-RU" sz="6000" dirty="0">
              <a:solidFill>
                <a:schemeClr val="tx2"/>
              </a:solidFill>
              <a:latin typeface="Franklin Gothic Medium"/>
              <a:ea typeface="ＭＳ Ｐゴシック" charset="-128"/>
              <a:cs typeface="Franklin Gothic Medium"/>
            </a:endParaRPr>
          </a:p>
          <a:p>
            <a:pPr marL="811700" indent="-811700" eaLnBrk="0" hangingPunct="0">
              <a:spcBef>
                <a:spcPts val="714"/>
              </a:spcBef>
              <a:spcAft>
                <a:spcPts val="0"/>
              </a:spcAft>
              <a:buSzPct val="75000"/>
              <a:defRPr/>
            </a:pPr>
            <a:endParaRPr lang="ru-RU" sz="1900" dirty="0">
              <a:solidFill>
                <a:schemeClr val="accent6"/>
              </a:solidFill>
              <a:latin typeface="Arial" pitchFamily="34" charset="0"/>
              <a:ea typeface="ＭＳ Ｐゴシック" charset="-128"/>
              <a:cs typeface="Arial" pitchFamily="34" charset="0"/>
            </a:endParaRPr>
          </a:p>
          <a:p>
            <a:pPr marL="570800" indent="-570800" eaLnBrk="0" hangingPunct="0">
              <a:spcBef>
                <a:spcPts val="1200"/>
              </a:spcBef>
              <a:spcAft>
                <a:spcPts val="1200"/>
              </a:spcAft>
              <a:buSzPct val="75000"/>
              <a:buFont typeface="Wingdings" panose="05000000000000000000" pitchFamily="2" charset="2"/>
              <a:buChar char="§"/>
              <a:defRPr/>
            </a:pPr>
            <a:r>
              <a:rPr lang="ru-RU" sz="4300" b="1" dirty="0" err="1" smtClean="0">
                <a:latin typeface="Arial" pitchFamily="34" charset="0"/>
                <a:ea typeface="ＭＳ Ｐゴシック" charset="-128"/>
                <a:cs typeface="Arial" pitchFamily="34" charset="0"/>
              </a:rPr>
              <a:t>штатні</a:t>
            </a:r>
            <a:r>
              <a:rPr lang="ru-RU" sz="4300" dirty="0" smtClean="0">
                <a:solidFill>
                  <a:schemeClr val="accent6"/>
                </a:solidFill>
                <a:latin typeface="Arial" pitchFamily="34" charset="0"/>
                <a:ea typeface="ＭＳ Ｐゴシック" charset="-128"/>
                <a:cs typeface="Arial" pitchFamily="34" charset="0"/>
              </a:rPr>
              <a:t>;</a:t>
            </a:r>
            <a:endParaRPr lang="ru-RU" sz="4300" dirty="0">
              <a:solidFill>
                <a:schemeClr val="accent6"/>
              </a:solidFill>
              <a:latin typeface="Arial" pitchFamily="34" charset="0"/>
              <a:ea typeface="ＭＳ Ｐゴシック" charset="-128"/>
              <a:cs typeface="Arial" pitchFamily="34" charset="0"/>
            </a:endParaRPr>
          </a:p>
          <a:p>
            <a:pPr marL="570800" indent="-570800" eaLnBrk="0" hangingPunct="0">
              <a:spcBef>
                <a:spcPts val="1200"/>
              </a:spcBef>
              <a:spcAft>
                <a:spcPts val="1200"/>
              </a:spcAft>
              <a:buSzPct val="75000"/>
              <a:buFont typeface="Wingdings" panose="05000000000000000000" pitchFamily="2" charset="2"/>
              <a:buChar char="§"/>
              <a:defRPr/>
            </a:pPr>
            <a:r>
              <a:rPr lang="ru-RU" sz="4300" b="1" dirty="0" err="1" smtClean="0">
                <a:latin typeface="Arial" pitchFamily="34" charset="0"/>
                <a:ea typeface="ＭＳ Ｐゴシック" charset="-128"/>
                <a:cs typeface="Arial" pitchFamily="34" charset="0"/>
              </a:rPr>
              <a:t>позаштатні</a:t>
            </a:r>
            <a:r>
              <a:rPr lang="ru-RU" sz="4300" dirty="0" smtClean="0">
                <a:solidFill>
                  <a:schemeClr val="accent6"/>
                </a:solidFill>
                <a:latin typeface="Arial" pitchFamily="34" charset="0"/>
                <a:ea typeface="ＭＳ Ｐゴシック" charset="-128"/>
                <a:cs typeface="Arial" pitchFamily="34" charset="0"/>
              </a:rPr>
              <a:t>;</a:t>
            </a:r>
            <a:endParaRPr lang="ru-RU" sz="4300" dirty="0">
              <a:solidFill>
                <a:schemeClr val="accent6"/>
              </a:solidFill>
              <a:latin typeface="Arial" pitchFamily="34" charset="0"/>
              <a:ea typeface="ＭＳ Ｐゴシック" charset="-128"/>
              <a:cs typeface="Arial" pitchFamily="34" charset="0"/>
            </a:endParaRPr>
          </a:p>
          <a:p>
            <a:pPr marL="570800" indent="-570800" eaLnBrk="0" hangingPunct="0">
              <a:spcBef>
                <a:spcPts val="600"/>
              </a:spcBef>
              <a:spcAft>
                <a:spcPts val="0"/>
              </a:spcAft>
              <a:buSzPct val="75000"/>
              <a:buFont typeface="Wingdings" panose="05000000000000000000" pitchFamily="2" charset="2"/>
              <a:buChar char="§"/>
              <a:defRPr/>
            </a:pPr>
            <a:r>
              <a:rPr lang="ru-RU" sz="4300" b="1" dirty="0" err="1" smtClean="0">
                <a:latin typeface="Arial" pitchFamily="34" charset="0"/>
                <a:ea typeface="ＭＳ Ｐゴシック" charset="-128"/>
                <a:cs typeface="Arial" pitchFamily="34" charset="0"/>
              </a:rPr>
              <a:t>колективні</a:t>
            </a:r>
            <a:r>
              <a:rPr lang="ru-RU" sz="4300" b="1" dirty="0" smtClean="0">
                <a:latin typeface="Arial" pitchFamily="34" charset="0"/>
                <a:ea typeface="ＭＳ Ｐゴシック" charset="-128"/>
                <a:cs typeface="Arial" pitchFamily="34" charset="0"/>
              </a:rPr>
              <a:t> </a:t>
            </a:r>
            <a:r>
              <a:rPr lang="en-US" sz="4300" dirty="0" smtClean="0">
                <a:solidFill>
                  <a:schemeClr val="accent6"/>
                </a:solidFill>
                <a:latin typeface="Arial" pitchFamily="34" charset="0"/>
                <a:ea typeface="ＭＳ Ｐゴシック" charset="-128"/>
                <a:cs typeface="Arial" pitchFamily="34" charset="0"/>
              </a:rPr>
              <a:t>(</a:t>
            </a:r>
            <a:r>
              <a:rPr lang="ru-RU" sz="4300" dirty="0" err="1" smtClean="0">
                <a:solidFill>
                  <a:schemeClr val="accent6"/>
                </a:solidFill>
                <a:latin typeface="Arial" pitchFamily="34" charset="0"/>
                <a:ea typeface="ＭＳ Ｐゴシック" charset="-128"/>
                <a:cs typeface="Arial" pitchFamily="34" charset="0"/>
              </a:rPr>
              <a:t>лобістські</a:t>
            </a:r>
            <a:r>
              <a:rPr lang="ru-RU" sz="4300" dirty="0" smtClean="0">
                <a:solidFill>
                  <a:schemeClr val="accent6"/>
                </a:solidFill>
                <a:latin typeface="Arial" pitchFamily="34" charset="0"/>
                <a:ea typeface="ＭＳ Ｐゴシック" charset="-128"/>
                <a:cs typeface="Arial" pitchFamily="34" charset="0"/>
              </a:rPr>
              <a:t> об</a:t>
            </a:r>
            <a:r>
              <a:rPr lang="en-US" sz="4300" dirty="0" smtClean="0">
                <a:solidFill>
                  <a:schemeClr val="accent6"/>
                </a:solidFill>
                <a:latin typeface="Arial" pitchFamily="34" charset="0"/>
                <a:ea typeface="ＭＳ Ｐゴシック" charset="-128"/>
                <a:cs typeface="Arial" pitchFamily="34" charset="0"/>
              </a:rPr>
              <a:t>’</a:t>
            </a:r>
            <a:r>
              <a:rPr lang="uk-UA" sz="4300" dirty="0" smtClean="0">
                <a:solidFill>
                  <a:schemeClr val="accent6"/>
                </a:solidFill>
                <a:latin typeface="Arial" pitchFamily="34" charset="0"/>
                <a:ea typeface="ＭＳ Ｐゴシック" charset="-128"/>
                <a:cs typeface="Arial" pitchFamily="34" charset="0"/>
              </a:rPr>
              <a:t>єднання</a:t>
            </a:r>
            <a:r>
              <a:rPr lang="ru-RU" sz="4300" dirty="0" smtClean="0">
                <a:solidFill>
                  <a:schemeClr val="accent6"/>
                </a:solidFill>
                <a:latin typeface="Arial" pitchFamily="34" charset="0"/>
                <a:ea typeface="ＭＳ Ｐゴシック" charset="-128"/>
                <a:cs typeface="Arial" pitchFamily="34" charset="0"/>
              </a:rPr>
              <a:t>, </a:t>
            </a:r>
            <a:r>
              <a:rPr lang="ru-RU" sz="4300" dirty="0" err="1" smtClean="0">
                <a:solidFill>
                  <a:schemeClr val="accent6"/>
                </a:solidFill>
                <a:latin typeface="Arial" pitchFamily="34" charset="0"/>
                <a:ea typeface="ＭＳ Ｐゴシック" charset="-128"/>
                <a:cs typeface="Arial" pitchFamily="34" charset="0"/>
              </a:rPr>
              <a:t>коаліції</a:t>
            </a:r>
            <a:r>
              <a:rPr lang="ru-RU" sz="4300" dirty="0" smtClean="0">
                <a:solidFill>
                  <a:schemeClr val="accent6"/>
                </a:solidFill>
                <a:latin typeface="Arial" pitchFamily="34" charset="0"/>
                <a:ea typeface="ＭＳ Ｐゴシック" charset="-128"/>
                <a:cs typeface="Arial" pitchFamily="34" charset="0"/>
              </a:rPr>
              <a:t>,</a:t>
            </a:r>
            <a:endParaRPr lang="ru-RU" sz="4300" dirty="0">
              <a:solidFill>
                <a:schemeClr val="accent6"/>
              </a:solidFill>
              <a:latin typeface="Arial" pitchFamily="34" charset="0"/>
              <a:ea typeface="ＭＳ Ｐゴシック" charset="-128"/>
              <a:cs typeface="Arial" pitchFamily="34" charset="0"/>
            </a:endParaRPr>
          </a:p>
          <a:p>
            <a:pPr eaLnBrk="0" hangingPunct="0">
              <a:spcBef>
                <a:spcPts val="0"/>
              </a:spcBef>
              <a:spcAft>
                <a:spcPts val="0"/>
              </a:spcAft>
              <a:buSzPct val="75000"/>
              <a:defRPr/>
            </a:pPr>
            <a:r>
              <a:rPr lang="ru-RU" sz="4300" dirty="0">
                <a:solidFill>
                  <a:schemeClr val="accent6"/>
                </a:solidFill>
                <a:latin typeface="Arial" pitchFamily="34" charset="0"/>
                <a:ea typeface="ＭＳ Ｐゴシック" charset="-128"/>
                <a:cs typeface="Arial" pitchFamily="34" charset="0"/>
              </a:rPr>
              <a:t>    </a:t>
            </a:r>
            <a:r>
              <a:rPr lang="ru-RU" sz="4300" dirty="0" smtClean="0">
                <a:solidFill>
                  <a:schemeClr val="accent6"/>
                </a:solidFill>
                <a:latin typeface="Arial" pitchFamily="34" charset="0"/>
                <a:ea typeface="ＭＳ Ｐゴシック" charset="-128"/>
                <a:cs typeface="Arial" pitchFamily="34" charset="0"/>
              </a:rPr>
              <a:t>бизнес-</a:t>
            </a:r>
            <a:r>
              <a:rPr lang="ru-RU" sz="4300" dirty="0" err="1" smtClean="0">
                <a:solidFill>
                  <a:schemeClr val="accent6"/>
                </a:solidFill>
                <a:latin typeface="Arial" pitchFamily="34" charset="0"/>
                <a:ea typeface="ＭＳ Ｐゴシック" charset="-128"/>
                <a:cs typeface="Arial" pitchFamily="34" charset="0"/>
              </a:rPr>
              <a:t>асоціації</a:t>
            </a:r>
            <a:r>
              <a:rPr lang="ru-RU" sz="4300" dirty="0" smtClean="0">
                <a:solidFill>
                  <a:schemeClr val="accent6"/>
                </a:solidFill>
                <a:latin typeface="Arial" pitchFamily="34" charset="0"/>
                <a:ea typeface="ＭＳ Ｐゴシック" charset="-128"/>
                <a:cs typeface="Arial" pitchFamily="34" charset="0"/>
              </a:rPr>
              <a:t>, </a:t>
            </a:r>
            <a:r>
              <a:rPr lang="ru-RU" sz="4300" dirty="0" err="1" smtClean="0">
                <a:solidFill>
                  <a:schemeClr val="accent6"/>
                </a:solidFill>
                <a:latin typeface="Arial" pitchFamily="34" charset="0"/>
                <a:ea typeface="ＭＳ Ｐゴシック" charset="-128"/>
                <a:cs typeface="Arial" pitchFamily="34" charset="0"/>
              </a:rPr>
              <a:t>консалтингові</a:t>
            </a:r>
            <a:r>
              <a:rPr lang="ru-RU" sz="4300" dirty="0" smtClean="0">
                <a:solidFill>
                  <a:schemeClr val="accent6"/>
                </a:solidFill>
                <a:latin typeface="Arial" pitchFamily="34" charset="0"/>
                <a:ea typeface="ＭＳ Ｐゴシック" charset="-128"/>
                <a:cs typeface="Arial" pitchFamily="34" charset="0"/>
              </a:rPr>
              <a:t> </a:t>
            </a:r>
            <a:r>
              <a:rPr lang="ru-RU" sz="4300" dirty="0" err="1" smtClean="0">
                <a:solidFill>
                  <a:schemeClr val="accent6"/>
                </a:solidFill>
                <a:latin typeface="Arial" pitchFamily="34" charset="0"/>
                <a:ea typeface="ＭＳ Ｐゴシック" charset="-128"/>
                <a:cs typeface="Arial" pitchFamily="34" charset="0"/>
              </a:rPr>
              <a:t>компанії</a:t>
            </a:r>
            <a:r>
              <a:rPr lang="ru-RU" sz="4300" dirty="0" smtClean="0">
                <a:solidFill>
                  <a:schemeClr val="accent6"/>
                </a:solidFill>
                <a:latin typeface="Arial" pitchFamily="34" charset="0"/>
                <a:ea typeface="ＭＳ Ｐゴシック" charset="-128"/>
                <a:cs typeface="Arial" pitchFamily="34" charset="0"/>
              </a:rPr>
              <a:t>, </a:t>
            </a:r>
            <a:r>
              <a:rPr lang="ru-RU" sz="4300" dirty="0" err="1" smtClean="0">
                <a:solidFill>
                  <a:schemeClr val="accent6"/>
                </a:solidFill>
                <a:latin typeface="Arial" pitchFamily="34" charset="0"/>
                <a:ea typeface="ＭＳ Ｐゴシック" charset="-128"/>
                <a:cs typeface="Arial" pitchFamily="34" charset="0"/>
              </a:rPr>
              <a:t>юридичні</a:t>
            </a:r>
            <a:r>
              <a:rPr lang="ru-RU" sz="4300" dirty="0" smtClean="0">
                <a:solidFill>
                  <a:schemeClr val="accent6"/>
                </a:solidFill>
                <a:latin typeface="Arial" pitchFamily="34" charset="0"/>
                <a:ea typeface="ＭＳ Ｐゴシック" charset="-128"/>
                <a:cs typeface="Arial" pitchFamily="34" charset="0"/>
              </a:rPr>
              <a:t> </a:t>
            </a:r>
          </a:p>
          <a:p>
            <a:pPr eaLnBrk="0" hangingPunct="0">
              <a:spcBef>
                <a:spcPts val="0"/>
              </a:spcBef>
              <a:spcAft>
                <a:spcPts val="0"/>
              </a:spcAft>
              <a:buSzPct val="75000"/>
              <a:defRPr/>
            </a:pPr>
            <a:r>
              <a:rPr lang="ru-RU" sz="4300" dirty="0">
                <a:solidFill>
                  <a:schemeClr val="accent6"/>
                </a:solidFill>
                <a:latin typeface="Arial" pitchFamily="34" charset="0"/>
                <a:ea typeface="ＭＳ Ｐゴシック" charset="-128"/>
                <a:cs typeface="Arial" pitchFamily="34" charset="0"/>
              </a:rPr>
              <a:t> </a:t>
            </a:r>
            <a:r>
              <a:rPr lang="ru-RU" sz="4300" dirty="0" smtClean="0">
                <a:solidFill>
                  <a:schemeClr val="accent6"/>
                </a:solidFill>
                <a:latin typeface="Arial" pitchFamily="34" charset="0"/>
                <a:ea typeface="ＭＳ Ｐゴシック" charset="-128"/>
                <a:cs typeface="Arial" pitchFamily="34" charset="0"/>
              </a:rPr>
              <a:t>   </a:t>
            </a:r>
            <a:r>
              <a:rPr lang="ru-RU" sz="4300" dirty="0" err="1" smtClean="0">
                <a:solidFill>
                  <a:schemeClr val="accent6"/>
                </a:solidFill>
                <a:latin typeface="Arial" pitchFamily="34" charset="0"/>
                <a:ea typeface="ＭＳ Ｐゴシック" charset="-128"/>
                <a:cs typeface="Arial" pitchFamily="34" charset="0"/>
              </a:rPr>
              <a:t>фірми</a:t>
            </a:r>
            <a:r>
              <a:rPr lang="ru-RU" sz="4300" dirty="0" smtClean="0">
                <a:solidFill>
                  <a:schemeClr val="accent6"/>
                </a:solidFill>
                <a:latin typeface="Arial" pitchFamily="34" charset="0"/>
                <a:ea typeface="ＭＳ Ｐゴシック" charset="-128"/>
                <a:cs typeface="Arial" pitchFamily="34" charset="0"/>
              </a:rPr>
              <a:t> </a:t>
            </a:r>
            <a:r>
              <a:rPr lang="ru-RU" sz="4300" dirty="0" err="1" smtClean="0">
                <a:solidFill>
                  <a:schemeClr val="accent6"/>
                </a:solidFill>
                <a:latin typeface="Arial" pitchFamily="34" charset="0"/>
                <a:ea typeface="ＭＳ Ｐゴシック" charset="-128"/>
                <a:cs typeface="Arial" pitchFamily="34" charset="0"/>
              </a:rPr>
              <a:t>тощо</a:t>
            </a:r>
            <a:r>
              <a:rPr lang="en-US" sz="4300" dirty="0" smtClean="0">
                <a:solidFill>
                  <a:schemeClr val="accent6"/>
                </a:solidFill>
                <a:latin typeface="Arial" pitchFamily="34" charset="0"/>
                <a:ea typeface="ＭＳ Ｐゴシック" charset="-128"/>
                <a:cs typeface="Arial" pitchFamily="34" charset="0"/>
              </a:rPr>
              <a:t>)</a:t>
            </a:r>
            <a:r>
              <a:rPr lang="ru-RU" sz="4300" dirty="0">
                <a:solidFill>
                  <a:schemeClr val="accent6"/>
                </a:solidFill>
                <a:latin typeface="Arial" pitchFamily="34" charset="0"/>
                <a:ea typeface="ＭＳ Ｐゴシック" charset="-128"/>
                <a:cs typeface="Arial" pitchFamily="34" charset="0"/>
              </a:rPr>
              <a:t>.</a:t>
            </a:r>
          </a:p>
        </p:txBody>
      </p:sp>
    </p:spTree>
    <p:extLst>
      <p:ext uri="{BB962C8B-B14F-4D97-AF65-F5344CB8AC3E}">
        <p14:creationId xmlns:p14="http://schemas.microsoft.com/office/powerpoint/2010/main" val="1121222144"/>
      </p:ext>
    </p:extLst>
  </p:cSld>
  <p:clrMapOvr>
    <a:masterClrMapping/>
  </p:clrMapOvr>
  <p:transition spd="slow">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08485" y="3465095"/>
            <a:ext cx="20453684" cy="7531768"/>
          </a:xfrm>
          <a:prstGeom prst="rect">
            <a:avLst/>
          </a:prstGeom>
        </p:spPr>
        <p:txBody>
          <a:bodyPr lIns="217461" tIns="108731" rIns="217461" bIns="108731">
            <a:noAutofit/>
          </a:bodyPr>
          <a:lstStyle/>
          <a:p>
            <a:pPr algn="just">
              <a:spcBef>
                <a:spcPts val="3000"/>
              </a:spcBef>
              <a:spcAft>
                <a:spcPts val="3000"/>
              </a:spcAft>
            </a:pPr>
            <a:r>
              <a:rPr lang="uk-UA" sz="5500" dirty="0" smtClean="0">
                <a:solidFill>
                  <a:srgbClr val="7298B3"/>
                </a:solidFill>
                <a:latin typeface="Franklin Gothic Medium"/>
                <a:ea typeface="ＭＳ Ｐゴシック" charset="-128"/>
              </a:rPr>
              <a:t>СТРАТЕГІЯ:</a:t>
            </a:r>
            <a:endParaRPr lang="uk-UA" sz="4200" dirty="0" smtClean="0">
              <a:solidFill>
                <a:schemeClr val="accent6"/>
              </a:solidFill>
            </a:endParaRPr>
          </a:p>
          <a:p>
            <a:pPr algn="just">
              <a:spcBef>
                <a:spcPts val="3000"/>
              </a:spcBef>
              <a:spcAft>
                <a:spcPts val="3000"/>
              </a:spcAft>
              <a:buFont typeface="Wingdings" pitchFamily="2" charset="2"/>
              <a:buChar char="ü"/>
            </a:pPr>
            <a:r>
              <a:rPr lang="uk-UA" sz="4200" dirty="0" smtClean="0">
                <a:solidFill>
                  <a:schemeClr val="accent6"/>
                </a:solidFill>
              </a:rPr>
              <a:t>З </a:t>
            </a:r>
            <a:r>
              <a:rPr lang="uk-UA" sz="4200" dirty="0">
                <a:solidFill>
                  <a:schemeClr val="accent6"/>
                </a:solidFill>
              </a:rPr>
              <a:t>огляду на можливі наслідки цієї </a:t>
            </a:r>
            <a:r>
              <a:rPr lang="uk-UA" sz="4200" dirty="0" smtClean="0">
                <a:solidFill>
                  <a:schemeClr val="accent6"/>
                </a:solidFill>
              </a:rPr>
              <a:t>Постанови </a:t>
            </a:r>
            <a:r>
              <a:rPr lang="uk-UA" sz="4200" dirty="0">
                <a:solidFill>
                  <a:schemeClr val="accent6"/>
                </a:solidFill>
              </a:rPr>
              <a:t>для нашого клієнта, ми прийняли рішення </a:t>
            </a:r>
            <a:r>
              <a:rPr lang="uk-UA" sz="4200" b="1" dirty="0">
                <a:solidFill>
                  <a:schemeClr val="accent6"/>
                </a:solidFill>
              </a:rPr>
              <a:t>розпочати кампанію з лобіювання змін </a:t>
            </a:r>
            <a:r>
              <a:rPr lang="uk-UA" sz="4200" dirty="0">
                <a:solidFill>
                  <a:schemeClr val="accent6"/>
                </a:solidFill>
              </a:rPr>
              <a:t>до даної </a:t>
            </a:r>
            <a:r>
              <a:rPr lang="uk-UA" sz="4200" dirty="0" smtClean="0">
                <a:solidFill>
                  <a:schemeClr val="accent6"/>
                </a:solidFill>
              </a:rPr>
              <a:t>постанови.</a:t>
            </a:r>
          </a:p>
          <a:p>
            <a:pPr algn="just">
              <a:spcBef>
                <a:spcPts val="3000"/>
              </a:spcBef>
              <a:spcAft>
                <a:spcPts val="3000"/>
              </a:spcAft>
              <a:buFont typeface="Wingdings" pitchFamily="2" charset="2"/>
              <a:buChar char="ü"/>
            </a:pPr>
            <a:r>
              <a:rPr lang="uk-UA" sz="4200" dirty="0" smtClean="0">
                <a:solidFill>
                  <a:schemeClr val="accent6"/>
                </a:solidFill>
              </a:rPr>
              <a:t> В </a:t>
            </a:r>
            <a:r>
              <a:rPr lang="uk-UA" sz="4200" dirty="0">
                <a:solidFill>
                  <a:schemeClr val="accent6"/>
                </a:solidFill>
              </a:rPr>
              <a:t>першу чергу, ми </a:t>
            </a:r>
            <a:r>
              <a:rPr lang="uk-UA" sz="4200" dirty="0" smtClean="0">
                <a:solidFill>
                  <a:schemeClr val="accent6"/>
                </a:solidFill>
              </a:rPr>
              <a:t>з </a:t>
            </a:r>
            <a:r>
              <a:rPr lang="uk-UA" sz="4200" dirty="0">
                <a:solidFill>
                  <a:schemeClr val="accent6"/>
                </a:solidFill>
              </a:rPr>
              <a:t>клієнтом проаналізували </a:t>
            </a:r>
            <a:r>
              <a:rPr lang="uk-UA" sz="4200" dirty="0" smtClean="0">
                <a:solidFill>
                  <a:schemeClr val="accent6"/>
                </a:solidFill>
              </a:rPr>
              <a:t>цей нормативний акт на предмет його </a:t>
            </a:r>
            <a:r>
              <a:rPr lang="uk-UA" sz="4200" b="1" dirty="0">
                <a:solidFill>
                  <a:schemeClr val="accent6"/>
                </a:solidFill>
              </a:rPr>
              <a:t>впливу на бізнес </a:t>
            </a:r>
            <a:r>
              <a:rPr lang="uk-UA" sz="4200" b="1" dirty="0" smtClean="0">
                <a:solidFill>
                  <a:schemeClr val="accent6"/>
                </a:solidFill>
              </a:rPr>
              <a:t>клієнта</a:t>
            </a:r>
            <a:r>
              <a:rPr lang="uk-UA" sz="4200" dirty="0" smtClean="0">
                <a:solidFill>
                  <a:schemeClr val="accent6"/>
                </a:solidFill>
              </a:rPr>
              <a:t>.</a:t>
            </a:r>
          </a:p>
          <a:p>
            <a:pPr algn="just">
              <a:spcBef>
                <a:spcPts val="3000"/>
              </a:spcBef>
              <a:spcAft>
                <a:spcPts val="3000"/>
              </a:spcAft>
              <a:buFont typeface="Wingdings" pitchFamily="2" charset="2"/>
              <a:buChar char="ü"/>
            </a:pPr>
            <a:r>
              <a:rPr lang="uk-UA" sz="4200" dirty="0" smtClean="0">
                <a:solidFill>
                  <a:schemeClr val="accent6"/>
                </a:solidFill>
              </a:rPr>
              <a:t> Оскільки </a:t>
            </a:r>
            <a:r>
              <a:rPr lang="uk-UA" sz="4200" dirty="0">
                <a:solidFill>
                  <a:schemeClr val="accent6"/>
                </a:solidFill>
              </a:rPr>
              <a:t>Постанова містила різноманітні технічні деталі, ми до цього аналізу </a:t>
            </a:r>
            <a:r>
              <a:rPr lang="uk-UA" sz="4200" b="1" dirty="0" smtClean="0">
                <a:solidFill>
                  <a:schemeClr val="accent6"/>
                </a:solidFill>
              </a:rPr>
              <a:t>залучили </a:t>
            </a:r>
            <a:r>
              <a:rPr lang="uk-UA" sz="4200" b="1" dirty="0">
                <a:solidFill>
                  <a:schemeClr val="accent6"/>
                </a:solidFill>
              </a:rPr>
              <a:t>медичних та інших експертів</a:t>
            </a:r>
            <a:r>
              <a:rPr lang="uk-UA" sz="4200" dirty="0">
                <a:solidFill>
                  <a:schemeClr val="accent6"/>
                </a:solidFill>
              </a:rPr>
              <a:t> нашого клієнта</a:t>
            </a:r>
            <a:r>
              <a:rPr lang="uk-UA" sz="4200" dirty="0" smtClean="0">
                <a:solidFill>
                  <a:schemeClr val="accent6"/>
                </a:solidFill>
              </a:rPr>
              <a:t>.</a:t>
            </a:r>
            <a:endParaRPr lang="uk-UA" sz="4200" dirty="0">
              <a:solidFill>
                <a:schemeClr val="accent6"/>
              </a:solidFill>
            </a:endParaRPr>
          </a:p>
        </p:txBody>
      </p:sp>
    </p:spTree>
    <p:extLst>
      <p:ext uri="{BB962C8B-B14F-4D97-AF65-F5344CB8AC3E}">
        <p14:creationId xmlns:p14="http://schemas.microsoft.com/office/powerpoint/2010/main" val="3111637972"/>
      </p:ext>
    </p:extLst>
  </p:cSld>
  <p:clrMapOvr>
    <a:masterClrMapping/>
  </p:clrMapOvr>
  <p:transition spd="slow">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08485" y="4211053"/>
            <a:ext cx="20453684" cy="5702968"/>
          </a:xfrm>
          <a:prstGeom prst="rect">
            <a:avLst/>
          </a:prstGeom>
        </p:spPr>
        <p:txBody>
          <a:bodyPr lIns="217461" tIns="108731" rIns="217461" bIns="108731">
            <a:noAutofit/>
          </a:bodyPr>
          <a:lstStyle/>
          <a:p>
            <a:pPr algn="just">
              <a:spcBef>
                <a:spcPts val="3000"/>
              </a:spcBef>
              <a:spcAft>
                <a:spcPts val="3000"/>
              </a:spcAft>
              <a:buFont typeface="Wingdings" pitchFamily="2" charset="2"/>
              <a:buChar char="ü"/>
            </a:pPr>
            <a:r>
              <a:rPr lang="uk-UA" sz="4200" dirty="0" smtClean="0">
                <a:solidFill>
                  <a:schemeClr val="accent6"/>
                </a:solidFill>
              </a:rPr>
              <a:t> Проведений спільними зусиллями аналіз ми </a:t>
            </a:r>
            <a:r>
              <a:rPr lang="uk-UA" sz="4200" b="1" dirty="0" smtClean="0">
                <a:solidFill>
                  <a:schemeClr val="accent6"/>
                </a:solidFill>
              </a:rPr>
              <a:t>відправили до головного офісу</a:t>
            </a:r>
            <a:r>
              <a:rPr lang="uk-UA" sz="4200" dirty="0" smtClean="0">
                <a:solidFill>
                  <a:schemeClr val="accent6"/>
                </a:solidFill>
              </a:rPr>
              <a:t> клієнта і попросили його експертів дати свою оцінку щодо цієї Постанови.</a:t>
            </a:r>
          </a:p>
          <a:p>
            <a:pPr algn="just">
              <a:spcBef>
                <a:spcPts val="3000"/>
              </a:spcBef>
              <a:spcAft>
                <a:spcPts val="3000"/>
              </a:spcAft>
              <a:buFont typeface="Wingdings" pitchFamily="2" charset="2"/>
              <a:buChar char="ü"/>
            </a:pPr>
            <a:r>
              <a:rPr lang="uk-UA" sz="4200" dirty="0" smtClean="0">
                <a:solidFill>
                  <a:schemeClr val="accent6"/>
                </a:solidFill>
              </a:rPr>
              <a:t> Ми також попросили головний офіс клієнта підготувати інформацію про те, </a:t>
            </a:r>
            <a:r>
              <a:rPr lang="uk-UA" sz="4200" b="1" dirty="0" smtClean="0">
                <a:solidFill>
                  <a:schemeClr val="accent6"/>
                </a:solidFill>
              </a:rPr>
              <a:t>як це питання регулюється в Європейському Союзі</a:t>
            </a:r>
            <a:r>
              <a:rPr lang="uk-UA" sz="4200" dirty="0" smtClean="0">
                <a:solidFill>
                  <a:schemeClr val="accent6"/>
                </a:solidFill>
              </a:rPr>
              <a:t>, щоб у своїй позиції посилатися на провідний зарубіжний досвід.</a:t>
            </a:r>
          </a:p>
          <a:p>
            <a:pPr algn="just">
              <a:spcBef>
                <a:spcPts val="3000"/>
              </a:spcBef>
              <a:spcAft>
                <a:spcPts val="3000"/>
              </a:spcAft>
              <a:buFont typeface="Wingdings" pitchFamily="2" charset="2"/>
              <a:buChar char="ü"/>
            </a:pPr>
            <a:r>
              <a:rPr lang="uk-UA" sz="4200" dirty="0" smtClean="0">
                <a:solidFill>
                  <a:schemeClr val="accent6"/>
                </a:solidFill>
              </a:rPr>
              <a:t> На підставі всієї зібраної нами інформації, ми </a:t>
            </a:r>
            <a:r>
              <a:rPr lang="uk-UA" sz="4200" b="1" dirty="0" smtClean="0">
                <a:solidFill>
                  <a:schemeClr val="accent6"/>
                </a:solidFill>
              </a:rPr>
              <a:t>сформували свою позицію</a:t>
            </a:r>
            <a:r>
              <a:rPr lang="uk-UA" sz="4200" dirty="0" smtClean="0">
                <a:solidFill>
                  <a:schemeClr val="accent6"/>
                </a:solidFill>
              </a:rPr>
              <a:t>.</a:t>
            </a:r>
            <a:endParaRPr lang="en-US" sz="4200" dirty="0" smtClean="0">
              <a:solidFill>
                <a:schemeClr val="accent6"/>
              </a:solidFill>
            </a:endParaRPr>
          </a:p>
        </p:txBody>
      </p:sp>
    </p:spTree>
    <p:extLst>
      <p:ext uri="{BB962C8B-B14F-4D97-AF65-F5344CB8AC3E}">
        <p14:creationId xmlns:p14="http://schemas.microsoft.com/office/powerpoint/2010/main" val="1528745931"/>
      </p:ext>
    </p:extLst>
  </p:cSld>
  <p:clrMapOvr>
    <a:masterClrMapping/>
  </p:clrMapOvr>
  <p:transition spd="slow">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29806" y="3056021"/>
            <a:ext cx="20528616" cy="8662737"/>
          </a:xfrm>
          <a:prstGeom prst="rect">
            <a:avLst/>
          </a:prstGeom>
        </p:spPr>
        <p:txBody>
          <a:bodyPr lIns="217461" tIns="108731" rIns="217461" bIns="108731">
            <a:noAutofit/>
          </a:bodyPr>
          <a:lstStyle/>
          <a:p>
            <a:pPr algn="just">
              <a:spcBef>
                <a:spcPts val="1200"/>
              </a:spcBef>
              <a:spcAft>
                <a:spcPts val="3000"/>
              </a:spcAft>
            </a:pPr>
            <a:r>
              <a:rPr lang="ru-RU" sz="6000" dirty="0" smtClean="0">
                <a:solidFill>
                  <a:srgbClr val="7298B3"/>
                </a:solidFill>
                <a:latin typeface="Franklin Gothic Medium"/>
                <a:ea typeface="ＭＳ Ｐゴシック" charset="-128"/>
              </a:rPr>
              <a:t>АРГУМЕНТАЦІЯ:</a:t>
            </a:r>
            <a:endParaRPr lang="uk-UA" sz="6000" dirty="0">
              <a:solidFill>
                <a:srgbClr val="C41230"/>
              </a:solidFill>
            </a:endParaRPr>
          </a:p>
          <a:p>
            <a:pPr marL="679566" indent="-679566" algn="just">
              <a:spcBef>
                <a:spcPts val="3000"/>
              </a:spcBef>
              <a:spcAft>
                <a:spcPts val="3000"/>
              </a:spcAft>
              <a:buFont typeface="Wingdings" panose="05000000000000000000" pitchFamily="2" charset="2"/>
              <a:buChar char="§"/>
            </a:pPr>
            <a:r>
              <a:rPr lang="uk-UA" sz="4200" b="1" dirty="0" smtClean="0">
                <a:solidFill>
                  <a:srgbClr val="494F50"/>
                </a:solidFill>
              </a:rPr>
              <a:t>Основною </a:t>
            </a:r>
            <a:r>
              <a:rPr lang="uk-UA" sz="4200" b="1" dirty="0">
                <a:solidFill>
                  <a:srgbClr val="494F50"/>
                </a:solidFill>
              </a:rPr>
              <a:t>метою </a:t>
            </a:r>
            <a:r>
              <a:rPr lang="uk-UA" sz="4200" dirty="0">
                <a:solidFill>
                  <a:srgbClr val="494F50"/>
                </a:solidFill>
              </a:rPr>
              <a:t>Пілотного проекту </a:t>
            </a:r>
            <a:r>
              <a:rPr lang="uk-UA" sz="4200" dirty="0" smtClean="0">
                <a:solidFill>
                  <a:srgbClr val="494F50"/>
                </a:solidFill>
              </a:rPr>
              <a:t>у сфері </a:t>
            </a:r>
            <a:r>
              <a:rPr lang="uk-UA" sz="4200" dirty="0">
                <a:solidFill>
                  <a:srgbClr val="494F50"/>
                </a:solidFill>
              </a:rPr>
              <a:t>забезпечення інсулінами має бути </a:t>
            </a:r>
            <a:r>
              <a:rPr lang="uk-UA" sz="4200" dirty="0" smtClean="0">
                <a:solidFill>
                  <a:srgbClr val="494F50"/>
                </a:solidFill>
              </a:rPr>
              <a:t>покращення </a:t>
            </a:r>
            <a:r>
              <a:rPr lang="uk-UA" sz="4200" dirty="0">
                <a:solidFill>
                  <a:srgbClr val="494F50"/>
                </a:solidFill>
              </a:rPr>
              <a:t>якості життя пацієнтів і зниження витрат держави на лікування пізніх ускладнень діабету. </a:t>
            </a:r>
            <a:endParaRPr lang="uk-UA" sz="4200" dirty="0" smtClean="0">
              <a:solidFill>
                <a:srgbClr val="494F50"/>
              </a:solidFill>
            </a:endParaRPr>
          </a:p>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Виходячи </a:t>
            </a:r>
            <a:r>
              <a:rPr lang="uk-UA" sz="4200" dirty="0">
                <a:solidFill>
                  <a:srgbClr val="494F50"/>
                </a:solidFill>
              </a:rPr>
              <a:t>з цієї мети, Пілотний проект повинен </a:t>
            </a:r>
            <a:r>
              <a:rPr lang="uk-UA" sz="4200" b="1" dirty="0">
                <a:solidFill>
                  <a:srgbClr val="494F50"/>
                </a:solidFill>
              </a:rPr>
              <a:t>враховувати досвід інших європейських країн</a:t>
            </a:r>
            <a:r>
              <a:rPr lang="uk-UA" sz="4200" dirty="0">
                <a:solidFill>
                  <a:srgbClr val="494F50"/>
                </a:solidFill>
              </a:rPr>
              <a:t>.</a:t>
            </a:r>
            <a:endParaRPr lang="uk-UA" sz="4200" dirty="0" smtClean="0">
              <a:solidFill>
                <a:srgbClr val="494F50"/>
              </a:solidFill>
            </a:endParaRPr>
          </a:p>
          <a:p>
            <a:pPr marL="679566" indent="-679566" algn="just">
              <a:spcBef>
                <a:spcPts val="3000"/>
              </a:spcBef>
              <a:spcAft>
                <a:spcPts val="3000"/>
              </a:spcAft>
            </a:pPr>
            <a:r>
              <a:rPr lang="uk-UA" sz="4200" dirty="0" smtClean="0">
                <a:solidFill>
                  <a:schemeClr val="accent6"/>
                </a:solidFill>
              </a:rPr>
              <a:t>     (Цікава деталь: уряд посилався на те, що він якраз і відстоює європейські підходи в цьому проекті. Але ця заява не мала під собою підстав, тож у своїх аргументах ми підкреслили і цю невідповідність.)</a:t>
            </a:r>
            <a:endParaRPr lang="uk-UA" sz="4200" dirty="0">
              <a:solidFill>
                <a:schemeClr val="accent6"/>
              </a:solidFill>
            </a:endParaRPr>
          </a:p>
        </p:txBody>
      </p:sp>
    </p:spTree>
    <p:extLst>
      <p:ext uri="{BB962C8B-B14F-4D97-AF65-F5344CB8AC3E}">
        <p14:creationId xmlns:p14="http://schemas.microsoft.com/office/powerpoint/2010/main" val="2366470614"/>
      </p:ext>
    </p:extLst>
  </p:cSld>
  <p:clrMapOvr>
    <a:masterClrMapping/>
  </p:clrMapOvr>
  <p:transition spd="slow">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29805" y="2887593"/>
            <a:ext cx="20552679" cy="9553074"/>
          </a:xfrm>
          <a:prstGeom prst="rect">
            <a:avLst/>
          </a:prstGeom>
        </p:spPr>
        <p:txBody>
          <a:bodyPr lIns="217461" tIns="108731" rIns="217461" bIns="108731">
            <a:noAutofit/>
          </a:bodyPr>
          <a:lstStyle/>
          <a:p>
            <a:pPr marL="679566" indent="-679566" algn="just">
              <a:spcBef>
                <a:spcPts val="1800"/>
              </a:spcBef>
              <a:spcAft>
                <a:spcPts val="1800"/>
              </a:spcAft>
              <a:buFont typeface="Wingdings" panose="05000000000000000000" pitchFamily="2" charset="2"/>
              <a:buChar char="§"/>
            </a:pPr>
            <a:r>
              <a:rPr lang="uk-UA" sz="3900" dirty="0" smtClean="0">
                <a:solidFill>
                  <a:srgbClr val="494F50"/>
                </a:solidFill>
              </a:rPr>
              <a:t>При </a:t>
            </a:r>
            <a:r>
              <a:rPr lang="uk-UA" sz="3900" dirty="0">
                <a:solidFill>
                  <a:srgbClr val="494F50"/>
                </a:solidFill>
              </a:rPr>
              <a:t>введенні цінових обмежень </a:t>
            </a:r>
            <a:r>
              <a:rPr lang="uk-UA" sz="3900" dirty="0" smtClean="0">
                <a:solidFill>
                  <a:srgbClr val="494F50"/>
                </a:solidFill>
              </a:rPr>
              <a:t>за аналогією </a:t>
            </a:r>
            <a:r>
              <a:rPr lang="uk-UA" sz="3900" dirty="0">
                <a:solidFill>
                  <a:srgbClr val="494F50"/>
                </a:solidFill>
              </a:rPr>
              <a:t>з іншими </a:t>
            </a:r>
            <a:r>
              <a:rPr lang="uk-UA" sz="3900" dirty="0" smtClean="0">
                <a:solidFill>
                  <a:srgbClr val="494F50"/>
                </a:solidFill>
              </a:rPr>
              <a:t>країнами </a:t>
            </a:r>
            <a:r>
              <a:rPr lang="uk-UA" sz="3900" b="1" dirty="0"/>
              <a:t>потрібно створити такі ж умови</a:t>
            </a:r>
            <a:r>
              <a:rPr lang="uk-UA" sz="3900" dirty="0">
                <a:solidFill>
                  <a:srgbClr val="494F50"/>
                </a:solidFill>
              </a:rPr>
              <a:t>, як в цих </a:t>
            </a:r>
            <a:r>
              <a:rPr lang="uk-UA" sz="3900" dirty="0" smtClean="0">
                <a:solidFill>
                  <a:srgbClr val="494F50"/>
                </a:solidFill>
              </a:rPr>
              <a:t>країнах:</a:t>
            </a:r>
          </a:p>
          <a:p>
            <a:pPr marL="679566" indent="-679566" algn="just">
              <a:spcBef>
                <a:spcPts val="1800"/>
              </a:spcBef>
              <a:spcAft>
                <a:spcPts val="1800"/>
              </a:spcAft>
              <a:buFontTx/>
              <a:buChar char="-"/>
            </a:pPr>
            <a:r>
              <a:rPr lang="uk-UA" sz="3900" b="1" dirty="0" smtClean="0">
                <a:solidFill>
                  <a:srgbClr val="494F50"/>
                </a:solidFill>
              </a:rPr>
              <a:t>скасувати </a:t>
            </a:r>
            <a:r>
              <a:rPr lang="uk-UA" sz="3900" b="1" dirty="0">
                <a:solidFill>
                  <a:srgbClr val="494F50"/>
                </a:solidFill>
              </a:rPr>
              <a:t>тендери </a:t>
            </a:r>
            <a:r>
              <a:rPr lang="uk-UA" sz="3900" dirty="0">
                <a:solidFill>
                  <a:srgbClr val="494F50"/>
                </a:solidFill>
              </a:rPr>
              <a:t>і перейти до відшкодування вартості інсуліну безпосередньо </a:t>
            </a:r>
            <a:r>
              <a:rPr lang="uk-UA" sz="3900" dirty="0" smtClean="0">
                <a:solidFill>
                  <a:srgbClr val="494F50"/>
                </a:solidFill>
              </a:rPr>
              <a:t>аптекам;</a:t>
            </a:r>
          </a:p>
          <a:p>
            <a:pPr marL="679566" indent="-679566" algn="just">
              <a:spcBef>
                <a:spcPts val="1800"/>
              </a:spcBef>
              <a:spcAft>
                <a:spcPts val="1800"/>
              </a:spcAft>
              <a:buFontTx/>
              <a:buChar char="-"/>
            </a:pPr>
            <a:r>
              <a:rPr lang="uk-UA" sz="3900" dirty="0" smtClean="0">
                <a:solidFill>
                  <a:srgbClr val="494F50"/>
                </a:solidFill>
              </a:rPr>
              <a:t>скасувати </a:t>
            </a:r>
            <a:r>
              <a:rPr lang="uk-UA" sz="3900" dirty="0">
                <a:solidFill>
                  <a:srgbClr val="494F50"/>
                </a:solidFill>
              </a:rPr>
              <a:t>штучні законодавчі</a:t>
            </a:r>
            <a:r>
              <a:rPr lang="uk-UA" sz="3900" b="1" dirty="0">
                <a:solidFill>
                  <a:srgbClr val="494F50"/>
                </a:solidFill>
              </a:rPr>
              <a:t> бар'єри </a:t>
            </a:r>
            <a:r>
              <a:rPr lang="uk-UA" sz="3900" dirty="0">
                <a:solidFill>
                  <a:srgbClr val="494F50"/>
                </a:solidFill>
              </a:rPr>
              <a:t>для призначення і </a:t>
            </a:r>
            <a:r>
              <a:rPr lang="uk-UA" sz="3900" dirty="0" smtClean="0">
                <a:solidFill>
                  <a:srgbClr val="494F50"/>
                </a:solidFill>
              </a:rPr>
              <a:t>реалізації аналогових </a:t>
            </a:r>
            <a:r>
              <a:rPr lang="uk-UA" sz="3900" dirty="0">
                <a:solidFill>
                  <a:srgbClr val="494F50"/>
                </a:solidFill>
              </a:rPr>
              <a:t>(інноваційних) інсулінів</a:t>
            </a:r>
            <a:r>
              <a:rPr lang="uk-UA" sz="3900" dirty="0" smtClean="0">
                <a:solidFill>
                  <a:srgbClr val="494F50"/>
                </a:solidFill>
              </a:rPr>
              <a:t>.</a:t>
            </a:r>
          </a:p>
          <a:p>
            <a:pPr marL="679566" indent="-679566" algn="just">
              <a:spcBef>
                <a:spcPts val="2400"/>
              </a:spcBef>
              <a:spcAft>
                <a:spcPts val="2400"/>
              </a:spcAft>
              <a:buFont typeface="Wingdings" panose="05000000000000000000" pitchFamily="2" charset="2"/>
              <a:buChar char="§"/>
            </a:pPr>
            <a:r>
              <a:rPr lang="uk-UA" sz="3900" dirty="0" smtClean="0">
                <a:solidFill>
                  <a:srgbClr val="494F50"/>
                </a:solidFill>
              </a:rPr>
              <a:t>Ми </a:t>
            </a:r>
            <a:r>
              <a:rPr lang="uk-UA" sz="3900" b="1" dirty="0"/>
              <a:t>посилалися на</a:t>
            </a:r>
            <a:r>
              <a:rPr lang="uk-UA" sz="3900" dirty="0">
                <a:solidFill>
                  <a:srgbClr val="494F50"/>
                </a:solidFill>
              </a:rPr>
              <a:t> </a:t>
            </a:r>
            <a:r>
              <a:rPr lang="uk-UA" sz="3900" b="1" dirty="0" smtClean="0"/>
              <a:t>досвід</a:t>
            </a:r>
            <a:r>
              <a:rPr lang="uk-UA" sz="3900" b="1" dirty="0" smtClean="0">
                <a:solidFill>
                  <a:srgbClr val="494F50"/>
                </a:solidFill>
              </a:rPr>
              <a:t> </a:t>
            </a:r>
            <a:r>
              <a:rPr lang="uk-UA" sz="3900" dirty="0">
                <a:solidFill>
                  <a:srgbClr val="494F50"/>
                </a:solidFill>
              </a:rPr>
              <a:t>Міністерства охорони здоров'я щодо введення системи відшкодування вартості для інших медикаментів </a:t>
            </a:r>
            <a:r>
              <a:rPr lang="uk-UA" sz="3900" dirty="0" smtClean="0">
                <a:solidFill>
                  <a:srgbClr val="494F50"/>
                </a:solidFill>
              </a:rPr>
              <a:t>– препаратів </a:t>
            </a:r>
            <a:r>
              <a:rPr lang="uk-UA" sz="3900" dirty="0">
                <a:solidFill>
                  <a:srgbClr val="494F50"/>
                </a:solidFill>
              </a:rPr>
              <a:t>проти гіпертонії: якщо ця </a:t>
            </a:r>
            <a:r>
              <a:rPr lang="uk-UA" sz="3900" dirty="0" smtClean="0">
                <a:solidFill>
                  <a:srgbClr val="494F50"/>
                </a:solidFill>
              </a:rPr>
              <a:t>система позитивно себе </a:t>
            </a:r>
            <a:r>
              <a:rPr lang="uk-UA" sz="3900" dirty="0">
                <a:solidFill>
                  <a:srgbClr val="494F50"/>
                </a:solidFill>
              </a:rPr>
              <a:t>зарекомендувала, чому </a:t>
            </a:r>
            <a:r>
              <a:rPr lang="uk-UA" sz="3900" dirty="0" smtClean="0">
                <a:solidFill>
                  <a:srgbClr val="494F50"/>
                </a:solidFill>
              </a:rPr>
              <a:t>не </a:t>
            </a:r>
            <a:r>
              <a:rPr lang="uk-UA" sz="3900" dirty="0">
                <a:solidFill>
                  <a:srgbClr val="494F50"/>
                </a:solidFill>
              </a:rPr>
              <a:t>застосувати її </a:t>
            </a:r>
            <a:r>
              <a:rPr lang="uk-UA" sz="3900" dirty="0" smtClean="0">
                <a:solidFill>
                  <a:srgbClr val="494F50"/>
                </a:solidFill>
              </a:rPr>
              <a:t>щодо </a:t>
            </a:r>
            <a:r>
              <a:rPr lang="uk-UA" sz="3900" dirty="0">
                <a:solidFill>
                  <a:srgbClr val="494F50"/>
                </a:solidFill>
              </a:rPr>
              <a:t>інсулінів</a:t>
            </a:r>
            <a:r>
              <a:rPr lang="uk-UA" sz="3900" dirty="0" smtClean="0">
                <a:solidFill>
                  <a:srgbClr val="494F50"/>
                </a:solidFill>
              </a:rPr>
              <a:t>?</a:t>
            </a:r>
          </a:p>
          <a:p>
            <a:pPr marL="679566" indent="-679566" algn="just">
              <a:spcBef>
                <a:spcPts val="2400"/>
              </a:spcBef>
              <a:spcAft>
                <a:spcPts val="2400"/>
              </a:spcAft>
              <a:buFont typeface="Wingdings" panose="05000000000000000000" pitchFamily="2" charset="2"/>
              <a:buChar char="§"/>
            </a:pPr>
            <a:r>
              <a:rPr lang="uk-UA" sz="3900" dirty="0" smtClean="0">
                <a:solidFill>
                  <a:srgbClr val="494F50"/>
                </a:solidFill>
              </a:rPr>
              <a:t>Ми наголошували, що перехід від тендерів до системи відшкодування сприятиме </a:t>
            </a:r>
            <a:r>
              <a:rPr lang="uk-UA" sz="3900" b="1" dirty="0" smtClean="0"/>
              <a:t>економії бюджетних коштів</a:t>
            </a:r>
            <a:r>
              <a:rPr lang="uk-UA" sz="3900" dirty="0" smtClean="0">
                <a:solidFill>
                  <a:srgbClr val="494F50"/>
                </a:solidFill>
              </a:rPr>
              <a:t>.</a:t>
            </a:r>
          </a:p>
        </p:txBody>
      </p:sp>
    </p:spTree>
    <p:extLst>
      <p:ext uri="{BB962C8B-B14F-4D97-AF65-F5344CB8AC3E}">
        <p14:creationId xmlns:p14="http://schemas.microsoft.com/office/powerpoint/2010/main" val="285139355"/>
      </p:ext>
    </p:extLst>
  </p:cSld>
  <p:clrMapOvr>
    <a:masterClrMapping/>
  </p:clrMapOvr>
  <p:transition spd="slow">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81679" y="3970421"/>
            <a:ext cx="20552679" cy="8301775"/>
          </a:xfrm>
          <a:prstGeom prst="rect">
            <a:avLst/>
          </a:prstGeom>
        </p:spPr>
        <p:txBody>
          <a:bodyPr lIns="217461" tIns="108731" rIns="217461" bIns="108731">
            <a:noAutofit/>
          </a:bodyPr>
          <a:lstStyle/>
          <a:p>
            <a:pPr algn="just">
              <a:spcBef>
                <a:spcPts val="3000"/>
              </a:spcBef>
              <a:spcAft>
                <a:spcPts val="3000"/>
              </a:spcAft>
              <a:buFont typeface="Wingdings" pitchFamily="2" charset="2"/>
              <a:buChar char="ü"/>
            </a:pPr>
            <a:r>
              <a:rPr lang="uk-UA" sz="4200" dirty="0" smtClean="0">
                <a:solidFill>
                  <a:schemeClr val="accent6"/>
                </a:solidFill>
              </a:rPr>
              <a:t> Ми розуміли, що запропонований проект Постанови </a:t>
            </a:r>
            <a:r>
              <a:rPr lang="uk-UA" sz="4200" b="1" dirty="0" smtClean="0">
                <a:solidFill>
                  <a:schemeClr val="accent6"/>
                </a:solidFill>
              </a:rPr>
              <a:t>не в інтересах пацієнтів і держави</a:t>
            </a:r>
            <a:r>
              <a:rPr lang="uk-UA" sz="4200" dirty="0" smtClean="0">
                <a:solidFill>
                  <a:schemeClr val="accent6"/>
                </a:solidFill>
              </a:rPr>
              <a:t>, оскільки обмежував доступ до терапії і вимагав більших витрат з бюджету, ніж система відшкодування, яку ми відстоювали.</a:t>
            </a:r>
          </a:p>
          <a:p>
            <a:pPr algn="just">
              <a:spcBef>
                <a:spcPts val="3000"/>
              </a:spcBef>
              <a:spcAft>
                <a:spcPts val="3000"/>
              </a:spcAft>
              <a:buFont typeface="Wingdings" pitchFamily="2" charset="2"/>
              <a:buChar char="ü"/>
            </a:pPr>
            <a:r>
              <a:rPr lang="uk-UA" sz="4200" dirty="0" smtClean="0">
                <a:solidFill>
                  <a:schemeClr val="accent6"/>
                </a:solidFill>
              </a:rPr>
              <a:t> Це </a:t>
            </a:r>
            <a:r>
              <a:rPr lang="uk-UA" sz="4200" dirty="0">
                <a:solidFill>
                  <a:schemeClr val="accent6"/>
                </a:solidFill>
              </a:rPr>
              <a:t>ще раз підтверджувало, що Постанова </a:t>
            </a:r>
            <a:r>
              <a:rPr lang="uk-UA" sz="4200" dirty="0" smtClean="0">
                <a:solidFill>
                  <a:schemeClr val="accent6"/>
                </a:solidFill>
              </a:rPr>
              <a:t>лобіювалася вітчизняними фармацевтичними </a:t>
            </a:r>
            <a:r>
              <a:rPr lang="uk-UA" sz="4200" dirty="0">
                <a:solidFill>
                  <a:schemeClr val="accent6"/>
                </a:solidFill>
              </a:rPr>
              <a:t>виробниками і </a:t>
            </a:r>
            <a:r>
              <a:rPr lang="uk-UA" sz="4200" dirty="0" smtClean="0">
                <a:solidFill>
                  <a:schemeClr val="accent6"/>
                </a:solidFill>
              </a:rPr>
              <a:t>відповідала </a:t>
            </a:r>
            <a:r>
              <a:rPr lang="uk-UA" sz="4200" dirty="0">
                <a:solidFill>
                  <a:schemeClr val="accent6"/>
                </a:solidFill>
              </a:rPr>
              <a:t>лише їхнім інтересам, на шкоду пацієнтам, державі та іноземним </a:t>
            </a:r>
            <a:r>
              <a:rPr lang="uk-UA" sz="4200" dirty="0" smtClean="0">
                <a:solidFill>
                  <a:schemeClr val="accent6"/>
                </a:solidFill>
              </a:rPr>
              <a:t>виробникам.</a:t>
            </a:r>
          </a:p>
          <a:p>
            <a:pPr algn="just">
              <a:spcBef>
                <a:spcPts val="3000"/>
              </a:spcBef>
              <a:spcAft>
                <a:spcPts val="3000"/>
              </a:spcAft>
              <a:buFont typeface="Wingdings" pitchFamily="2" charset="2"/>
              <a:buChar char="ü"/>
            </a:pPr>
            <a:r>
              <a:rPr lang="uk-UA" sz="4200" dirty="0" smtClean="0">
                <a:solidFill>
                  <a:schemeClr val="accent6"/>
                </a:solidFill>
              </a:rPr>
              <a:t> Причому це непрозоре лобіювання здійснювалось за підтримки тогочасного заступника Міністра охорони здоров'я. Саме він з боку Міністерства був основним лобістом місцевих </a:t>
            </a:r>
            <a:r>
              <a:rPr lang="uk-UA" sz="4200" dirty="0" err="1" smtClean="0">
                <a:solidFill>
                  <a:schemeClr val="accent6"/>
                </a:solidFill>
              </a:rPr>
              <a:t>фармкомпаній</a:t>
            </a:r>
            <a:r>
              <a:rPr lang="uk-UA" sz="4200" dirty="0" smtClean="0">
                <a:solidFill>
                  <a:schemeClr val="accent6"/>
                </a:solidFill>
              </a:rPr>
              <a:t>, які отримували надприбутки за рахунок корупційних схем при державних закупівлях інсулінів.</a:t>
            </a:r>
          </a:p>
        </p:txBody>
      </p:sp>
    </p:spTree>
    <p:extLst>
      <p:ext uri="{BB962C8B-B14F-4D97-AF65-F5344CB8AC3E}">
        <p14:creationId xmlns:p14="http://schemas.microsoft.com/office/powerpoint/2010/main" val="3989492854"/>
      </p:ext>
    </p:extLst>
  </p:cSld>
  <p:clrMapOvr>
    <a:masterClrMapping/>
  </p:clrMapOvr>
  <p:transition spd="slow">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004" y="3934053"/>
            <a:ext cx="20598228" cy="7520018"/>
          </a:xfrm>
          <a:prstGeom prst="rect">
            <a:avLst/>
          </a:prstGeom>
        </p:spPr>
        <p:txBody>
          <a:bodyPr lIns="217461" tIns="108731" rIns="217461" bIns="108731">
            <a:noAutofit/>
          </a:bodyPr>
          <a:lstStyle/>
          <a:p>
            <a:pPr marL="679566" indent="-679566" algn="just">
              <a:spcAft>
                <a:spcPts val="1429"/>
              </a:spcAft>
              <a:buFont typeface="Wingdings" panose="05000000000000000000" pitchFamily="2" charset="2"/>
              <a:buChar char="§"/>
            </a:pPr>
            <a:r>
              <a:rPr lang="uk-UA" sz="4300" dirty="0" smtClean="0">
                <a:solidFill>
                  <a:srgbClr val="494F50"/>
                </a:solidFill>
              </a:rPr>
              <a:t>Ми також підкреслювали </a:t>
            </a:r>
            <a:r>
              <a:rPr lang="uk-UA" sz="4300" b="1" dirty="0" smtClean="0"/>
              <a:t>роль нашого клієнта</a:t>
            </a:r>
            <a:r>
              <a:rPr lang="uk-UA" sz="4300" b="1" dirty="0" smtClean="0">
                <a:solidFill>
                  <a:srgbClr val="494F50"/>
                </a:solidFill>
              </a:rPr>
              <a:t> </a:t>
            </a:r>
            <a:r>
              <a:rPr lang="uk-UA" sz="4300" dirty="0" smtClean="0">
                <a:solidFill>
                  <a:srgbClr val="494F50"/>
                </a:solidFill>
              </a:rPr>
              <a:t>в розвитку системи охорони здоров'я України:</a:t>
            </a:r>
          </a:p>
          <a:p>
            <a:pPr algn="just">
              <a:spcBef>
                <a:spcPts val="1429"/>
              </a:spcBef>
              <a:spcAft>
                <a:spcPts val="1429"/>
              </a:spcAft>
            </a:pPr>
            <a:endParaRPr lang="uk-UA" sz="2000" dirty="0">
              <a:solidFill>
                <a:srgbClr val="494F50"/>
              </a:solidFill>
            </a:endParaRPr>
          </a:p>
          <a:p>
            <a:pPr algn="just">
              <a:spcBef>
                <a:spcPts val="1429"/>
              </a:spcBef>
              <a:spcAft>
                <a:spcPts val="1429"/>
              </a:spcAft>
            </a:pPr>
            <a:r>
              <a:rPr lang="uk-UA" sz="4300" dirty="0">
                <a:solidFill>
                  <a:srgbClr val="494F50"/>
                </a:solidFill>
              </a:rPr>
              <a:t>-   </a:t>
            </a:r>
            <a:r>
              <a:rPr lang="uk-UA" sz="4300" dirty="0" smtClean="0">
                <a:solidFill>
                  <a:srgbClr val="494F50"/>
                </a:solidFill>
              </a:rPr>
              <a:t>інвестиції в соціальні програми для лікарів та пацієнтів;</a:t>
            </a:r>
          </a:p>
          <a:p>
            <a:pPr algn="just">
              <a:spcBef>
                <a:spcPts val="1429"/>
              </a:spcBef>
              <a:spcAft>
                <a:spcPts val="1429"/>
              </a:spcAft>
            </a:pPr>
            <a:r>
              <a:rPr lang="uk-UA" sz="4300" dirty="0" smtClean="0">
                <a:solidFill>
                  <a:srgbClr val="494F50"/>
                </a:solidFill>
              </a:rPr>
              <a:t>-   </a:t>
            </a:r>
            <a:r>
              <a:rPr lang="uk-UA" sz="4300" dirty="0">
                <a:solidFill>
                  <a:srgbClr val="494F50"/>
                </a:solidFill>
              </a:rPr>
              <a:t>е</a:t>
            </a:r>
            <a:r>
              <a:rPr lang="uk-UA" sz="4300" dirty="0" smtClean="0">
                <a:solidFill>
                  <a:srgbClr val="494F50"/>
                </a:solidFill>
              </a:rPr>
              <a:t>кспертну допомогу у розробці </a:t>
            </a:r>
            <a:r>
              <a:rPr lang="uk-UA" sz="4300" dirty="0">
                <a:solidFill>
                  <a:srgbClr val="494F50"/>
                </a:solidFill>
              </a:rPr>
              <a:t>реформи </a:t>
            </a:r>
            <a:r>
              <a:rPr lang="uk-UA" sz="4300" dirty="0" smtClean="0">
                <a:solidFill>
                  <a:srgbClr val="494F50"/>
                </a:solidFill>
              </a:rPr>
              <a:t>охорони здоров'я;</a:t>
            </a:r>
          </a:p>
          <a:p>
            <a:pPr marL="679566" indent="-679566" algn="just">
              <a:spcBef>
                <a:spcPts val="1429"/>
              </a:spcBef>
              <a:spcAft>
                <a:spcPts val="1429"/>
              </a:spcAft>
              <a:buFontTx/>
              <a:buChar char="-"/>
            </a:pPr>
            <a:r>
              <a:rPr lang="uk-UA" sz="4300" dirty="0" smtClean="0">
                <a:solidFill>
                  <a:srgbClr val="494F50"/>
                </a:solidFill>
              </a:rPr>
              <a:t>соціально-орієнтовану цінову політику;</a:t>
            </a:r>
          </a:p>
          <a:p>
            <a:pPr marL="679566" indent="-679566" algn="just">
              <a:spcBef>
                <a:spcPts val="1429"/>
              </a:spcBef>
              <a:spcAft>
                <a:spcPts val="1429"/>
              </a:spcAft>
              <a:buFontTx/>
              <a:buChar char="-"/>
            </a:pPr>
            <a:r>
              <a:rPr lang="uk-UA" sz="4300" dirty="0" smtClean="0">
                <a:solidFill>
                  <a:srgbClr val="494F50"/>
                </a:solidFill>
              </a:rPr>
              <a:t>сумлінне виконання умов Меморандумів з Міністерством охорони здоров'я України.</a:t>
            </a:r>
            <a:endParaRPr lang="uk-UA" sz="4300" dirty="0">
              <a:solidFill>
                <a:srgbClr val="494F50"/>
              </a:solidFill>
            </a:endParaRPr>
          </a:p>
        </p:txBody>
      </p:sp>
    </p:spTree>
    <p:extLst>
      <p:ext uri="{BB962C8B-B14F-4D97-AF65-F5344CB8AC3E}">
        <p14:creationId xmlns:p14="http://schemas.microsoft.com/office/powerpoint/2010/main" val="675106133"/>
      </p:ext>
    </p:extLst>
  </p:cSld>
  <p:clrMapOvr>
    <a:masterClrMapping/>
  </p:clrMapOvr>
  <p:transition spd="slow">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60358" y="5173579"/>
            <a:ext cx="20381496" cy="5537886"/>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4400" dirty="0" smtClean="0">
                <a:solidFill>
                  <a:schemeClr val="accent6"/>
                </a:solidFill>
              </a:rPr>
              <a:t>Отже, ми донесли позицію нашого клієнта Міністерству охорони здоров'я України з проханням ініціювати внесення Кабінетом Міністрів змін до його Постанови, але </a:t>
            </a:r>
            <a:r>
              <a:rPr lang="uk-UA" sz="4400" b="1" dirty="0" smtClean="0">
                <a:solidFill>
                  <a:schemeClr val="accent6"/>
                </a:solidFill>
              </a:rPr>
              <a:t>реакції не було</a:t>
            </a:r>
            <a:r>
              <a:rPr lang="uk-UA" sz="4400" dirty="0" smtClean="0">
                <a:solidFill>
                  <a:schemeClr val="accent6"/>
                </a:solidFill>
              </a:rPr>
              <a:t>. </a:t>
            </a:r>
          </a:p>
          <a:p>
            <a:pPr marL="679566" indent="-679566" algn="just">
              <a:spcBef>
                <a:spcPts val="3000"/>
              </a:spcBef>
              <a:spcAft>
                <a:spcPts val="3000"/>
              </a:spcAft>
              <a:buFont typeface="Wingdings" panose="05000000000000000000" pitchFamily="2" charset="2"/>
              <a:buChar char="ü"/>
            </a:pPr>
            <a:r>
              <a:rPr lang="uk-UA" sz="4400" dirty="0" smtClean="0">
                <a:solidFill>
                  <a:schemeClr val="accent6"/>
                </a:solidFill>
              </a:rPr>
              <a:t>Наші пропозиції </a:t>
            </a:r>
            <a:r>
              <a:rPr lang="uk-UA" sz="4400" b="1" dirty="0" smtClean="0">
                <a:solidFill>
                  <a:schemeClr val="accent6"/>
                </a:solidFill>
              </a:rPr>
              <a:t>не були враховані</a:t>
            </a:r>
            <a:r>
              <a:rPr lang="uk-UA" sz="4400" dirty="0" smtClean="0">
                <a:solidFill>
                  <a:schemeClr val="accent6"/>
                </a:solidFill>
              </a:rPr>
              <a:t>, і Міністерство не йшло на відкритий діалог.</a:t>
            </a:r>
          </a:p>
        </p:txBody>
      </p:sp>
    </p:spTree>
    <p:extLst>
      <p:ext uri="{BB962C8B-B14F-4D97-AF65-F5344CB8AC3E}">
        <p14:creationId xmlns:p14="http://schemas.microsoft.com/office/powerpoint/2010/main" val="1921412003"/>
      </p:ext>
    </p:extLst>
  </p:cSld>
  <p:clrMapOvr>
    <a:masterClrMapping/>
  </p:clrMapOvr>
  <p:transition spd="slow">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12249" y="5258649"/>
            <a:ext cx="20261179" cy="5786340"/>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4400" dirty="0" smtClean="0">
                <a:solidFill>
                  <a:schemeClr val="accent6"/>
                </a:solidFill>
              </a:rPr>
              <a:t>Тоді ми </a:t>
            </a:r>
            <a:r>
              <a:rPr lang="uk-UA" sz="4400" dirty="0">
                <a:solidFill>
                  <a:schemeClr val="accent6"/>
                </a:solidFill>
              </a:rPr>
              <a:t>об'єднали зусилля </a:t>
            </a:r>
            <a:r>
              <a:rPr lang="uk-UA" sz="4400" b="1" dirty="0">
                <a:solidFill>
                  <a:schemeClr val="accent6"/>
                </a:solidFill>
              </a:rPr>
              <a:t>з іншими виробниками </a:t>
            </a:r>
            <a:r>
              <a:rPr lang="uk-UA" sz="4400" dirty="0">
                <a:solidFill>
                  <a:schemeClr val="accent6"/>
                </a:solidFill>
              </a:rPr>
              <a:t>інсулінів і </a:t>
            </a:r>
            <a:r>
              <a:rPr lang="uk-UA" sz="4400" dirty="0" smtClean="0">
                <a:solidFill>
                  <a:schemeClr val="accent6"/>
                </a:solidFill>
              </a:rPr>
              <a:t>заручилися </a:t>
            </a:r>
            <a:r>
              <a:rPr lang="uk-UA" sz="4400" dirty="0">
                <a:solidFill>
                  <a:schemeClr val="accent6"/>
                </a:solidFill>
              </a:rPr>
              <a:t>підтримкою </a:t>
            </a:r>
            <a:r>
              <a:rPr lang="uk-UA" sz="4400" b="1" dirty="0">
                <a:solidFill>
                  <a:schemeClr val="accent6"/>
                </a:solidFill>
              </a:rPr>
              <a:t>бізнес-асоціацій</a:t>
            </a:r>
            <a:r>
              <a:rPr lang="uk-UA" sz="4400" dirty="0">
                <a:solidFill>
                  <a:schemeClr val="accent6"/>
                </a:solidFill>
              </a:rPr>
              <a:t>, щоб вони виступили </a:t>
            </a:r>
            <a:r>
              <a:rPr lang="uk-UA" sz="4400" dirty="0" smtClean="0">
                <a:solidFill>
                  <a:schemeClr val="accent6"/>
                </a:solidFill>
              </a:rPr>
              <a:t>на підтримку нашої позиції </a:t>
            </a:r>
            <a:r>
              <a:rPr lang="uk-UA" sz="4400" dirty="0">
                <a:solidFill>
                  <a:schemeClr val="accent6"/>
                </a:solidFill>
              </a:rPr>
              <a:t>від свого імені. </a:t>
            </a:r>
          </a:p>
          <a:p>
            <a:pPr marL="679566" indent="-679566" algn="just">
              <a:spcBef>
                <a:spcPts val="3000"/>
              </a:spcBef>
              <a:spcAft>
                <a:spcPts val="3000"/>
              </a:spcAft>
              <a:buFont typeface="Wingdings" panose="05000000000000000000" pitchFamily="2" charset="2"/>
              <a:buChar char="ü"/>
            </a:pPr>
            <a:r>
              <a:rPr lang="uk-UA" sz="4400" dirty="0" smtClean="0">
                <a:solidFill>
                  <a:schemeClr val="accent6"/>
                </a:solidFill>
              </a:rPr>
              <a:t>Ми </a:t>
            </a:r>
            <a:r>
              <a:rPr lang="uk-UA" sz="4400" dirty="0">
                <a:solidFill>
                  <a:schemeClr val="accent6"/>
                </a:solidFill>
              </a:rPr>
              <a:t>також узгодили </a:t>
            </a:r>
            <a:r>
              <a:rPr lang="uk-UA" sz="4400" dirty="0" smtClean="0">
                <a:solidFill>
                  <a:schemeClr val="accent6"/>
                </a:solidFill>
              </a:rPr>
              <a:t>спільну </a:t>
            </a:r>
            <a:r>
              <a:rPr lang="uk-UA" sz="4400" dirty="0">
                <a:solidFill>
                  <a:schemeClr val="accent6"/>
                </a:solidFill>
              </a:rPr>
              <a:t>позицію </a:t>
            </a:r>
            <a:r>
              <a:rPr lang="uk-UA" sz="4400" b="1" dirty="0">
                <a:solidFill>
                  <a:schemeClr val="accent6"/>
                </a:solidFill>
              </a:rPr>
              <a:t>з асоціаціями пацієнтів</a:t>
            </a:r>
            <a:r>
              <a:rPr lang="uk-UA" sz="4400" dirty="0">
                <a:solidFill>
                  <a:schemeClr val="accent6"/>
                </a:solidFill>
              </a:rPr>
              <a:t>, щоб </a:t>
            </a:r>
            <a:r>
              <a:rPr lang="uk-UA" sz="4400" dirty="0" smtClean="0">
                <a:solidFill>
                  <a:schemeClr val="accent6"/>
                </a:solidFill>
              </a:rPr>
              <a:t>продемонструвати уряду, </a:t>
            </a:r>
            <a:r>
              <a:rPr lang="uk-UA" sz="4400" dirty="0">
                <a:solidFill>
                  <a:schemeClr val="accent6"/>
                </a:solidFill>
              </a:rPr>
              <a:t>що наша позиція відображає інтереси </a:t>
            </a:r>
            <a:r>
              <a:rPr lang="uk-UA" sz="4400" dirty="0" smtClean="0">
                <a:solidFill>
                  <a:schemeClr val="accent6"/>
                </a:solidFill>
              </a:rPr>
              <a:t>пацієнтів – споживачів </a:t>
            </a:r>
            <a:r>
              <a:rPr lang="uk-UA" sz="4400" dirty="0">
                <a:solidFill>
                  <a:schemeClr val="accent6"/>
                </a:solidFill>
              </a:rPr>
              <a:t>інсуліну.</a:t>
            </a:r>
          </a:p>
        </p:txBody>
      </p:sp>
    </p:spTree>
    <p:extLst>
      <p:ext uri="{BB962C8B-B14F-4D97-AF65-F5344CB8AC3E}">
        <p14:creationId xmlns:p14="http://schemas.microsoft.com/office/powerpoint/2010/main" val="800814845"/>
      </p:ext>
    </p:extLst>
  </p:cSld>
  <p:clrMapOvr>
    <a:masterClrMapping/>
  </p:clrMapOvr>
  <p:transition spd="slow">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296" y="4657059"/>
            <a:ext cx="20501810" cy="6652625"/>
          </a:xfrm>
          <a:prstGeom prst="rect">
            <a:avLst/>
          </a:prstGeom>
        </p:spPr>
        <p:txBody>
          <a:bodyPr lIns="217461" tIns="108731" rIns="217461" bIns="108731">
            <a:noAutofit/>
          </a:bodyPr>
          <a:lstStyle/>
          <a:p>
            <a:pPr marL="679566" indent="-679566" algn="just">
              <a:spcBef>
                <a:spcPts val="3600"/>
              </a:spcBef>
              <a:spcAft>
                <a:spcPts val="3600"/>
              </a:spcAft>
              <a:buFont typeface="Wingdings" panose="05000000000000000000" pitchFamily="2" charset="2"/>
              <a:buChar char="ü"/>
            </a:pPr>
            <a:r>
              <a:rPr lang="uk-UA" sz="4400" dirty="0" smtClean="0">
                <a:solidFill>
                  <a:srgbClr val="494F50"/>
                </a:solidFill>
              </a:rPr>
              <a:t>Потім ми провели </a:t>
            </a:r>
            <a:r>
              <a:rPr lang="uk-UA" sz="4400" b="1" dirty="0" smtClean="0">
                <a:solidFill>
                  <a:srgbClr val="494F50"/>
                </a:solidFill>
              </a:rPr>
              <a:t>ряд зустрічей з народними депутатами</a:t>
            </a:r>
            <a:r>
              <a:rPr lang="uk-UA" sz="4400" dirty="0" smtClean="0">
                <a:solidFill>
                  <a:srgbClr val="494F50"/>
                </a:solidFill>
              </a:rPr>
              <a:t> і попросили їх направити </a:t>
            </a:r>
            <a:r>
              <a:rPr lang="uk-UA" sz="4400" b="1" dirty="0" smtClean="0"/>
              <a:t>депутатські звернення </a:t>
            </a:r>
            <a:r>
              <a:rPr lang="uk-UA" sz="4400" dirty="0" smtClean="0">
                <a:solidFill>
                  <a:srgbClr val="494F50"/>
                </a:solidFill>
              </a:rPr>
              <a:t>до Міністерства охорони здоров'я та Кабінету Міністрів.</a:t>
            </a:r>
          </a:p>
          <a:p>
            <a:pPr marL="679566" indent="-679566" algn="just">
              <a:spcBef>
                <a:spcPts val="3600"/>
              </a:spcBef>
              <a:spcAft>
                <a:spcPts val="3600"/>
              </a:spcAft>
              <a:buFont typeface="Wingdings" panose="05000000000000000000" pitchFamily="2" charset="2"/>
              <a:buChar char="ü"/>
            </a:pPr>
            <a:r>
              <a:rPr lang="uk-UA" sz="4400" dirty="0" smtClean="0">
                <a:solidFill>
                  <a:srgbClr val="494F50"/>
                </a:solidFill>
              </a:rPr>
              <a:t>Були також проведені зустрічі з </a:t>
            </a:r>
            <a:r>
              <a:rPr lang="uk-UA" sz="4400" b="1" dirty="0" smtClean="0">
                <a:solidFill>
                  <a:srgbClr val="494F50"/>
                </a:solidFill>
              </a:rPr>
              <a:t>послом Франції в Україні</a:t>
            </a:r>
            <a:r>
              <a:rPr lang="uk-UA" sz="4400" dirty="0" smtClean="0">
                <a:solidFill>
                  <a:srgbClr val="494F50"/>
                </a:solidFill>
              </a:rPr>
              <a:t> і направлені звернення від його імені до Міністерства охорони здоров'я.</a:t>
            </a:r>
            <a:endParaRPr lang="uk-UA" sz="4400" dirty="0">
              <a:solidFill>
                <a:srgbClr val="494F50"/>
              </a:solidFill>
            </a:endParaRPr>
          </a:p>
          <a:p>
            <a:pPr marL="679566" indent="-679566" algn="just">
              <a:spcBef>
                <a:spcPts val="3600"/>
              </a:spcBef>
              <a:spcAft>
                <a:spcPts val="3600"/>
              </a:spcAft>
              <a:buFont typeface="Wingdings" panose="05000000000000000000" pitchFamily="2" charset="2"/>
              <a:buChar char="ü"/>
            </a:pPr>
            <a:r>
              <a:rPr lang="uk-UA" sz="4400" dirty="0" smtClean="0">
                <a:solidFill>
                  <a:srgbClr val="494F50"/>
                </a:solidFill>
              </a:rPr>
              <a:t>Це також не спрацювало, і уряд залишався закритим для переговорів.</a:t>
            </a:r>
            <a:endParaRPr lang="uk-UA" sz="4400" dirty="0">
              <a:solidFill>
                <a:srgbClr val="494F50"/>
              </a:solidFill>
            </a:endParaRPr>
          </a:p>
        </p:txBody>
      </p:sp>
    </p:spTree>
    <p:extLst>
      <p:ext uri="{BB962C8B-B14F-4D97-AF65-F5344CB8AC3E}">
        <p14:creationId xmlns:p14="http://schemas.microsoft.com/office/powerpoint/2010/main" val="2319699982"/>
      </p:ext>
    </p:extLst>
  </p:cSld>
  <p:clrMapOvr>
    <a:masterClrMapping/>
  </p:clrMapOvr>
  <p:transition spd="slow">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296" y="3152274"/>
            <a:ext cx="20501809" cy="8855242"/>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Нам </a:t>
            </a:r>
            <a:r>
              <a:rPr lang="uk-UA" sz="4200" dirty="0">
                <a:solidFill>
                  <a:srgbClr val="494F50"/>
                </a:solidFill>
              </a:rPr>
              <a:t>вдалося організувати для клієнта </a:t>
            </a:r>
            <a:r>
              <a:rPr lang="uk-UA" sz="4200" b="1" dirty="0"/>
              <a:t>зустріч із віце-прем'єр-міністром</a:t>
            </a:r>
            <a:r>
              <a:rPr lang="uk-UA" sz="4200" b="1" dirty="0">
                <a:solidFill>
                  <a:srgbClr val="494F50"/>
                </a:solidFill>
              </a:rPr>
              <a:t> </a:t>
            </a:r>
            <a:r>
              <a:rPr lang="uk-UA" sz="4200" dirty="0">
                <a:solidFill>
                  <a:srgbClr val="494F50"/>
                </a:solidFill>
              </a:rPr>
              <a:t>з питань гуманітарної політики, </a:t>
            </a:r>
            <a:r>
              <a:rPr lang="uk-UA" sz="4200" dirty="0" smtClean="0">
                <a:solidFill>
                  <a:srgbClr val="494F50"/>
                </a:solidFill>
              </a:rPr>
              <a:t>який, зокрема, координував </a:t>
            </a:r>
            <a:r>
              <a:rPr lang="uk-UA" sz="4200" dirty="0">
                <a:solidFill>
                  <a:srgbClr val="494F50"/>
                </a:solidFill>
              </a:rPr>
              <a:t>в </a:t>
            </a:r>
            <a:r>
              <a:rPr lang="uk-UA" sz="4200" dirty="0" smtClean="0">
                <a:solidFill>
                  <a:srgbClr val="494F50"/>
                </a:solidFill>
              </a:rPr>
              <a:t>Кабміні </a:t>
            </a:r>
            <a:r>
              <a:rPr lang="uk-UA" sz="4200" dirty="0">
                <a:solidFill>
                  <a:srgbClr val="494F50"/>
                </a:solidFill>
              </a:rPr>
              <a:t>питання охорони здоров'я, тобто був </a:t>
            </a:r>
            <a:r>
              <a:rPr lang="uk-UA" sz="4200" b="1" dirty="0">
                <a:solidFill>
                  <a:srgbClr val="494F50"/>
                </a:solidFill>
              </a:rPr>
              <a:t>вищою інстанцією</a:t>
            </a:r>
            <a:r>
              <a:rPr lang="uk-UA" sz="4200" dirty="0">
                <a:solidFill>
                  <a:srgbClr val="494F50"/>
                </a:solidFill>
              </a:rPr>
              <a:t> по відношенню до МОЗ.</a:t>
            </a:r>
            <a:endParaRPr lang="ru-RU" sz="4200" dirty="0">
              <a:solidFill>
                <a:srgbClr val="494F50"/>
              </a:solidFill>
            </a:endParaRP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Ми </a:t>
            </a:r>
            <a:r>
              <a:rPr lang="uk-UA" sz="4200" dirty="0">
                <a:solidFill>
                  <a:srgbClr val="494F50"/>
                </a:solidFill>
              </a:rPr>
              <a:t>переконали віце-прем'єра в необхідності провести </a:t>
            </a:r>
            <a:r>
              <a:rPr lang="uk-UA" sz="4200" b="1" dirty="0">
                <a:solidFill>
                  <a:srgbClr val="494F50"/>
                </a:solidFill>
              </a:rPr>
              <a:t>розширену зустріч </a:t>
            </a:r>
            <a:r>
              <a:rPr lang="uk-UA" sz="4200" dirty="0">
                <a:solidFill>
                  <a:srgbClr val="494F50"/>
                </a:solidFill>
              </a:rPr>
              <a:t>за участю </a:t>
            </a:r>
            <a:r>
              <a:rPr lang="uk-UA" sz="4200" b="1" dirty="0">
                <a:solidFill>
                  <a:srgbClr val="494F50"/>
                </a:solidFill>
              </a:rPr>
              <a:t>у</a:t>
            </a:r>
            <a:r>
              <a:rPr lang="uk-UA" sz="4200" b="1" dirty="0" smtClean="0">
                <a:solidFill>
                  <a:srgbClr val="494F50"/>
                </a:solidFill>
              </a:rPr>
              <a:t>сіх </a:t>
            </a:r>
            <a:r>
              <a:rPr lang="uk-UA" sz="4200" b="1" dirty="0">
                <a:solidFill>
                  <a:srgbClr val="494F50"/>
                </a:solidFill>
              </a:rPr>
              <a:t>зацікавлених осіб</a:t>
            </a:r>
            <a:r>
              <a:rPr lang="uk-UA" sz="4200" dirty="0">
                <a:solidFill>
                  <a:srgbClr val="494F50"/>
                </a:solidFill>
              </a:rPr>
              <a:t>: </a:t>
            </a:r>
            <a:r>
              <a:rPr lang="uk-UA" sz="4200" dirty="0" smtClean="0">
                <a:solidFill>
                  <a:srgbClr val="494F50"/>
                </a:solidFill>
              </a:rPr>
              <a:t>Міністерства охорони здоров</a:t>
            </a:r>
            <a:r>
              <a:rPr lang="en-US" sz="4200" dirty="0" smtClean="0">
                <a:solidFill>
                  <a:srgbClr val="494F50"/>
                </a:solidFill>
              </a:rPr>
              <a:t>’</a:t>
            </a:r>
            <a:r>
              <a:rPr lang="uk-UA" sz="4200" dirty="0" smtClean="0">
                <a:solidFill>
                  <a:srgbClr val="494F50"/>
                </a:solidFill>
              </a:rPr>
              <a:t>я, </a:t>
            </a:r>
            <a:r>
              <a:rPr lang="uk-UA" sz="4200" dirty="0">
                <a:solidFill>
                  <a:srgbClr val="494F50"/>
                </a:solidFill>
              </a:rPr>
              <a:t>Державної служби з </a:t>
            </a:r>
            <a:r>
              <a:rPr lang="uk-UA" sz="4200" dirty="0" smtClean="0">
                <a:solidFill>
                  <a:srgbClr val="494F50"/>
                </a:solidFill>
              </a:rPr>
              <a:t>лікарських</a:t>
            </a:r>
            <a:r>
              <a:rPr lang="en-US" sz="4200" dirty="0" smtClean="0">
                <a:solidFill>
                  <a:srgbClr val="494F50"/>
                </a:solidFill>
              </a:rPr>
              <a:t> </a:t>
            </a:r>
            <a:r>
              <a:rPr lang="uk-UA" sz="4200" dirty="0" smtClean="0">
                <a:solidFill>
                  <a:srgbClr val="494F50"/>
                </a:solidFill>
              </a:rPr>
              <a:t>засобів, </a:t>
            </a:r>
            <a:r>
              <a:rPr lang="uk-UA" sz="4200" dirty="0">
                <a:solidFill>
                  <a:srgbClr val="494F50"/>
                </a:solidFill>
              </a:rPr>
              <a:t>Адміністрації Президента, народних </a:t>
            </a:r>
            <a:r>
              <a:rPr lang="uk-UA" sz="4200" dirty="0" smtClean="0">
                <a:solidFill>
                  <a:srgbClr val="494F50"/>
                </a:solidFill>
              </a:rPr>
              <a:t>депутатів </a:t>
            </a:r>
            <a:r>
              <a:rPr lang="uk-UA" sz="4200" dirty="0">
                <a:solidFill>
                  <a:srgbClr val="494F50"/>
                </a:solidFill>
              </a:rPr>
              <a:t>К</a:t>
            </a:r>
            <a:r>
              <a:rPr lang="uk-UA" sz="4200" dirty="0" smtClean="0">
                <a:solidFill>
                  <a:srgbClr val="494F50"/>
                </a:solidFill>
              </a:rPr>
              <a:t>омітету </a:t>
            </a:r>
            <a:r>
              <a:rPr lang="uk-UA" sz="4200" dirty="0">
                <a:solidFill>
                  <a:srgbClr val="494F50"/>
                </a:solidFill>
              </a:rPr>
              <a:t>охорони здоров'я, </a:t>
            </a:r>
            <a:r>
              <a:rPr lang="uk-UA" sz="4200" dirty="0" smtClean="0">
                <a:solidFill>
                  <a:srgbClr val="494F50"/>
                </a:solidFill>
              </a:rPr>
              <a:t>а також закордонних </a:t>
            </a:r>
            <a:r>
              <a:rPr lang="uk-UA" sz="4200" dirty="0">
                <a:solidFill>
                  <a:srgbClr val="494F50"/>
                </a:solidFill>
              </a:rPr>
              <a:t>і національних виробників інсуліну.</a:t>
            </a:r>
            <a:endParaRPr lang="ru-RU" sz="4200" dirty="0">
              <a:solidFill>
                <a:srgbClr val="494F50"/>
              </a:solidFill>
            </a:endParaRP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Розширена </a:t>
            </a:r>
            <a:r>
              <a:rPr lang="uk-UA" sz="4200" dirty="0">
                <a:solidFill>
                  <a:srgbClr val="494F50"/>
                </a:solidFill>
              </a:rPr>
              <a:t>зустріч відбулася, абсолютна більшість учасників </a:t>
            </a:r>
            <a:r>
              <a:rPr lang="uk-UA" sz="4200" b="1" dirty="0">
                <a:solidFill>
                  <a:srgbClr val="494F50"/>
                </a:solidFill>
              </a:rPr>
              <a:t>підтримали нашу позицію</a:t>
            </a:r>
            <a:r>
              <a:rPr lang="uk-UA" sz="4200" dirty="0">
                <a:solidFill>
                  <a:srgbClr val="494F50"/>
                </a:solidFill>
              </a:rPr>
              <a:t>, але </a:t>
            </a:r>
            <a:r>
              <a:rPr lang="uk-UA" sz="4200" dirty="0" smtClean="0">
                <a:solidFill>
                  <a:srgbClr val="494F50"/>
                </a:solidFill>
              </a:rPr>
              <a:t>Міністерство охорони здоров'я продовжувало </a:t>
            </a:r>
            <a:r>
              <a:rPr lang="uk-UA" sz="4200" dirty="0">
                <a:solidFill>
                  <a:srgbClr val="494F50"/>
                </a:solidFill>
              </a:rPr>
              <a:t>ігнорувати наші пропозиції.</a:t>
            </a:r>
            <a:endParaRPr lang="ru-RU" sz="4200" b="1" dirty="0">
              <a:solidFill>
                <a:srgbClr val="494F50"/>
              </a:solidFill>
            </a:endParaRPr>
          </a:p>
        </p:txBody>
      </p:sp>
    </p:spTree>
    <p:extLst>
      <p:ext uri="{BB962C8B-B14F-4D97-AF65-F5344CB8AC3E}">
        <p14:creationId xmlns:p14="http://schemas.microsoft.com/office/powerpoint/2010/main" val="108999976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
          <p:cNvGrpSpPr/>
          <p:nvPr/>
        </p:nvGrpSpPr>
        <p:grpSpPr>
          <a:xfrm>
            <a:off x="1589967" y="3239589"/>
            <a:ext cx="21031202" cy="3038009"/>
            <a:chOff x="0" y="1658731"/>
            <a:chExt cx="21031201" cy="4312434"/>
          </a:xfrm>
        </p:grpSpPr>
        <p:sp>
          <p:nvSpPr>
            <p:cNvPr id="4" name="Скругленный прямоугольник 3"/>
            <p:cNvSpPr/>
            <p:nvPr/>
          </p:nvSpPr>
          <p:spPr>
            <a:xfrm>
              <a:off x="0" y="1658731"/>
              <a:ext cx="21031201" cy="4312434"/>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210516" y="1658731"/>
              <a:ext cx="20610169" cy="4312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just" defTabSz="2219766">
                <a:spcAft>
                  <a:spcPts val="0"/>
                </a:spcAft>
              </a:pPr>
              <a:r>
                <a:rPr lang="uk-UA" sz="4600" dirty="0" smtClean="0">
                  <a:solidFill>
                    <a:schemeClr val="tx2"/>
                  </a:solidFill>
                  <a:latin typeface="Franklin Gothic Medium"/>
                  <a:ea typeface="ＭＳ Ｐゴシック" charset="-128"/>
                  <a:cs typeface="Franklin Gothic Medium"/>
                </a:rPr>
                <a:t>ШТАТНІ СУБ’КТИ АДВОКАЦІЇ (ЛОБІСТИ)</a:t>
              </a:r>
              <a:r>
                <a:rPr lang="uk-UA" sz="5000" dirty="0" smtClean="0">
                  <a:solidFill>
                    <a:schemeClr val="tx2"/>
                  </a:solidFill>
                  <a:latin typeface="Franklin Gothic Medium"/>
                  <a:ea typeface="ＭＳ Ｐゴシック" charset="-128"/>
                  <a:cs typeface="Franklin Gothic Medium"/>
                </a:rPr>
                <a:t> </a:t>
              </a:r>
              <a:r>
                <a:rPr lang="uk-UA" sz="3800" dirty="0" smtClean="0">
                  <a:solidFill>
                    <a:schemeClr val="accent6"/>
                  </a:solidFill>
                  <a:latin typeface="Arial" pitchFamily="34" charset="0"/>
                  <a:ea typeface="ＭＳ Ｐゴシック" charset="-128"/>
                  <a:cs typeface="Arial" pitchFamily="34" charset="0"/>
                </a:rPr>
                <a:t>– це фахівці, тобто фізичні особи, які входять до штату підприємства, установи або організації, де вони отримують фіксовану заробітну плату і здійснюють легітимний вплив на владні структури в інтересах свого роботодавця.</a:t>
              </a:r>
              <a:endParaRPr lang="uk-UA" sz="3800" dirty="0">
                <a:solidFill>
                  <a:schemeClr val="accent6"/>
                </a:solidFill>
                <a:latin typeface="Arial" pitchFamily="34" charset="0"/>
                <a:ea typeface="ＭＳ Ｐゴシック" charset="-128"/>
                <a:cs typeface="Arial" pitchFamily="34" charset="0"/>
              </a:endParaRPr>
            </a:p>
          </p:txBody>
        </p:sp>
      </p:grpSp>
      <p:grpSp>
        <p:nvGrpSpPr>
          <p:cNvPr id="7" name="Группа 2"/>
          <p:cNvGrpSpPr/>
          <p:nvPr/>
        </p:nvGrpSpPr>
        <p:grpSpPr>
          <a:xfrm>
            <a:off x="1589967" y="6926509"/>
            <a:ext cx="21031202" cy="5218511"/>
            <a:chOff x="0" y="1658731"/>
            <a:chExt cx="21031201" cy="4312434"/>
          </a:xfrm>
        </p:grpSpPr>
        <p:sp>
          <p:nvSpPr>
            <p:cNvPr id="8" name="Скругленный прямоугольник 7"/>
            <p:cNvSpPr/>
            <p:nvPr/>
          </p:nvSpPr>
          <p:spPr>
            <a:xfrm>
              <a:off x="0" y="1658731"/>
              <a:ext cx="21031201" cy="4312434"/>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p:nvPr/>
          </p:nvSpPr>
          <p:spPr>
            <a:xfrm>
              <a:off x="210516" y="1869247"/>
              <a:ext cx="20610169" cy="3891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algn="just" defTabSz="2219766">
                <a:spcAft>
                  <a:spcPts val="0"/>
                </a:spcAft>
              </a:pPr>
              <a:r>
                <a:rPr lang="uk-UA" sz="5000" dirty="0" smtClean="0">
                  <a:solidFill>
                    <a:schemeClr val="tx2"/>
                  </a:solidFill>
                  <a:latin typeface="Franklin Gothic Medium"/>
                  <a:ea typeface="ＭＳ Ｐゴシック" charset="-128"/>
                  <a:cs typeface="Franklin Gothic Medium"/>
                </a:rPr>
                <a:t>ПОЗАШТАТНІ СУБ’ЄКТИ АДВОКАЦІЇ (ЛОБІСТИ) </a:t>
              </a:r>
              <a:r>
                <a:rPr lang="uk-UA" sz="4400" dirty="0" smtClean="0">
                  <a:solidFill>
                    <a:schemeClr val="accent6"/>
                  </a:solidFill>
                  <a:latin typeface="Arial" pitchFamily="34" charset="0"/>
                  <a:ea typeface="ＭＳ Ｐゴシック" charset="-128"/>
                  <a:cs typeface="Arial" pitchFamily="34" charset="0"/>
                </a:rPr>
                <a:t>– це фізичні особи, які в інтересах замовників та на підставі договору про консультаційні послуги здійснюють легітимний лобістський вплив на владні структури. Такі лобісти працюють як вільні агенти, вони можуть мати одразу декілька клієнтів і не бути закріпленими за будь-якою організацією.</a:t>
              </a:r>
            </a:p>
          </p:txBody>
        </p:sp>
      </p:grpSp>
    </p:spTree>
    <p:extLst>
      <p:ext uri="{BB962C8B-B14F-4D97-AF65-F5344CB8AC3E}">
        <p14:creationId xmlns:p14="http://schemas.microsoft.com/office/powerpoint/2010/main" val="853359111"/>
      </p:ext>
    </p:extLst>
  </p:cSld>
  <p:clrMapOvr>
    <a:masterClrMapping/>
  </p:clrMapOvr>
  <p:transition spd="slow">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73074" y="3232301"/>
            <a:ext cx="20777852" cy="9497110"/>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3800" dirty="0" smtClean="0">
                <a:solidFill>
                  <a:schemeClr val="accent6"/>
                </a:solidFill>
              </a:rPr>
              <a:t>Після цього ми провели зустріч із народним депутатом, який очолював </a:t>
            </a:r>
            <a:r>
              <a:rPr lang="uk-UA" sz="3800" dirty="0" err="1" smtClean="0">
                <a:solidFill>
                  <a:schemeClr val="accent6"/>
                </a:solidFill>
              </a:rPr>
              <a:t>Міжфракційне</a:t>
            </a:r>
            <a:r>
              <a:rPr lang="uk-UA" sz="3800" dirty="0" smtClean="0">
                <a:solidFill>
                  <a:schemeClr val="accent6"/>
                </a:solidFill>
              </a:rPr>
              <a:t> об'єднання з нашої тематики і запропонували </a:t>
            </a:r>
            <a:r>
              <a:rPr lang="uk-UA" sz="3800" b="1" dirty="0" smtClean="0">
                <a:solidFill>
                  <a:schemeClr val="accent6"/>
                </a:solidFill>
              </a:rPr>
              <a:t>організувати робочу групу </a:t>
            </a:r>
            <a:r>
              <a:rPr lang="uk-UA" sz="3800" dirty="0" smtClean="0">
                <a:solidFill>
                  <a:schemeClr val="accent6"/>
                </a:solidFill>
              </a:rPr>
              <a:t>з розробки змін до Постанови, яка нас цікавила.</a:t>
            </a:r>
          </a:p>
          <a:p>
            <a:pPr marL="679566" indent="-679566" algn="just">
              <a:spcBef>
                <a:spcPts val="3000"/>
              </a:spcBef>
              <a:spcAft>
                <a:spcPts val="3000"/>
              </a:spcAft>
              <a:buFont typeface="Wingdings" panose="05000000000000000000" pitchFamily="2" charset="2"/>
              <a:buChar char="ü"/>
            </a:pPr>
            <a:r>
              <a:rPr lang="uk-UA" sz="3800" dirty="0" smtClean="0">
                <a:solidFill>
                  <a:schemeClr val="accent6"/>
                </a:solidFill>
              </a:rPr>
              <a:t>Робоча </a:t>
            </a:r>
            <a:r>
              <a:rPr lang="uk-UA" sz="3800" dirty="0">
                <a:solidFill>
                  <a:schemeClr val="accent6"/>
                </a:solidFill>
              </a:rPr>
              <a:t>група була </a:t>
            </a:r>
            <a:r>
              <a:rPr lang="uk-UA" sz="3800" dirty="0" smtClean="0">
                <a:solidFill>
                  <a:schemeClr val="accent6"/>
                </a:solidFill>
              </a:rPr>
              <a:t>створена (на базі парламентського Комітету з питань охорони здоров'я).</a:t>
            </a:r>
          </a:p>
          <a:p>
            <a:pPr marL="679566" indent="-679566" algn="just">
              <a:spcBef>
                <a:spcPts val="3000"/>
              </a:spcBef>
              <a:spcAft>
                <a:spcPts val="3000"/>
              </a:spcAft>
              <a:buFont typeface="Wingdings" panose="05000000000000000000" pitchFamily="2" charset="2"/>
              <a:buChar char="ü"/>
            </a:pPr>
            <a:r>
              <a:rPr lang="uk-UA" sz="3800" dirty="0" smtClean="0">
                <a:solidFill>
                  <a:schemeClr val="accent6"/>
                </a:solidFill>
              </a:rPr>
              <a:t>Цією групою в стислі терміни були </a:t>
            </a:r>
            <a:r>
              <a:rPr lang="uk-UA" sz="3800" b="1" dirty="0"/>
              <a:t>розроблені і узгоджені необхідні зміни</a:t>
            </a:r>
            <a:r>
              <a:rPr lang="uk-UA" sz="3800" dirty="0">
                <a:solidFill>
                  <a:schemeClr val="accent6"/>
                </a:solidFill>
              </a:rPr>
              <a:t> до Постанови, і в березні 2014 </a:t>
            </a:r>
            <a:r>
              <a:rPr lang="uk-UA" sz="3800" dirty="0" smtClean="0">
                <a:solidFill>
                  <a:schemeClr val="accent6"/>
                </a:solidFill>
              </a:rPr>
              <a:t>року (незабаром </a:t>
            </a:r>
            <a:r>
              <a:rPr lang="uk-UA" sz="3800" dirty="0">
                <a:solidFill>
                  <a:schemeClr val="accent6"/>
                </a:solidFill>
              </a:rPr>
              <a:t>після зміни </a:t>
            </a:r>
            <a:r>
              <a:rPr lang="uk-UA" sz="3800" dirty="0" smtClean="0">
                <a:solidFill>
                  <a:schemeClr val="accent6"/>
                </a:solidFill>
              </a:rPr>
              <a:t>Уряду</a:t>
            </a:r>
            <a:r>
              <a:rPr lang="uk-UA" sz="3800" dirty="0">
                <a:solidFill>
                  <a:schemeClr val="accent6"/>
                </a:solidFill>
              </a:rPr>
              <a:t>, в тому числі керівництва </a:t>
            </a:r>
            <a:r>
              <a:rPr lang="uk-UA" sz="3800" dirty="0" smtClean="0">
                <a:solidFill>
                  <a:schemeClr val="accent6"/>
                </a:solidFill>
              </a:rPr>
              <a:t>МОЗ) </a:t>
            </a:r>
            <a:r>
              <a:rPr lang="uk-UA" sz="3800" b="1" dirty="0">
                <a:solidFill>
                  <a:schemeClr val="accent6"/>
                </a:solidFill>
              </a:rPr>
              <a:t>наші пропозиції були враховані</a:t>
            </a:r>
            <a:r>
              <a:rPr lang="uk-UA" sz="3800" dirty="0">
                <a:solidFill>
                  <a:schemeClr val="accent6"/>
                </a:solidFill>
              </a:rPr>
              <a:t>.</a:t>
            </a:r>
          </a:p>
          <a:p>
            <a:pPr marL="679566" indent="-679566" algn="just">
              <a:spcBef>
                <a:spcPts val="3000"/>
              </a:spcBef>
              <a:spcAft>
                <a:spcPts val="3000"/>
              </a:spcAft>
              <a:buFont typeface="Wingdings" panose="05000000000000000000" pitchFamily="2" charset="2"/>
              <a:buChar char="ü"/>
            </a:pPr>
            <a:r>
              <a:rPr lang="uk-UA" sz="3800" b="1" dirty="0" smtClean="0">
                <a:solidFill>
                  <a:schemeClr val="accent6"/>
                </a:solidFill>
              </a:rPr>
              <a:t>5 </a:t>
            </a:r>
            <a:r>
              <a:rPr lang="uk-UA" sz="3800" b="1" dirty="0">
                <a:solidFill>
                  <a:schemeClr val="accent6"/>
                </a:solidFill>
              </a:rPr>
              <a:t>березня 2014 року </a:t>
            </a:r>
            <a:r>
              <a:rPr lang="uk-UA" sz="3800" dirty="0">
                <a:solidFill>
                  <a:schemeClr val="accent6"/>
                </a:solidFill>
              </a:rPr>
              <a:t>було прийнято Постанову Кабінету Міністрів №73, </a:t>
            </a:r>
            <a:r>
              <a:rPr lang="uk-UA" sz="3800" dirty="0" smtClean="0">
                <a:solidFill>
                  <a:schemeClr val="accent6"/>
                </a:solidFill>
              </a:rPr>
              <a:t>у якій </a:t>
            </a:r>
            <a:r>
              <a:rPr lang="uk-UA" sz="3800" dirty="0">
                <a:solidFill>
                  <a:schemeClr val="accent6"/>
                </a:solidFill>
              </a:rPr>
              <a:t>передбачалося, що </a:t>
            </a:r>
            <a:r>
              <a:rPr lang="uk-UA" sz="3800" dirty="0" smtClean="0">
                <a:solidFill>
                  <a:schemeClr val="accent6"/>
                </a:solidFill>
              </a:rPr>
              <a:t>реалізацію </a:t>
            </a:r>
            <a:r>
              <a:rPr lang="uk-UA" sz="3800" dirty="0">
                <a:solidFill>
                  <a:schemeClr val="accent6"/>
                </a:solidFill>
              </a:rPr>
              <a:t>даного пілотного проекту щодо </a:t>
            </a:r>
            <a:r>
              <a:rPr lang="uk-UA" sz="3800" b="1" dirty="0"/>
              <a:t>обмеження цін на інсуліни буде </a:t>
            </a:r>
            <a:r>
              <a:rPr lang="uk-UA" sz="3800" b="1" dirty="0" err="1" smtClean="0"/>
              <a:t>відтерміновано</a:t>
            </a:r>
            <a:r>
              <a:rPr lang="uk-UA" sz="3800" dirty="0">
                <a:solidFill>
                  <a:schemeClr val="accent6"/>
                </a:solidFill>
              </a:rPr>
              <a:t>, а потім буде введено паралельно із заміною тендерів на відшкодування вартості інсулінів безпосередньо аптекам, як ми і пропонували</a:t>
            </a:r>
            <a:r>
              <a:rPr lang="uk-UA" sz="3800" dirty="0" smtClean="0">
                <a:solidFill>
                  <a:schemeClr val="accent6"/>
                </a:solidFill>
              </a:rPr>
              <a:t>.</a:t>
            </a:r>
            <a:endParaRPr lang="uk-UA" sz="3800" dirty="0">
              <a:solidFill>
                <a:schemeClr val="accent6"/>
              </a:solidFill>
            </a:endParaRPr>
          </a:p>
        </p:txBody>
      </p:sp>
    </p:spTree>
    <p:extLst>
      <p:ext uri="{BB962C8B-B14F-4D97-AF65-F5344CB8AC3E}">
        <p14:creationId xmlns:p14="http://schemas.microsoft.com/office/powerpoint/2010/main" val="101574228"/>
      </p:ext>
    </p:extLst>
  </p:cSld>
  <p:clrMapOvr>
    <a:masterClrMapping/>
  </p:clrMapOvr>
  <p:transition spd="slow">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80" y="2019929"/>
            <a:ext cx="19391615" cy="1119075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063" y="2731198"/>
            <a:ext cx="14774780" cy="930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727648"/>
      </p:ext>
    </p:extLst>
  </p:cSld>
  <p:clrMapOvr>
    <a:masterClrMapping/>
  </p:clrMapOvr>
  <p:transition spd="slow">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2021306" y="3922295"/>
            <a:ext cx="19635536" cy="6641431"/>
          </a:xfrm>
          <a:prstGeom prst="rect">
            <a:avLst/>
          </a:prstGeom>
        </p:spPr>
        <p:txBody>
          <a:bodyPr lIns="217461" tIns="108731" rIns="217461" bIns="108731">
            <a:noAutofit/>
          </a:bodyPr>
          <a:lstStyle/>
          <a:p>
            <a:pPr marL="679566" lvl="0" indent="-679566" algn="just">
              <a:spcBef>
                <a:spcPts val="2400"/>
              </a:spcBef>
              <a:spcAft>
                <a:spcPts val="2400"/>
              </a:spcAft>
              <a:buFont typeface="Wingdings" panose="05000000000000000000" pitchFamily="2" charset="2"/>
              <a:buChar char="ü"/>
            </a:pPr>
            <a:r>
              <a:rPr lang="uk-UA" sz="4400" dirty="0" smtClean="0">
                <a:solidFill>
                  <a:schemeClr val="accent6"/>
                </a:solidFill>
              </a:rPr>
              <a:t>В результаті нашому клієнтові </a:t>
            </a:r>
            <a:r>
              <a:rPr lang="uk-UA" sz="4400" b="1" dirty="0" smtClean="0">
                <a:solidFill>
                  <a:schemeClr val="accent6"/>
                </a:solidFill>
              </a:rPr>
              <a:t>не довелося виводити з ринку 2 препарати інсуліну</a:t>
            </a:r>
            <a:r>
              <a:rPr lang="uk-UA" sz="4400" dirty="0" smtClean="0">
                <a:solidFill>
                  <a:schemeClr val="accent6"/>
                </a:solidFill>
              </a:rPr>
              <a:t>. </a:t>
            </a:r>
          </a:p>
          <a:p>
            <a:pPr marL="679566" lvl="0" indent="-679566" algn="just">
              <a:spcBef>
                <a:spcPts val="3000"/>
              </a:spcBef>
              <a:spcAft>
                <a:spcPts val="3000"/>
              </a:spcAft>
              <a:buFont typeface="Wingdings" panose="05000000000000000000" pitchFamily="2" charset="2"/>
              <a:buChar char="ü"/>
            </a:pPr>
            <a:r>
              <a:rPr lang="uk-UA" sz="4400" dirty="0" smtClean="0">
                <a:solidFill>
                  <a:schemeClr val="accent6"/>
                </a:solidFill>
              </a:rPr>
              <a:t>Йому також вдалося </a:t>
            </a:r>
            <a:r>
              <a:rPr lang="uk-UA" sz="4400" b="1" smtClean="0">
                <a:solidFill>
                  <a:schemeClr val="accent6"/>
                </a:solidFill>
              </a:rPr>
              <a:t>уникнути суттєвих потенційних </a:t>
            </a:r>
            <a:r>
              <a:rPr lang="uk-UA" sz="4400" b="1" dirty="0" smtClean="0">
                <a:solidFill>
                  <a:schemeClr val="accent6"/>
                </a:solidFill>
              </a:rPr>
              <a:t>збитків</a:t>
            </a:r>
            <a:r>
              <a:rPr lang="uk-UA" sz="4400" dirty="0" smtClean="0">
                <a:solidFill>
                  <a:schemeClr val="accent6"/>
                </a:solidFill>
              </a:rPr>
              <a:t>.</a:t>
            </a:r>
          </a:p>
          <a:p>
            <a:pPr marL="679566" indent="-679566" algn="just">
              <a:spcBef>
                <a:spcPts val="2400"/>
              </a:spcBef>
              <a:spcAft>
                <a:spcPts val="2400"/>
              </a:spcAft>
              <a:buFont typeface="Wingdings" panose="05000000000000000000" pitchFamily="2" charset="2"/>
              <a:buChar char="ü"/>
            </a:pPr>
            <a:r>
              <a:rPr lang="uk-UA" sz="4400" dirty="0" smtClean="0">
                <a:solidFill>
                  <a:schemeClr val="accent6"/>
                </a:solidFill>
              </a:rPr>
              <a:t>За час цієї лобістської кампанії нами було відправлено понад </a:t>
            </a:r>
            <a:r>
              <a:rPr lang="uk-UA" sz="4400" b="1" dirty="0" smtClean="0">
                <a:solidFill>
                  <a:schemeClr val="accent6"/>
                </a:solidFill>
              </a:rPr>
              <a:t>80 офіційних листів</a:t>
            </a:r>
            <a:r>
              <a:rPr lang="uk-UA" sz="4400" dirty="0" smtClean="0">
                <a:solidFill>
                  <a:schemeClr val="accent6"/>
                </a:solidFill>
              </a:rPr>
              <a:t>, проведено понад </a:t>
            </a:r>
            <a:r>
              <a:rPr lang="uk-UA" sz="4400" b="1" dirty="0" smtClean="0">
                <a:solidFill>
                  <a:schemeClr val="accent6"/>
                </a:solidFill>
              </a:rPr>
              <a:t>60 зустрічей і круглих столів </a:t>
            </a:r>
            <a:r>
              <a:rPr lang="uk-UA" sz="4400" dirty="0" smtClean="0">
                <a:solidFill>
                  <a:schemeClr val="accent6"/>
                </a:solidFill>
              </a:rPr>
              <a:t>із залученням влади та експертів.</a:t>
            </a:r>
          </a:p>
        </p:txBody>
      </p:sp>
    </p:spTree>
    <p:extLst>
      <p:ext uri="{BB962C8B-B14F-4D97-AF65-F5344CB8AC3E}">
        <p14:creationId xmlns:p14="http://schemas.microsoft.com/office/powerpoint/2010/main" val="4237964601"/>
      </p:ext>
    </p:extLst>
  </p:cSld>
  <p:clrMapOvr>
    <a:masterClrMapping/>
  </p:clrMapOvr>
  <p:transition spd="slow">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1" y="2863515"/>
            <a:ext cx="20742443" cy="9962147"/>
          </a:xfrm>
          <a:prstGeom prst="rect">
            <a:avLst/>
          </a:prstGeom>
        </p:spPr>
        <p:txBody>
          <a:bodyPr lIns="217461" tIns="108731" rIns="217461" bIns="108731">
            <a:noAutofit/>
          </a:bodyPr>
          <a:lstStyle/>
          <a:p>
            <a:pPr marL="679566" lvl="0" indent="-679566" algn="just">
              <a:spcBef>
                <a:spcPts val="2400"/>
              </a:spcBef>
              <a:spcAft>
                <a:spcPts val="2400"/>
              </a:spcAft>
              <a:buFont typeface="Wingdings" panose="05000000000000000000" pitchFamily="2" charset="2"/>
              <a:buChar char="ü"/>
            </a:pPr>
            <a:r>
              <a:rPr lang="uk-UA" sz="4000" dirty="0" smtClean="0">
                <a:solidFill>
                  <a:schemeClr val="accent6"/>
                </a:solidFill>
              </a:rPr>
              <a:t>До відповідного Пілотного проекту було внесено іще цілий </a:t>
            </a:r>
            <a:r>
              <a:rPr lang="uk-UA" sz="4000" b="1" dirty="0" smtClean="0">
                <a:solidFill>
                  <a:schemeClr val="accent6"/>
                </a:solidFill>
              </a:rPr>
              <a:t>ряд змін</a:t>
            </a:r>
            <a:r>
              <a:rPr lang="uk-UA" sz="4000" dirty="0" smtClean="0">
                <a:solidFill>
                  <a:schemeClr val="accent6"/>
                </a:solidFill>
              </a:rPr>
              <a:t> (Постанови Кабміну №443, №1144, №239).</a:t>
            </a:r>
          </a:p>
          <a:p>
            <a:pPr marL="679566" lvl="0" indent="-679566" algn="just">
              <a:spcBef>
                <a:spcPts val="2400"/>
              </a:spcBef>
              <a:spcAft>
                <a:spcPts val="2400"/>
              </a:spcAft>
              <a:buFont typeface="Wingdings" panose="05000000000000000000" pitchFamily="2" charset="2"/>
              <a:buChar char="ü"/>
            </a:pPr>
            <a:r>
              <a:rPr lang="uk-UA" sz="4000" dirty="0" smtClean="0">
                <a:solidFill>
                  <a:schemeClr val="accent6"/>
                </a:solidFill>
              </a:rPr>
              <a:t>Його було </a:t>
            </a:r>
            <a:r>
              <a:rPr lang="uk-UA" sz="4000" dirty="0" err="1" smtClean="0">
                <a:solidFill>
                  <a:schemeClr val="accent6"/>
                </a:solidFill>
              </a:rPr>
              <a:t>відтерміновано</a:t>
            </a:r>
            <a:r>
              <a:rPr lang="uk-UA" sz="4000" dirty="0" smtClean="0">
                <a:solidFill>
                  <a:srgbClr val="494F50"/>
                </a:solidFill>
              </a:rPr>
              <a:t> ще двічі – до </a:t>
            </a:r>
            <a:r>
              <a:rPr lang="uk-UA" sz="4000" b="1" dirty="0" smtClean="0">
                <a:solidFill>
                  <a:srgbClr val="494F50"/>
                </a:solidFill>
              </a:rPr>
              <a:t>1 січня, потім до 1 квітня 2016 року</a:t>
            </a:r>
            <a:r>
              <a:rPr lang="uk-UA" sz="4000" dirty="0" smtClean="0">
                <a:solidFill>
                  <a:srgbClr val="494F50"/>
                </a:solidFill>
              </a:rPr>
              <a:t> у зв'язку з необхідністю доопрацювання Міністерством охорони здоров'я нормативних актів, передбачених цим проектом.</a:t>
            </a:r>
          </a:p>
          <a:p>
            <a:pPr marL="679566" lvl="0" indent="-679566" algn="just">
              <a:spcBef>
                <a:spcPts val="2400"/>
              </a:spcBef>
              <a:spcAft>
                <a:spcPts val="2400"/>
              </a:spcAft>
              <a:buFont typeface="Wingdings" panose="05000000000000000000" pitchFamily="2" charset="2"/>
              <a:buChar char="ü"/>
            </a:pPr>
            <a:r>
              <a:rPr lang="uk-UA" sz="4000" dirty="0" smtClean="0">
                <a:solidFill>
                  <a:srgbClr val="494F50"/>
                </a:solidFill>
              </a:rPr>
              <a:t>Ми продовжували брати участь в робочих групах МОЗ з метою переконатися, що узгоджений з пацієнтами і виробниками </a:t>
            </a:r>
            <a:r>
              <a:rPr lang="uk-UA" sz="4000" b="1" dirty="0" smtClean="0"/>
              <a:t>зміст проекту буде збережений </a:t>
            </a:r>
            <a:r>
              <a:rPr lang="uk-UA" sz="4000" dirty="0" smtClean="0">
                <a:solidFill>
                  <a:srgbClr val="494F50"/>
                </a:solidFill>
              </a:rPr>
              <a:t>у його кінцевій редакції.</a:t>
            </a:r>
          </a:p>
          <a:p>
            <a:pPr marL="679566" lvl="0" indent="-679566" algn="just">
              <a:spcBef>
                <a:spcPts val="2400"/>
              </a:spcBef>
              <a:spcAft>
                <a:spcPts val="2400"/>
              </a:spcAft>
              <a:buFont typeface="Wingdings" panose="05000000000000000000" pitchFamily="2" charset="2"/>
              <a:buChar char="ü"/>
            </a:pPr>
            <a:r>
              <a:rPr lang="uk-UA" sz="4000" dirty="0" smtClean="0">
                <a:solidFill>
                  <a:srgbClr val="494F50"/>
                </a:solidFill>
              </a:rPr>
              <a:t>Ми також </a:t>
            </a:r>
            <a:r>
              <a:rPr lang="uk-UA" sz="4000" b="1" dirty="0" smtClean="0"/>
              <a:t>регулярно інформували </a:t>
            </a:r>
            <a:r>
              <a:rPr lang="uk-UA" sz="4000" dirty="0" smtClean="0">
                <a:solidFill>
                  <a:srgbClr val="494F50"/>
                </a:solidFill>
              </a:rPr>
              <a:t>про стан вирішення цього питання інші зацікавлені органи (Державну регуляторну службу, Міністерство юстиції, Міністерство економічного розвитку і торгівлі та ін.), з метою </a:t>
            </a:r>
            <a:r>
              <a:rPr lang="uk-UA" sz="4000" b="1" dirty="0" smtClean="0">
                <a:solidFill>
                  <a:srgbClr val="494F50"/>
                </a:solidFill>
              </a:rPr>
              <a:t>забезпечити їх підтримку на етапі узгодження</a:t>
            </a:r>
            <a:r>
              <a:rPr lang="uk-UA" sz="4000" dirty="0" smtClean="0">
                <a:solidFill>
                  <a:srgbClr val="494F50"/>
                </a:solidFill>
              </a:rPr>
              <a:t> нормативних актів МОЗ та введення Пілотного проекту в дію.</a:t>
            </a:r>
          </a:p>
        </p:txBody>
      </p:sp>
    </p:spTree>
    <p:extLst>
      <p:ext uri="{BB962C8B-B14F-4D97-AF65-F5344CB8AC3E}">
        <p14:creationId xmlns:p14="http://schemas.microsoft.com/office/powerpoint/2010/main" val="499533361"/>
      </p:ext>
    </p:extLst>
  </p:cSld>
  <p:clrMapOvr>
    <a:masterClrMapping/>
  </p:clrMapOvr>
  <p:transition spd="slow">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56610" y="3922295"/>
            <a:ext cx="20020547" cy="7964905"/>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4400" dirty="0" smtClean="0">
                <a:solidFill>
                  <a:schemeClr val="accent6"/>
                </a:solidFill>
              </a:rPr>
              <a:t>На сьогодні Пілотний проект готується до введення в дію (орієнтовно </a:t>
            </a:r>
            <a:r>
              <a:rPr lang="uk-UA" sz="4400" b="1" dirty="0" smtClean="0">
                <a:solidFill>
                  <a:schemeClr val="accent6"/>
                </a:solidFill>
              </a:rPr>
              <a:t>з червня 2016 року</a:t>
            </a:r>
            <a:r>
              <a:rPr lang="uk-UA" sz="4400" dirty="0" smtClean="0">
                <a:solidFill>
                  <a:schemeClr val="accent6"/>
                </a:solidFill>
              </a:rPr>
              <a:t>), і основні положення, які ми відстоювали, в ньому збережені.</a:t>
            </a:r>
          </a:p>
          <a:p>
            <a:pPr marL="679566" indent="-679566" algn="just">
              <a:spcBef>
                <a:spcPts val="3000"/>
              </a:spcBef>
              <a:spcAft>
                <a:spcPts val="3000"/>
              </a:spcAft>
              <a:buFont typeface="Wingdings" panose="05000000000000000000" pitchFamily="2" charset="2"/>
              <a:buChar char="ü"/>
            </a:pPr>
            <a:r>
              <a:rPr lang="uk-UA" sz="4400" dirty="0" smtClean="0">
                <a:solidFill>
                  <a:schemeClr val="accent6"/>
                </a:solidFill>
              </a:rPr>
              <a:t>Таким чином, з моменту запровадження Проекту інсуліни за рахунок держави </a:t>
            </a:r>
            <a:r>
              <a:rPr lang="uk-UA" sz="4400" b="1" dirty="0" smtClean="0"/>
              <a:t>будуть НЕ закуповуватися на тендерах, а надаватися пацієнтам безпосередньо в аптеках</a:t>
            </a:r>
            <a:r>
              <a:rPr lang="uk-UA" sz="4400" dirty="0" smtClean="0">
                <a:solidFill>
                  <a:schemeClr val="accent6"/>
                </a:solidFill>
              </a:rPr>
              <a:t>, за прикладом більшості розвинених країн світу.</a:t>
            </a:r>
          </a:p>
        </p:txBody>
      </p:sp>
    </p:spTree>
    <p:extLst>
      <p:ext uri="{BB962C8B-B14F-4D97-AF65-F5344CB8AC3E}">
        <p14:creationId xmlns:p14="http://schemas.microsoft.com/office/powerpoint/2010/main" val="3773294801"/>
      </p:ext>
    </p:extLst>
  </p:cSld>
  <p:clrMapOvr>
    <a:masterClrMapping/>
  </p:clrMapOvr>
  <p:transition spd="slow">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nvPr>
        </p:nvGraphicFramePr>
        <p:xfrm>
          <a:off x="1791119" y="5895474"/>
          <a:ext cx="14644018" cy="7200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1"/>
          <p:cNvSpPr txBox="1">
            <a:spLocks/>
          </p:cNvSpPr>
          <p:nvPr/>
        </p:nvSpPr>
        <p:spPr>
          <a:xfrm>
            <a:off x="1550487" y="2646946"/>
            <a:ext cx="21523101" cy="3537285"/>
          </a:xfrm>
          <a:prstGeom prst="rect">
            <a:avLst/>
          </a:prstGeom>
        </p:spPr>
        <p:txBody>
          <a:bodyPr lIns="217461" tIns="108731" rIns="217461" bIns="108731">
            <a:noAutofit/>
          </a:bodyPr>
          <a:lstStyle/>
          <a:p>
            <a:pPr algn="just">
              <a:spcBef>
                <a:spcPts val="0"/>
              </a:spcBef>
              <a:spcAft>
                <a:spcPts val="0"/>
              </a:spcAft>
            </a:pPr>
            <a:r>
              <a:rPr lang="ru-RU" sz="6000" dirty="0" smtClean="0">
                <a:solidFill>
                  <a:srgbClr val="7298B3"/>
                </a:solidFill>
                <a:latin typeface="Franklin Gothic Medium"/>
                <a:ea typeface="ＭＳ Ｐゴシック" charset="-128"/>
              </a:rPr>
              <a:t>ДАНУ АДВОКАЦІЙНУ КАМПАНІЮ </a:t>
            </a:r>
          </a:p>
          <a:p>
            <a:pPr algn="just">
              <a:spcBef>
                <a:spcPts val="0"/>
              </a:spcBef>
              <a:spcAft>
                <a:spcPts val="0"/>
              </a:spcAft>
            </a:pPr>
            <a:r>
              <a:rPr lang="ru-RU" sz="6000" dirty="0" smtClean="0">
                <a:solidFill>
                  <a:srgbClr val="7298B3"/>
                </a:solidFill>
                <a:latin typeface="Franklin Gothic Medium"/>
                <a:ea typeface="ＭＳ Ｐゴシック" charset="-128"/>
              </a:rPr>
              <a:t>МОЖНА ПОДІЛИТИ НА </a:t>
            </a:r>
            <a:r>
              <a:rPr lang="ru-RU" sz="6000" dirty="0">
                <a:solidFill>
                  <a:srgbClr val="7298B3"/>
                </a:solidFill>
                <a:latin typeface="Franklin Gothic Medium"/>
                <a:ea typeface="ＭＳ Ｐゴシック" charset="-128"/>
              </a:rPr>
              <a:t>4 </a:t>
            </a:r>
            <a:r>
              <a:rPr lang="ru-RU" sz="6000" dirty="0" smtClean="0">
                <a:solidFill>
                  <a:srgbClr val="7298B3"/>
                </a:solidFill>
                <a:latin typeface="Franklin Gothic Medium"/>
                <a:ea typeface="ＭＳ Ｐゴシック" charset="-128"/>
              </a:rPr>
              <a:t>ОСНОВНІ ФАЗИ </a:t>
            </a:r>
          </a:p>
          <a:p>
            <a:pPr algn="just">
              <a:spcBef>
                <a:spcPts val="1200"/>
              </a:spcBef>
              <a:spcAft>
                <a:spcPts val="0"/>
              </a:spcAft>
            </a:pPr>
            <a:r>
              <a:rPr lang="ru-RU" sz="4000" dirty="0" smtClean="0">
                <a:solidFill>
                  <a:srgbClr val="7298B3"/>
                </a:solidFill>
                <a:latin typeface="Franklin Gothic Medium"/>
                <a:ea typeface="ＭＳ Ｐゴシック" charset="-128"/>
              </a:rPr>
              <a:t>(ЯКІ ЦИКЛІЧНО ПОВТОРЮВАЛИСЯ ПРИ ПОВЕРНЕННІ ПРОЕКТУ</a:t>
            </a:r>
          </a:p>
          <a:p>
            <a:pPr algn="just">
              <a:spcBef>
                <a:spcPts val="0"/>
              </a:spcBef>
              <a:spcAft>
                <a:spcPts val="0"/>
              </a:spcAft>
            </a:pPr>
            <a:r>
              <a:rPr lang="ru-RU" sz="4000" dirty="0" smtClean="0">
                <a:solidFill>
                  <a:srgbClr val="7298B3"/>
                </a:solidFill>
                <a:latin typeface="Franklin Gothic Medium"/>
                <a:ea typeface="ＭＳ Ｐゴシック" charset="-128"/>
              </a:rPr>
              <a:t> НА ЧЕРГОВЕ ДООПРАЦЮВАННЯ):</a:t>
            </a:r>
            <a:endParaRPr lang="ru-RU" sz="4000" b="1" dirty="0">
              <a:solidFill>
                <a:srgbClr val="C41230"/>
              </a:solidFill>
            </a:endParaRPr>
          </a:p>
        </p:txBody>
      </p:sp>
    </p:spTree>
    <p:extLst>
      <p:ext uri="{BB962C8B-B14F-4D97-AF65-F5344CB8AC3E}">
        <p14:creationId xmlns:p14="http://schemas.microsoft.com/office/powerpoint/2010/main" val="840711367"/>
      </p:ext>
    </p:extLst>
  </p:cSld>
  <p:clrMapOvr>
    <a:masterClrMapping/>
  </p:clrMapOvr>
  <p:transition spd="slow">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12122" y="2598821"/>
            <a:ext cx="20980646" cy="1180776"/>
          </a:xfrm>
          <a:prstGeom prst="rect">
            <a:avLst/>
          </a:prstGeom>
        </p:spPr>
        <p:txBody>
          <a:bodyPr lIns="217461" tIns="108731" rIns="217461" bIns="108731">
            <a:noAutofit/>
          </a:bodyPr>
          <a:lstStyle/>
          <a:p>
            <a:pPr algn="just">
              <a:spcBef>
                <a:spcPts val="1429"/>
              </a:spcBef>
              <a:spcAft>
                <a:spcPts val="4286"/>
              </a:spcAft>
            </a:pPr>
            <a:r>
              <a:rPr lang="uk-UA" sz="6000" dirty="0" smtClean="0">
                <a:solidFill>
                  <a:srgbClr val="7298B3"/>
                </a:solidFill>
                <a:latin typeface="Franklin Gothic Medium"/>
                <a:ea typeface="ＭＳ Ｐゴシック" charset="-128"/>
              </a:rPr>
              <a:t>ФАКТОРИ, ЩО ЗАБЕЗПЕЧИЛИ УСПІХ ДАНОЇ КАМПАНІЇ:</a:t>
            </a:r>
            <a:endParaRPr lang="ru-RU" sz="6000" dirty="0">
              <a:solidFill>
                <a:srgbClr val="7298B3"/>
              </a:solidFill>
              <a:latin typeface="Franklin Gothic Medium"/>
              <a:ea typeface="ＭＳ Ｐゴシック" charset="-128"/>
            </a:endParaRPr>
          </a:p>
        </p:txBody>
      </p:sp>
      <p:graphicFrame>
        <p:nvGraphicFramePr>
          <p:cNvPr id="2" name="Схема 1"/>
          <p:cNvGraphicFramePr/>
          <p:nvPr>
            <p:extLst/>
          </p:nvPr>
        </p:nvGraphicFramePr>
        <p:xfrm>
          <a:off x="1712122" y="4186989"/>
          <a:ext cx="20980646" cy="8181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0" y="5997575"/>
            <a:ext cx="614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902017"/>
      </p:ext>
    </p:extLst>
  </p:cSld>
  <p:clrMapOvr>
    <a:masterClrMapping/>
  </p:clrMapOvr>
  <p:transition spd="slow">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
            <a:ext cx="24547817" cy="13716001"/>
            <a:chOff x="0" y="-1"/>
            <a:chExt cx="24547817" cy="13716001"/>
          </a:xfrm>
        </p:grpSpPr>
        <p:pic>
          <p:nvPicPr>
            <p:cNvPr id="7" name="Picture 6"/>
            <p:cNvPicPr>
              <a:picLocks noChangeAspect="1"/>
            </p:cNvPicPr>
            <p:nvPr/>
          </p:nvPicPr>
          <p:blipFill rotWithShape="1">
            <a:blip r:embed="rId3"/>
            <a:srcRect r="660"/>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85000" name="Text Box 8"/>
          <p:cNvSpPr txBox="1">
            <a:spLocks noChangeArrowheads="1"/>
          </p:cNvSpPr>
          <p:nvPr/>
        </p:nvSpPr>
        <p:spPr bwMode="auto">
          <a:xfrm>
            <a:off x="1460619" y="3397706"/>
            <a:ext cx="19185570" cy="739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728" tIns="108864" rIns="217728" bIns="108864">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7278" eaLnBrk="1" hangingPunct="1">
              <a:lnSpc>
                <a:spcPct val="80000"/>
              </a:lnSpc>
              <a:defRPr/>
            </a:pPr>
            <a:endParaRPr lang="en-US" sz="300" dirty="0" smtClean="0">
              <a:solidFill>
                <a:srgbClr val="FFFFFF"/>
              </a:solidFill>
              <a:latin typeface="Franklin Gothic Medium"/>
              <a:ea typeface="Arial Unicode MS" pitchFamily="34" charset="-128"/>
              <a:cs typeface="Franklin Gothic Medium"/>
            </a:endParaRPr>
          </a:p>
          <a:p>
            <a:pPr defTabSz="2177278" eaLnBrk="1" hangingPunct="1">
              <a:lnSpc>
                <a:spcPct val="80000"/>
              </a:lnSpc>
              <a:defRPr/>
            </a:pPr>
            <a:r>
              <a:rPr lang="ru-RU" sz="15000" dirty="0" smtClean="0">
                <a:solidFill>
                  <a:srgbClr val="FFFFFF"/>
                </a:solidFill>
                <a:latin typeface="Franklin Gothic Medium"/>
                <a:ea typeface="Arial Unicode MS" pitchFamily="34" charset="-128"/>
                <a:cs typeface="Franklin Gothic Medium"/>
              </a:rPr>
              <a:t>ОСОБЛИВОСТІ АДВОКАЦІЇ</a:t>
            </a:r>
            <a:endParaRPr lang="ru-RU" sz="8000" dirty="0">
              <a:solidFill>
                <a:srgbClr val="FBB040"/>
              </a:solidFill>
              <a:latin typeface="Franklin Gothic Book"/>
              <a:ea typeface="Arial Unicode MS" pitchFamily="34" charset="-128"/>
              <a:cs typeface="Franklin Gothic Medium"/>
            </a:endParaRPr>
          </a:p>
          <a:p>
            <a:pPr defTabSz="2177278" eaLnBrk="1" hangingPunct="1">
              <a:lnSpc>
                <a:spcPct val="80000"/>
              </a:lnSpc>
              <a:defRPr/>
            </a:pPr>
            <a:r>
              <a:rPr lang="ru-RU" sz="8000" dirty="0" smtClean="0">
                <a:solidFill>
                  <a:srgbClr val="FBB040"/>
                </a:solidFill>
                <a:latin typeface="Franklin Gothic Book"/>
                <a:ea typeface="Arial Unicode MS" pitchFamily="34" charset="-128"/>
                <a:cs typeface="Franklin Gothic Book"/>
              </a:rPr>
              <a:t>В ОРГАНАХ ВИКОНАВЧОЇ, ЗАКОНОДАВЧОЇ ВЛАДИ ТА МІСЦЕВОГО САМОВРЯДУВАННЯ</a:t>
            </a:r>
            <a:endParaRPr lang="en-US" sz="8000" dirty="0" smtClean="0">
              <a:solidFill>
                <a:srgbClr val="FBB040"/>
              </a:solidFill>
              <a:latin typeface="Franklin Gothic Book"/>
              <a:ea typeface="Arial Unicode MS" pitchFamily="34" charset="-128"/>
              <a:cs typeface="Franklin Gothic Book"/>
            </a:endParaRPr>
          </a:p>
          <a:p>
            <a:pPr defTabSz="2177278" eaLnBrk="1" hangingPunct="1">
              <a:lnSpc>
                <a:spcPct val="80000"/>
              </a:lnSpc>
              <a:defRPr/>
            </a:pPr>
            <a:endParaRPr lang="en-US" sz="8000" dirty="0" smtClean="0">
              <a:solidFill>
                <a:srgbClr val="FBB040"/>
              </a:solidFill>
              <a:latin typeface="Franklin Gothic Book"/>
              <a:ea typeface="Arial Unicode MS" pitchFamily="34" charset="-128"/>
              <a:cs typeface="Franklin Gothic Book"/>
            </a:endParaRPr>
          </a:p>
          <a:p>
            <a:pPr defTabSz="2174594" eaLnBrk="1" hangingPunct="1">
              <a:lnSpc>
                <a:spcPct val="80000"/>
              </a:lnSpc>
              <a:defRPr/>
            </a:pPr>
            <a:endParaRPr lang="en-US" sz="4000" dirty="0" smtClean="0">
              <a:solidFill>
                <a:srgbClr val="FFFFFF"/>
              </a:solidFill>
              <a:latin typeface="Franklin Gothic Medium"/>
              <a:ea typeface="Arial Unicode MS" pitchFamily="34" charset="-128"/>
              <a:cs typeface="Franklin Gothic Book"/>
            </a:endParaRPr>
          </a:p>
        </p:txBody>
      </p:sp>
    </p:spTree>
    <p:extLst>
      <p:ext uri="{BB962C8B-B14F-4D97-AF65-F5344CB8AC3E}">
        <p14:creationId xmlns:p14="http://schemas.microsoft.com/office/powerpoint/2010/main" val="2585050067"/>
      </p:ext>
    </p:extLst>
  </p:cSld>
  <p:clrMapOvr>
    <a:masterClrMapping/>
  </p:clrMapOvr>
  <p:transition spd="slow">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5979" y="2695074"/>
            <a:ext cx="20971269" cy="2469552"/>
          </a:xfrm>
          <a:prstGeom prst="rect">
            <a:avLst/>
          </a:prstGeom>
        </p:spPr>
        <p:txBody>
          <a:bodyPr lIns="217728" tIns="108864" rIns="217728" bIns="108864">
            <a:noAutofit/>
          </a:bodyPr>
          <a:lstStyle/>
          <a:p>
            <a:pPr algn="just">
              <a:spcBef>
                <a:spcPts val="0"/>
              </a:spcBef>
              <a:spcAft>
                <a:spcPts val="0"/>
              </a:spcAft>
            </a:pPr>
            <a:r>
              <a:rPr lang="ru-RU" sz="4600" dirty="0" smtClean="0">
                <a:solidFill>
                  <a:schemeClr val="tx2"/>
                </a:solidFill>
                <a:latin typeface="Franklin Gothic Medium"/>
                <a:ea typeface="ＭＳ Ｐゴシック" charset="-128"/>
                <a:cs typeface="Franklin Gothic Medium"/>
              </a:rPr>
              <a:t>ЗАЛЕЖНО </a:t>
            </a:r>
            <a:r>
              <a:rPr lang="ru-RU" sz="4600" dirty="0">
                <a:solidFill>
                  <a:schemeClr val="tx2"/>
                </a:solidFill>
                <a:latin typeface="Franklin Gothic Medium"/>
                <a:ea typeface="ＭＳ Ｐゴシック" charset="-128"/>
                <a:cs typeface="Franklin Gothic Medium"/>
              </a:rPr>
              <a:t>ВІД СПЕЦИФІКИ </a:t>
            </a:r>
            <a:r>
              <a:rPr lang="ru-RU" sz="4600" dirty="0" smtClean="0">
                <a:solidFill>
                  <a:schemeClr val="tx2"/>
                </a:solidFill>
                <a:latin typeface="Franklin Gothic Medium"/>
                <a:ea typeface="ＭＳ Ｐゴシック" charset="-128"/>
                <a:cs typeface="Franklin Gothic Medium"/>
              </a:rPr>
              <a:t>РІШЕНЬ, </a:t>
            </a:r>
          </a:p>
          <a:p>
            <a:pPr algn="just">
              <a:spcBef>
                <a:spcPts val="0"/>
              </a:spcBef>
              <a:spcAft>
                <a:spcPts val="0"/>
              </a:spcAft>
            </a:pPr>
            <a:r>
              <a:rPr lang="ru-RU" sz="4600" dirty="0" smtClean="0">
                <a:solidFill>
                  <a:schemeClr val="tx2"/>
                </a:solidFill>
                <a:latin typeface="Franklin Gothic Medium"/>
                <a:ea typeface="ＭＳ Ｐゴシック" charset="-128"/>
                <a:cs typeface="Franklin Gothic Medium"/>
              </a:rPr>
              <a:t>НА </a:t>
            </a:r>
            <a:r>
              <a:rPr lang="ru-RU" sz="4600" dirty="0">
                <a:solidFill>
                  <a:schemeClr val="tx2"/>
                </a:solidFill>
                <a:latin typeface="Franklin Gothic Medium"/>
                <a:ea typeface="ＭＳ Ｐゴシック" charset="-128"/>
                <a:cs typeface="Franklin Gothic Medium"/>
              </a:rPr>
              <a:t>ЯКІ ВИ ХОЧЕТЕ ВПЛИНУТИ, </a:t>
            </a:r>
            <a:r>
              <a:rPr lang="ru-RU" sz="4600" dirty="0" smtClean="0">
                <a:solidFill>
                  <a:schemeClr val="tx2"/>
                </a:solidFill>
                <a:latin typeface="Franklin Gothic Medium"/>
                <a:ea typeface="ＭＳ Ｐゴシック" charset="-128"/>
                <a:cs typeface="Franklin Gothic Medium"/>
              </a:rPr>
              <a:t>РОЗРІЗНЯЮТЬ </a:t>
            </a:r>
            <a:r>
              <a:rPr lang="ru-RU" sz="4600" dirty="0">
                <a:solidFill>
                  <a:schemeClr val="tx2"/>
                </a:solidFill>
                <a:latin typeface="Franklin Gothic Medium"/>
                <a:ea typeface="ＭＳ Ｐゴシック" charset="-128"/>
                <a:cs typeface="Franklin Gothic Medium"/>
              </a:rPr>
              <a:t>ТАКІ</a:t>
            </a:r>
          </a:p>
          <a:p>
            <a:pPr algn="just">
              <a:spcBef>
                <a:spcPts val="0"/>
              </a:spcBef>
              <a:spcAft>
                <a:spcPts val="0"/>
              </a:spcAft>
            </a:pPr>
            <a:r>
              <a:rPr lang="ru-RU" sz="4600" dirty="0" smtClean="0">
                <a:solidFill>
                  <a:schemeClr val="tx2"/>
                </a:solidFill>
                <a:latin typeface="Franklin Gothic Medium"/>
                <a:ea typeface="ＭＳ Ｐゴシック" charset="-128"/>
                <a:cs typeface="Franklin Gothic Medium"/>
              </a:rPr>
              <a:t>ТИПИ АДВОКАЦІЇ:</a:t>
            </a:r>
          </a:p>
          <a:p>
            <a:pPr algn="just">
              <a:spcBef>
                <a:spcPts val="0"/>
              </a:spcBef>
              <a:spcAft>
                <a:spcPts val="0"/>
              </a:spcAft>
            </a:pPr>
            <a:endParaRPr lang="ru-RU" sz="4600" dirty="0">
              <a:solidFill>
                <a:schemeClr val="accent6"/>
              </a:solidFill>
            </a:endParaRPr>
          </a:p>
        </p:txBody>
      </p:sp>
      <p:graphicFrame>
        <p:nvGraphicFramePr>
          <p:cNvPr id="4" name="Схема 1"/>
          <p:cNvGraphicFramePr/>
          <p:nvPr>
            <p:extLst>
              <p:ext uri="{D42A27DB-BD31-4B8C-83A1-F6EECF244321}">
                <p14:modId xmlns:p14="http://schemas.microsoft.com/office/powerpoint/2010/main" val="1462952206"/>
              </p:ext>
            </p:extLst>
          </p:nvPr>
        </p:nvGraphicFramePr>
        <p:xfrm>
          <a:off x="1828800" y="5462337"/>
          <a:ext cx="13475368" cy="6206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8174405"/>
      </p:ext>
    </p:extLst>
  </p:cSld>
  <p:clrMapOvr>
    <a:masterClrMapping/>
  </p:clrMapOvr>
  <p:transition spd="slow">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06658" y="3441032"/>
            <a:ext cx="20984900" cy="3777074"/>
            <a:chOff x="0" y="2581997"/>
            <a:chExt cx="20477747" cy="3422250"/>
          </a:xfrm>
        </p:grpSpPr>
        <p:sp>
          <p:nvSpPr>
            <p:cNvPr id="4" name="Скругленный прямоугольник 3"/>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167060" y="2581997"/>
              <a:ext cx="20143627" cy="3255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algn="just"/>
              <a:r>
                <a:rPr lang="ru-RU" sz="5000" dirty="0" smtClean="0">
                  <a:solidFill>
                    <a:schemeClr val="tx2"/>
                  </a:solidFill>
                  <a:latin typeface="Franklin Gothic Medium"/>
                  <a:ea typeface="ＭＳ Ｐゴシック" charset="-128"/>
                  <a:cs typeface="Franklin Gothic Medium"/>
                </a:rPr>
                <a:t>АДВОКАЦІЯ РІШЕНЬ ОРГАНІВ МІСЦЕВОГО САМОВРЯДУВАННЯ –</a:t>
              </a:r>
              <a:r>
                <a:rPr lang="ru-RU" sz="4000" dirty="0" smtClean="0">
                  <a:solidFill>
                    <a:schemeClr val="tx2"/>
                  </a:solidFill>
                  <a:latin typeface="Franklin Gothic Medium"/>
                  <a:ea typeface="ＭＳ Ｐゴシック" charset="-128"/>
                  <a:cs typeface="Franklin Gothic Medium"/>
                </a:rPr>
                <a:t> </a:t>
              </a:r>
              <a:r>
                <a:rPr lang="ru-RU" sz="4000" dirty="0" err="1" smtClean="0">
                  <a:solidFill>
                    <a:schemeClr val="accent6"/>
                  </a:solidFill>
                </a:rPr>
                <a:t>вплив</a:t>
              </a:r>
              <a:r>
                <a:rPr lang="ru-RU" sz="4000" dirty="0" smtClean="0">
                  <a:solidFill>
                    <a:schemeClr val="accent6"/>
                  </a:solidFill>
                </a:rPr>
                <a:t> </a:t>
              </a:r>
              <a:r>
                <a:rPr lang="ru-RU" sz="4000" dirty="0">
                  <a:solidFill>
                    <a:schemeClr val="accent6"/>
                  </a:solidFill>
                </a:rPr>
                <a:t>на </a:t>
              </a:r>
              <a:r>
                <a:rPr lang="ru-RU" sz="4000" dirty="0" err="1">
                  <a:solidFill>
                    <a:schemeClr val="accent6"/>
                  </a:solidFill>
                </a:rPr>
                <a:t>рішення</a:t>
              </a:r>
              <a:r>
                <a:rPr lang="ru-RU" sz="4000" dirty="0">
                  <a:solidFill>
                    <a:schemeClr val="accent6"/>
                  </a:solidFill>
                </a:rPr>
                <a:t> </a:t>
              </a:r>
              <a:r>
                <a:rPr lang="ru-RU" sz="4000" dirty="0" err="1">
                  <a:solidFill>
                    <a:schemeClr val="accent6"/>
                  </a:solidFill>
                </a:rPr>
                <a:t>місцевих</a:t>
              </a:r>
              <a:r>
                <a:rPr lang="ru-RU" sz="4000" dirty="0">
                  <a:solidFill>
                    <a:schemeClr val="accent6"/>
                  </a:solidFill>
                </a:rPr>
                <a:t> </a:t>
              </a:r>
              <a:r>
                <a:rPr lang="ru-RU" sz="4000" dirty="0" err="1">
                  <a:solidFill>
                    <a:schemeClr val="accent6"/>
                  </a:solidFill>
                </a:rPr>
                <a:t>представницьких</a:t>
              </a:r>
              <a:r>
                <a:rPr lang="ru-RU" sz="4000" dirty="0">
                  <a:solidFill>
                    <a:schemeClr val="accent6"/>
                  </a:solidFill>
                </a:rPr>
                <a:t> </a:t>
              </a:r>
              <a:r>
                <a:rPr lang="ru-RU" sz="4000" dirty="0" err="1">
                  <a:solidFill>
                    <a:schemeClr val="accent6"/>
                  </a:solidFill>
                </a:rPr>
                <a:t>органів</a:t>
              </a:r>
              <a:r>
                <a:rPr lang="ru-RU" sz="4000" dirty="0">
                  <a:solidFill>
                    <a:schemeClr val="accent6"/>
                  </a:solidFill>
                </a:rPr>
                <a:t>, а </a:t>
              </a:r>
              <a:r>
                <a:rPr lang="ru-RU" sz="4000" dirty="0" err="1" smtClean="0">
                  <a:solidFill>
                    <a:schemeClr val="accent6"/>
                  </a:solidFill>
                </a:rPr>
                <a:t>саме</a:t>
              </a:r>
              <a:r>
                <a:rPr lang="ru-RU" sz="4000" dirty="0" smtClean="0">
                  <a:solidFill>
                    <a:schemeClr val="accent6"/>
                  </a:solidFill>
                </a:rPr>
                <a:t> на </a:t>
              </a:r>
              <a:r>
                <a:rPr lang="ru-RU" sz="4000" dirty="0" err="1">
                  <a:solidFill>
                    <a:schemeClr val="accent6"/>
                  </a:solidFill>
                </a:rPr>
                <a:t>нормативні</a:t>
              </a:r>
              <a:r>
                <a:rPr lang="ru-RU" sz="4000" dirty="0">
                  <a:solidFill>
                    <a:schemeClr val="accent6"/>
                  </a:solidFill>
                </a:rPr>
                <a:t> </a:t>
              </a:r>
              <a:r>
                <a:rPr lang="ru-RU" sz="4000" dirty="0" err="1">
                  <a:solidFill>
                    <a:schemeClr val="accent6"/>
                  </a:solidFill>
                </a:rPr>
                <a:t>акти</a:t>
              </a:r>
              <a:r>
                <a:rPr lang="ru-RU" sz="4000" dirty="0">
                  <a:solidFill>
                    <a:schemeClr val="accent6"/>
                  </a:solidFill>
                </a:rPr>
                <a:t> </a:t>
              </a:r>
              <a:r>
                <a:rPr lang="ru-RU" sz="4000" dirty="0" err="1">
                  <a:solidFill>
                    <a:schemeClr val="accent6"/>
                  </a:solidFill>
                </a:rPr>
                <a:t>обласних</a:t>
              </a:r>
              <a:r>
                <a:rPr lang="ru-RU" sz="4000" dirty="0">
                  <a:solidFill>
                    <a:schemeClr val="accent6"/>
                  </a:solidFill>
                </a:rPr>
                <a:t>, </a:t>
              </a:r>
              <a:r>
                <a:rPr lang="ru-RU" sz="4000" dirty="0" err="1">
                  <a:solidFill>
                    <a:schemeClr val="accent6"/>
                  </a:solidFill>
                </a:rPr>
                <a:t>районних</a:t>
              </a:r>
              <a:r>
                <a:rPr lang="ru-RU" sz="4000" dirty="0">
                  <a:solidFill>
                    <a:schemeClr val="accent6"/>
                  </a:solidFill>
                </a:rPr>
                <a:t>, </a:t>
              </a:r>
              <a:r>
                <a:rPr lang="ru-RU" sz="4000" dirty="0" err="1">
                  <a:solidFill>
                    <a:schemeClr val="accent6"/>
                  </a:solidFill>
                </a:rPr>
                <a:t>міських</a:t>
              </a:r>
              <a:r>
                <a:rPr lang="ru-RU" sz="4000" dirty="0">
                  <a:solidFill>
                    <a:schemeClr val="accent6"/>
                  </a:solidFill>
                </a:rPr>
                <a:t>, </a:t>
              </a:r>
              <a:r>
                <a:rPr lang="ru-RU" sz="4000" dirty="0" err="1">
                  <a:solidFill>
                    <a:schemeClr val="accent6"/>
                  </a:solidFill>
                </a:rPr>
                <a:t>селищних</a:t>
              </a:r>
              <a:r>
                <a:rPr lang="ru-RU" sz="4000" dirty="0">
                  <a:solidFill>
                    <a:schemeClr val="accent6"/>
                  </a:solidFill>
                </a:rPr>
                <a:t>, </a:t>
              </a:r>
              <a:r>
                <a:rPr lang="ru-RU" sz="4000" dirty="0" err="1">
                  <a:solidFill>
                    <a:schemeClr val="accent6"/>
                  </a:solidFill>
                </a:rPr>
                <a:t>сільських</a:t>
              </a:r>
              <a:r>
                <a:rPr lang="ru-RU" sz="4000" dirty="0">
                  <a:solidFill>
                    <a:schemeClr val="accent6"/>
                  </a:solidFill>
                </a:rPr>
                <a:t> рад та </a:t>
              </a:r>
              <a:r>
                <a:rPr lang="ru-RU" sz="4000" dirty="0" err="1">
                  <a:solidFill>
                    <a:schemeClr val="accent6"/>
                  </a:solidFill>
                </a:rPr>
                <a:t>їх</a:t>
              </a:r>
              <a:r>
                <a:rPr lang="ru-RU" sz="4000" dirty="0">
                  <a:solidFill>
                    <a:schemeClr val="accent6"/>
                  </a:solidFill>
                </a:rPr>
                <a:t> </a:t>
              </a:r>
              <a:r>
                <a:rPr lang="ru-RU" sz="4000" dirty="0" err="1">
                  <a:solidFill>
                    <a:schemeClr val="accent6"/>
                  </a:solidFill>
                </a:rPr>
                <a:t>виконавчих</a:t>
              </a:r>
              <a:r>
                <a:rPr lang="ru-RU" sz="4000" dirty="0">
                  <a:solidFill>
                    <a:schemeClr val="accent6"/>
                  </a:solidFill>
                </a:rPr>
                <a:t> </a:t>
              </a:r>
              <a:r>
                <a:rPr lang="ru-RU" sz="4000" dirty="0" err="1">
                  <a:solidFill>
                    <a:schemeClr val="accent6"/>
                  </a:solidFill>
                </a:rPr>
                <a:t>органів</a:t>
              </a:r>
              <a:r>
                <a:rPr lang="ru-RU" sz="4000" dirty="0">
                  <a:solidFill>
                    <a:schemeClr val="accent6"/>
                  </a:solidFill>
                </a:rPr>
                <a:t>.</a:t>
              </a:r>
              <a:endParaRPr lang="ru-RU" sz="4000" dirty="0" smtClean="0">
                <a:solidFill>
                  <a:schemeClr val="accent6"/>
                </a:solidFill>
              </a:endParaRPr>
            </a:p>
          </p:txBody>
        </p:sp>
      </p:grpSp>
      <p:sp>
        <p:nvSpPr>
          <p:cNvPr id="7" name="Прямоугольник 6"/>
          <p:cNvSpPr/>
          <p:nvPr/>
        </p:nvSpPr>
        <p:spPr>
          <a:xfrm>
            <a:off x="1706658" y="8037095"/>
            <a:ext cx="20544700" cy="4324261"/>
          </a:xfrm>
          <a:prstGeom prst="rect">
            <a:avLst/>
          </a:prstGeom>
        </p:spPr>
        <p:txBody>
          <a:bodyPr wrap="square">
            <a:spAutoFit/>
          </a:bodyPr>
          <a:lstStyle/>
          <a:p>
            <a:pPr marL="680399" indent="-680399" algn="just">
              <a:spcBef>
                <a:spcPts val="1800"/>
              </a:spcBef>
              <a:spcAft>
                <a:spcPts val="2400"/>
              </a:spcAft>
              <a:buFont typeface="Wingdings" panose="05000000000000000000" pitchFamily="2" charset="2"/>
              <a:buChar char="ü"/>
            </a:pPr>
            <a:r>
              <a:rPr lang="uk-UA" sz="4000" dirty="0" smtClean="0">
                <a:solidFill>
                  <a:schemeClr val="accent6"/>
                </a:solidFill>
              </a:rPr>
              <a:t>Особливість таких актів </a:t>
            </a:r>
            <a:r>
              <a:rPr lang="uk-UA" sz="4000" dirty="0" smtClean="0">
                <a:solidFill>
                  <a:srgbClr val="494F50"/>
                </a:solidFill>
              </a:rPr>
              <a:t>–</a:t>
            </a:r>
            <a:r>
              <a:rPr lang="uk-UA" sz="4000" dirty="0" smtClean="0">
                <a:solidFill>
                  <a:schemeClr val="accent6"/>
                </a:solidFill>
              </a:rPr>
              <a:t> в тому, що вони є обов'язковими лише на певній території.</a:t>
            </a:r>
          </a:p>
          <a:p>
            <a:pPr marL="680399" indent="-680399" algn="just">
              <a:spcBef>
                <a:spcPts val="1800"/>
              </a:spcBef>
              <a:spcAft>
                <a:spcPts val="2400"/>
              </a:spcAft>
              <a:buFont typeface="Wingdings" panose="05000000000000000000" pitchFamily="2" charset="2"/>
              <a:buChar char="ü"/>
            </a:pPr>
            <a:r>
              <a:rPr lang="uk-UA" sz="4000" dirty="0" smtClean="0">
                <a:solidFill>
                  <a:schemeClr val="accent6"/>
                </a:solidFill>
              </a:rPr>
              <a:t>Такий тип </a:t>
            </a:r>
            <a:r>
              <a:rPr lang="uk-UA" sz="4000" dirty="0" err="1" smtClean="0">
                <a:solidFill>
                  <a:schemeClr val="accent6"/>
                </a:solidFill>
              </a:rPr>
              <a:t>адвокації</a:t>
            </a:r>
            <a:r>
              <a:rPr lang="uk-UA" sz="4000" dirty="0" smtClean="0">
                <a:solidFill>
                  <a:schemeClr val="accent6"/>
                </a:solidFill>
              </a:rPr>
              <a:t> є актуальним як для місцевих організацій, які працюють на цих територіях, так і для організацій національного та міжнародного рівнів, які мають у відповідних регіонах (населених пунктах) свої представницькі офіси або виробництво.</a:t>
            </a:r>
          </a:p>
        </p:txBody>
      </p:sp>
    </p:spTree>
    <p:extLst>
      <p:ext uri="{BB962C8B-B14F-4D97-AF65-F5344CB8AC3E}">
        <p14:creationId xmlns:p14="http://schemas.microsoft.com/office/powerpoint/2010/main" val="245839050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384547" y="5974378"/>
            <a:ext cx="19400755" cy="1676400"/>
          </a:xfrm>
          <a:prstGeom prst="rect">
            <a:avLst/>
          </a:prstGeom>
        </p:spPr>
        <p:txBody>
          <a:bodyPr lIns="217461" tIns="108731" rIns="217461" bIns="108731">
            <a:noAutofit/>
          </a:bodyPr>
          <a:lstStyle/>
          <a:p>
            <a:pPr marL="679566" indent="-679566" algn="just" eaLnBrk="0" hangingPunct="0">
              <a:spcBef>
                <a:spcPts val="1429"/>
              </a:spcBef>
              <a:spcAft>
                <a:spcPts val="4200"/>
              </a:spcAft>
              <a:buSzPct val="75000"/>
              <a:defRPr/>
            </a:pPr>
            <a:r>
              <a:rPr lang="uk-UA" sz="5000" dirty="0" smtClean="0">
                <a:solidFill>
                  <a:schemeClr val="tx2"/>
                </a:solidFill>
                <a:latin typeface="Franklin Gothic Medium"/>
                <a:ea typeface="ＭＳ Ｐゴシック" charset="-128"/>
                <a:cs typeface="Franklin Gothic Medium"/>
              </a:rPr>
              <a:t>    ЛОБІСТСЬКЕ ОБ’ЄДНАННЯ </a:t>
            </a:r>
            <a:r>
              <a:rPr lang="uk-UA" sz="4300" dirty="0" smtClean="0">
                <a:solidFill>
                  <a:schemeClr val="accent6"/>
                </a:solidFill>
                <a:latin typeface="Arial" pitchFamily="34" charset="0"/>
                <a:ea typeface="ＭＳ Ｐゴシック" charset="-128"/>
                <a:cs typeface="Arial" pitchFamily="34" charset="0"/>
              </a:rPr>
              <a:t>– юридична особи зі спеціальним статусом (на сьогодні не врегульована законодавством).</a:t>
            </a:r>
            <a:endParaRPr lang="uk-UA" sz="4300" dirty="0">
              <a:solidFill>
                <a:schemeClr val="accent6"/>
              </a:solidFill>
              <a:latin typeface="Arial" pitchFamily="34" charset="0"/>
              <a:ea typeface="ＭＳ Ｐゴシック" charset="-128"/>
              <a:cs typeface="Arial" pitchFamily="34" charset="0"/>
            </a:endParaRPr>
          </a:p>
        </p:txBody>
      </p:sp>
      <p:sp>
        <p:nvSpPr>
          <p:cNvPr id="4" name="Content Placeholder 1"/>
          <p:cNvSpPr txBox="1">
            <a:spLocks/>
          </p:cNvSpPr>
          <p:nvPr/>
        </p:nvSpPr>
        <p:spPr>
          <a:xfrm>
            <a:off x="1286492" y="8575768"/>
            <a:ext cx="2098073" cy="3212296"/>
          </a:xfrm>
          <a:prstGeom prst="rect">
            <a:avLst/>
          </a:prstGeom>
        </p:spPr>
        <p:txBody>
          <a:bodyPr lIns="217461" tIns="108731" rIns="217461" bIns="108731" anchor="b">
            <a:noAutofit/>
          </a:bodyPr>
          <a:lstStyle/>
          <a:p>
            <a:pPr algn="just" eaLnBrk="0" hangingPunct="0">
              <a:lnSpc>
                <a:spcPct val="120000"/>
              </a:lnSpc>
              <a:spcBef>
                <a:spcPts val="0"/>
              </a:spcBef>
              <a:buSzPct val="75000"/>
              <a:defRPr/>
            </a:pPr>
            <a:r>
              <a:rPr lang="ru-RU" sz="20000" dirty="0">
                <a:solidFill>
                  <a:schemeClr val="accent1"/>
                </a:solidFill>
                <a:latin typeface="Franklin Gothic Medium"/>
                <a:ea typeface="ＭＳ Ｐゴシック" charset="-128"/>
                <a:cs typeface="Franklin Gothic Medium"/>
              </a:rPr>
              <a:t>2</a:t>
            </a:r>
          </a:p>
        </p:txBody>
      </p:sp>
      <p:sp>
        <p:nvSpPr>
          <p:cNvPr id="6" name="Content Placeholder 1"/>
          <p:cNvSpPr txBox="1">
            <a:spLocks/>
          </p:cNvSpPr>
          <p:nvPr/>
        </p:nvSpPr>
        <p:spPr>
          <a:xfrm>
            <a:off x="3384547" y="8788202"/>
            <a:ext cx="19400755" cy="2999861"/>
          </a:xfrm>
          <a:prstGeom prst="rect">
            <a:avLst/>
          </a:prstGeom>
        </p:spPr>
        <p:txBody>
          <a:bodyPr lIns="217461" tIns="108731" rIns="217461" bIns="108731">
            <a:noAutofit/>
          </a:bodyPr>
          <a:lstStyle/>
          <a:p>
            <a:pPr marL="679566" indent="-679566" algn="just" eaLnBrk="0" hangingPunct="0">
              <a:spcBef>
                <a:spcPts val="1200"/>
              </a:spcBef>
              <a:spcAft>
                <a:spcPts val="4200"/>
              </a:spcAft>
              <a:buSzPct val="75000"/>
              <a:defRPr/>
            </a:pPr>
            <a:r>
              <a:rPr lang="uk-UA" sz="5000" dirty="0" smtClean="0">
                <a:solidFill>
                  <a:schemeClr val="tx2"/>
                </a:solidFill>
                <a:latin typeface="Franklin Gothic Medium"/>
                <a:ea typeface="ＭＳ Ｐゴシック" charset="-128"/>
                <a:cs typeface="Franklin Gothic Medium"/>
              </a:rPr>
              <a:t>    КОАЛІЦІЇ </a:t>
            </a:r>
            <a:r>
              <a:rPr lang="uk-UA" sz="4300" dirty="0" smtClean="0">
                <a:solidFill>
                  <a:schemeClr val="accent6"/>
                </a:solidFill>
                <a:latin typeface="Arial" pitchFamily="34" charset="0"/>
                <a:ea typeface="ＭＳ Ｐゴシック" charset="-128"/>
                <a:cs typeface="Arial" pitchFamily="34" charset="0"/>
              </a:rPr>
              <a:t>– ситуативні об'єднання груп інтересів, які формуються для посилення впливу на противагу штатним лобістам фінансово-промислових груп, з якими складно конкурувати поодинці.</a:t>
            </a:r>
          </a:p>
        </p:txBody>
      </p:sp>
      <p:sp>
        <p:nvSpPr>
          <p:cNvPr id="7" name="Content Placeholder 1"/>
          <p:cNvSpPr txBox="1">
            <a:spLocks/>
          </p:cNvSpPr>
          <p:nvPr/>
        </p:nvSpPr>
        <p:spPr>
          <a:xfrm>
            <a:off x="1286494" y="5800482"/>
            <a:ext cx="1731823" cy="2943728"/>
          </a:xfrm>
          <a:prstGeom prst="rect">
            <a:avLst/>
          </a:prstGeom>
        </p:spPr>
        <p:txBody>
          <a:bodyPr lIns="217461" tIns="108731" rIns="217461" bIns="108731" anchor="b">
            <a:noAutofit/>
          </a:bodyPr>
          <a:lstStyle/>
          <a:p>
            <a:pPr algn="just" eaLnBrk="0" hangingPunct="0">
              <a:lnSpc>
                <a:spcPct val="120000"/>
              </a:lnSpc>
              <a:spcBef>
                <a:spcPts val="0"/>
              </a:spcBef>
              <a:buSzPct val="75000"/>
              <a:defRPr/>
            </a:pPr>
            <a:r>
              <a:rPr lang="ru-RU" sz="20000" dirty="0">
                <a:solidFill>
                  <a:schemeClr val="accent1"/>
                </a:solidFill>
                <a:latin typeface="Franklin Gothic Medium"/>
                <a:ea typeface="ＭＳ Ｐゴシック" charset="-128"/>
                <a:cs typeface="Franklin Gothic Medium"/>
              </a:rPr>
              <a:t>1</a:t>
            </a:r>
          </a:p>
        </p:txBody>
      </p:sp>
      <p:grpSp>
        <p:nvGrpSpPr>
          <p:cNvPr id="2" name="Группа 7"/>
          <p:cNvGrpSpPr/>
          <p:nvPr/>
        </p:nvGrpSpPr>
        <p:grpSpPr>
          <a:xfrm>
            <a:off x="1722184" y="3141638"/>
            <a:ext cx="19253598" cy="1692692"/>
            <a:chOff x="0" y="1658731"/>
            <a:chExt cx="21031201" cy="4312434"/>
          </a:xfrm>
        </p:grpSpPr>
        <p:sp>
          <p:nvSpPr>
            <p:cNvPr id="9" name="Скругленный прямоугольник 8"/>
            <p:cNvSpPr/>
            <p:nvPr/>
          </p:nvSpPr>
          <p:spPr>
            <a:xfrm>
              <a:off x="0" y="1658731"/>
              <a:ext cx="21031201" cy="4312434"/>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Скругленный прямоугольник 4"/>
            <p:cNvSpPr/>
            <p:nvPr/>
          </p:nvSpPr>
          <p:spPr>
            <a:xfrm>
              <a:off x="210516" y="1869247"/>
              <a:ext cx="20610169" cy="3891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marL="679566" indent="-679566" algn="just" eaLnBrk="0" hangingPunct="0">
                <a:spcBef>
                  <a:spcPts val="1429"/>
                </a:spcBef>
                <a:spcAft>
                  <a:spcPts val="1429"/>
                </a:spcAft>
                <a:buSzPct val="75000"/>
                <a:defRPr/>
              </a:pPr>
              <a:r>
                <a:rPr lang="ru-RU" sz="6000" dirty="0" smtClean="0">
                  <a:solidFill>
                    <a:schemeClr val="tx2"/>
                  </a:solidFill>
                  <a:latin typeface="Franklin Gothic Medium"/>
                  <a:ea typeface="ＭＳ Ｐゴシック" charset="-128"/>
                  <a:cs typeface="Franklin Gothic Medium"/>
                </a:rPr>
                <a:t>ОСНОВНІ ТИПИ КОЛЕКТИВНИХ СУБ</a:t>
              </a:r>
              <a:r>
                <a:rPr lang="en-US" sz="6000" dirty="0" smtClean="0">
                  <a:solidFill>
                    <a:schemeClr val="tx2"/>
                  </a:solidFill>
                  <a:latin typeface="Franklin Gothic Medium"/>
                  <a:ea typeface="ＭＳ Ｐゴシック" charset="-128"/>
                  <a:cs typeface="Franklin Gothic Medium"/>
                </a:rPr>
                <a:t>’</a:t>
              </a:r>
              <a:r>
                <a:rPr lang="ru-RU" sz="6000" dirty="0" smtClean="0">
                  <a:solidFill>
                    <a:schemeClr val="tx2"/>
                  </a:solidFill>
                  <a:latin typeface="Franklin Gothic Medium"/>
                  <a:ea typeface="ＭＳ Ｐゴシック" charset="-128"/>
                  <a:cs typeface="Franklin Gothic Medium"/>
                </a:rPr>
                <a:t>ЄКТІВ АДВОКАЦІЇ:</a:t>
              </a:r>
              <a:endParaRPr lang="ru-RU" sz="6000" dirty="0">
                <a:solidFill>
                  <a:srgbClr val="00B050"/>
                </a:solidFill>
                <a:latin typeface="Arial" pitchFamily="34" charset="0"/>
                <a:ea typeface="ＭＳ Ｐゴシック" charset="-128"/>
                <a:cs typeface="Arial" pitchFamily="34" charset="0"/>
              </a:endParaRPr>
            </a:p>
          </p:txBody>
        </p:sp>
      </p:grpSp>
    </p:spTree>
    <p:extLst>
      <p:ext uri="{BB962C8B-B14F-4D97-AF65-F5344CB8AC3E}">
        <p14:creationId xmlns:p14="http://schemas.microsoft.com/office/powerpoint/2010/main" val="396361739"/>
      </p:ext>
    </p:extLst>
  </p:cSld>
  <p:clrMapOvr>
    <a:masterClrMapping/>
  </p:clrMapOvr>
  <p:transition spd="slow">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877854" y="3952906"/>
            <a:ext cx="20984900" cy="3250494"/>
            <a:chOff x="0" y="2581997"/>
            <a:chExt cx="20477747" cy="3422250"/>
          </a:xfrm>
        </p:grpSpPr>
        <p:sp>
          <p:nvSpPr>
            <p:cNvPr id="4" name="Скругленный прямоугольник 3"/>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167060" y="2581997"/>
              <a:ext cx="20143627" cy="3255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algn="just"/>
              <a:r>
                <a:rPr lang="ru-RU" sz="5000" dirty="0" smtClean="0">
                  <a:solidFill>
                    <a:schemeClr val="tx2"/>
                  </a:solidFill>
                  <a:latin typeface="Franklin Gothic Medium"/>
                  <a:ea typeface="ＭＳ Ｐゴシック" charset="-128"/>
                  <a:cs typeface="Franklin Gothic Medium"/>
                </a:rPr>
                <a:t>БЮДЖЕТНА АДВОКАЦІЯ –</a:t>
              </a:r>
              <a:r>
                <a:rPr lang="ru-RU" sz="4000" dirty="0" smtClean="0">
                  <a:solidFill>
                    <a:schemeClr val="tx2"/>
                  </a:solidFill>
                  <a:latin typeface="Franklin Gothic Medium"/>
                  <a:ea typeface="ＭＳ Ｐゴシック" charset="-128"/>
                  <a:cs typeface="Franklin Gothic Medium"/>
                </a:rPr>
                <a:t> </a:t>
              </a:r>
              <a:r>
                <a:rPr lang="ru-RU" sz="4000" dirty="0" err="1" smtClean="0">
                  <a:solidFill>
                    <a:schemeClr val="accent6"/>
                  </a:solidFill>
                </a:rPr>
                <a:t>це</a:t>
              </a:r>
              <a:r>
                <a:rPr lang="ru-RU" sz="4000" dirty="0">
                  <a:solidFill>
                    <a:schemeClr val="accent6"/>
                  </a:solidFill>
                </a:rPr>
                <a:t> </a:t>
              </a:r>
              <a:r>
                <a:rPr lang="ru-RU" sz="4000" dirty="0" err="1">
                  <a:solidFill>
                    <a:schemeClr val="accent6"/>
                  </a:solidFill>
                </a:rPr>
                <a:t>просування</a:t>
              </a:r>
              <a:r>
                <a:rPr lang="ru-RU" sz="4000" dirty="0">
                  <a:solidFill>
                    <a:schemeClr val="accent6"/>
                  </a:solidFill>
                </a:rPr>
                <a:t> </a:t>
              </a:r>
              <a:r>
                <a:rPr lang="ru-RU" sz="4000" dirty="0" err="1">
                  <a:solidFill>
                    <a:schemeClr val="accent6"/>
                  </a:solidFill>
                </a:rPr>
                <a:t>інтересів</a:t>
              </a:r>
              <a:r>
                <a:rPr lang="ru-RU" sz="4000" dirty="0">
                  <a:solidFill>
                    <a:schemeClr val="accent6"/>
                  </a:solidFill>
                </a:rPr>
                <a:t> </a:t>
              </a:r>
              <a:r>
                <a:rPr lang="ru-RU" sz="4000" dirty="0" err="1">
                  <a:solidFill>
                    <a:schemeClr val="accent6"/>
                  </a:solidFill>
                </a:rPr>
                <a:t>приватних</a:t>
              </a:r>
              <a:r>
                <a:rPr lang="ru-RU" sz="4000" dirty="0">
                  <a:solidFill>
                    <a:schemeClr val="accent6"/>
                  </a:solidFill>
                </a:rPr>
                <a:t> </a:t>
              </a:r>
              <a:r>
                <a:rPr lang="ru-RU" sz="4000" dirty="0" err="1">
                  <a:solidFill>
                    <a:schemeClr val="accent6"/>
                  </a:solidFill>
                </a:rPr>
                <a:t>осіб</a:t>
              </a:r>
              <a:r>
                <a:rPr lang="ru-RU" sz="4000" dirty="0">
                  <a:solidFill>
                    <a:schemeClr val="accent6"/>
                  </a:solidFill>
                </a:rPr>
                <a:t> (</a:t>
              </a:r>
              <a:r>
                <a:rPr lang="ru-RU" sz="4000" dirty="0" err="1">
                  <a:solidFill>
                    <a:schemeClr val="accent6"/>
                  </a:solidFill>
                </a:rPr>
                <a:t>компаній</a:t>
              </a:r>
              <a:r>
                <a:rPr lang="ru-RU" sz="4000" dirty="0">
                  <a:solidFill>
                    <a:schemeClr val="accent6"/>
                  </a:solidFill>
                </a:rPr>
                <a:t>, </a:t>
              </a:r>
              <a:r>
                <a:rPr lang="ru-RU" sz="4000" dirty="0" err="1">
                  <a:solidFill>
                    <a:schemeClr val="accent6"/>
                  </a:solidFill>
                </a:rPr>
                <a:t>громадських</a:t>
              </a:r>
              <a:r>
                <a:rPr lang="ru-RU" sz="4000" dirty="0">
                  <a:solidFill>
                    <a:schemeClr val="accent6"/>
                  </a:solidFill>
                </a:rPr>
                <a:t> </a:t>
              </a:r>
              <a:r>
                <a:rPr lang="ru-RU" sz="4000" dirty="0" err="1">
                  <a:solidFill>
                    <a:schemeClr val="accent6"/>
                  </a:solidFill>
                </a:rPr>
                <a:t>організацій</a:t>
              </a:r>
              <a:r>
                <a:rPr lang="ru-RU" sz="4000" dirty="0">
                  <a:solidFill>
                    <a:schemeClr val="accent6"/>
                  </a:solidFill>
                </a:rPr>
                <a:t>) в органах </a:t>
              </a:r>
              <a:r>
                <a:rPr lang="ru-RU" sz="4000" dirty="0" err="1">
                  <a:solidFill>
                    <a:schemeClr val="accent6"/>
                  </a:solidFill>
                </a:rPr>
                <a:t>влади</a:t>
              </a:r>
              <a:r>
                <a:rPr lang="ru-RU" sz="4000" dirty="0">
                  <a:solidFill>
                    <a:schemeClr val="accent6"/>
                  </a:solidFill>
                </a:rPr>
                <a:t> при </a:t>
              </a:r>
              <a:r>
                <a:rPr lang="ru-RU" sz="4000" dirty="0" err="1">
                  <a:solidFill>
                    <a:schemeClr val="accent6"/>
                  </a:solidFill>
                </a:rPr>
                <a:t>розробці</a:t>
              </a:r>
              <a:r>
                <a:rPr lang="ru-RU" sz="4000" dirty="0">
                  <a:solidFill>
                    <a:schemeClr val="accent6"/>
                  </a:solidFill>
                </a:rPr>
                <a:t> і </a:t>
              </a:r>
              <a:r>
                <a:rPr lang="ru-RU" sz="4000" dirty="0" err="1">
                  <a:solidFill>
                    <a:schemeClr val="accent6"/>
                  </a:solidFill>
                </a:rPr>
                <a:t>прийнятті</a:t>
              </a:r>
              <a:r>
                <a:rPr lang="ru-RU" sz="4000" dirty="0">
                  <a:solidFill>
                    <a:schemeClr val="accent6"/>
                  </a:solidFill>
                </a:rPr>
                <a:t> державного бюджету та </a:t>
              </a:r>
              <a:r>
                <a:rPr lang="ru-RU" sz="4000" dirty="0" err="1">
                  <a:solidFill>
                    <a:schemeClr val="accent6"/>
                  </a:solidFill>
                </a:rPr>
                <a:t>місцевих</a:t>
              </a:r>
              <a:r>
                <a:rPr lang="ru-RU" sz="4000" dirty="0">
                  <a:solidFill>
                    <a:schemeClr val="accent6"/>
                  </a:solidFill>
                </a:rPr>
                <a:t> </a:t>
              </a:r>
              <a:r>
                <a:rPr lang="ru-RU" sz="4000" dirty="0" err="1" smtClean="0">
                  <a:solidFill>
                    <a:schemeClr val="accent6"/>
                  </a:solidFill>
                </a:rPr>
                <a:t>бюджетів</a:t>
              </a:r>
              <a:r>
                <a:rPr lang="ru-RU" sz="4000" dirty="0" smtClean="0">
                  <a:solidFill>
                    <a:schemeClr val="accent6"/>
                  </a:solidFill>
                </a:rPr>
                <a:t>.</a:t>
              </a:r>
              <a:endParaRPr lang="ru-RU" sz="4000" dirty="0">
                <a:solidFill>
                  <a:schemeClr val="accent6"/>
                </a:solidFill>
              </a:endParaRPr>
            </a:p>
          </p:txBody>
        </p:sp>
      </p:grpSp>
      <p:sp>
        <p:nvSpPr>
          <p:cNvPr id="5" name="Прямоугольник 4"/>
          <p:cNvSpPr/>
          <p:nvPr/>
        </p:nvSpPr>
        <p:spPr>
          <a:xfrm>
            <a:off x="1706653" y="8349916"/>
            <a:ext cx="20544700" cy="2554545"/>
          </a:xfrm>
          <a:prstGeom prst="rect">
            <a:avLst/>
          </a:prstGeom>
        </p:spPr>
        <p:txBody>
          <a:bodyPr wrap="square">
            <a:spAutoFit/>
          </a:bodyPr>
          <a:lstStyle/>
          <a:p>
            <a:pPr marL="680399" indent="-680399" algn="just">
              <a:spcBef>
                <a:spcPts val="2400"/>
              </a:spcBef>
              <a:spcAft>
                <a:spcPts val="2400"/>
              </a:spcAft>
              <a:buFont typeface="Wingdings" panose="05000000000000000000" pitchFamily="2" charset="2"/>
              <a:buChar char="ü"/>
            </a:pPr>
            <a:r>
              <a:rPr lang="uk-UA" sz="4000" dirty="0" smtClean="0">
                <a:solidFill>
                  <a:schemeClr val="accent6"/>
                </a:solidFill>
              </a:rPr>
              <a:t>Наприклад, виробники медикаментів зацікавлені тиснути на уряд, домагаючись розробки якомога </a:t>
            </a:r>
            <a:r>
              <a:rPr lang="uk-UA" sz="4000" dirty="0" err="1" smtClean="0">
                <a:solidFill>
                  <a:schemeClr val="accent6"/>
                </a:solidFill>
              </a:rPr>
              <a:t>об'ємніших</a:t>
            </a:r>
            <a:r>
              <a:rPr lang="uk-UA" sz="4000" dirty="0" smtClean="0">
                <a:solidFill>
                  <a:schemeClr val="accent6"/>
                </a:solidFill>
              </a:rPr>
              <a:t> бюджетних програм лікування відповідних захворювань: що ширшими є ці програми, то більшим є їх бюджет, а отже, більше можливостей реалізувати свою продукцію.</a:t>
            </a:r>
          </a:p>
        </p:txBody>
      </p:sp>
    </p:spTree>
    <p:extLst>
      <p:ext uri="{BB962C8B-B14F-4D97-AF65-F5344CB8AC3E}">
        <p14:creationId xmlns:p14="http://schemas.microsoft.com/office/powerpoint/2010/main" val="1390221286"/>
      </p:ext>
    </p:extLst>
  </p:cSld>
  <p:clrMapOvr>
    <a:masterClrMapping/>
  </p:clrMapOvr>
  <p:transition spd="slow">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15315" y="4572000"/>
            <a:ext cx="20984900" cy="5416992"/>
            <a:chOff x="0" y="2581997"/>
            <a:chExt cx="20477747" cy="3422250"/>
          </a:xfrm>
        </p:grpSpPr>
        <p:sp>
          <p:nvSpPr>
            <p:cNvPr id="4" name="Скругленный прямоугольник 3"/>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167060" y="2581997"/>
              <a:ext cx="20143627" cy="3255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algn="just"/>
              <a:r>
                <a:rPr lang="ru-RU" sz="5000" dirty="0" smtClean="0">
                  <a:solidFill>
                    <a:schemeClr val="tx2"/>
                  </a:solidFill>
                  <a:latin typeface="Franklin Gothic Medium"/>
                  <a:ea typeface="ＭＳ Ｐゴシック" charset="-128"/>
                  <a:cs typeface="Franklin Gothic Medium"/>
                </a:rPr>
                <a:t>КАДРОВА АДВОКАЦІЯ – </a:t>
              </a:r>
              <a:r>
                <a:rPr lang="ru-RU" sz="4200" dirty="0" err="1" smtClean="0">
                  <a:solidFill>
                    <a:schemeClr val="accent6"/>
                  </a:solidFill>
                </a:rPr>
                <a:t>це</a:t>
              </a:r>
              <a:r>
                <a:rPr lang="ru-RU" sz="4200" dirty="0" smtClean="0">
                  <a:solidFill>
                    <a:schemeClr val="accent6"/>
                  </a:solidFill>
                </a:rPr>
                <a:t> </a:t>
              </a:r>
              <a:r>
                <a:rPr lang="ru-RU" sz="4200" dirty="0" err="1" smtClean="0">
                  <a:solidFill>
                    <a:schemeClr val="accent6"/>
                  </a:solidFill>
                </a:rPr>
                <a:t>вплив</a:t>
              </a:r>
              <a:r>
                <a:rPr lang="ru-RU" sz="4200" dirty="0" smtClean="0">
                  <a:solidFill>
                    <a:schemeClr val="accent6"/>
                  </a:solidFill>
                </a:rPr>
                <a:t> </a:t>
              </a:r>
              <a:r>
                <a:rPr lang="ru-RU" sz="4200" dirty="0" err="1">
                  <a:solidFill>
                    <a:schemeClr val="accent6"/>
                  </a:solidFill>
                </a:rPr>
                <a:t>організацій</a:t>
              </a:r>
              <a:r>
                <a:rPr lang="ru-RU" sz="4200" dirty="0">
                  <a:solidFill>
                    <a:schemeClr val="accent6"/>
                  </a:solidFill>
                </a:rPr>
                <a:t> і </a:t>
              </a:r>
              <a:r>
                <a:rPr lang="ru-RU" sz="4200" dirty="0" err="1">
                  <a:solidFill>
                    <a:schemeClr val="accent6"/>
                  </a:solidFill>
                </a:rPr>
                <a:t>груп</a:t>
              </a:r>
              <a:r>
                <a:rPr lang="ru-RU" sz="4200" dirty="0">
                  <a:solidFill>
                    <a:schemeClr val="accent6"/>
                  </a:solidFill>
                </a:rPr>
                <a:t> </a:t>
              </a:r>
              <a:r>
                <a:rPr lang="ru-RU" sz="4200" dirty="0" err="1">
                  <a:solidFill>
                    <a:schemeClr val="accent6"/>
                  </a:solidFill>
                </a:rPr>
                <a:t>інтересів</a:t>
              </a:r>
              <a:r>
                <a:rPr lang="ru-RU" sz="4200" dirty="0">
                  <a:solidFill>
                    <a:schemeClr val="accent6"/>
                  </a:solidFill>
                </a:rPr>
                <a:t> на </a:t>
              </a:r>
              <a:r>
                <a:rPr lang="ru-RU" sz="4200" dirty="0" err="1">
                  <a:solidFill>
                    <a:schemeClr val="accent6"/>
                  </a:solidFill>
                </a:rPr>
                <a:t>кадрові</a:t>
              </a:r>
              <a:r>
                <a:rPr lang="ru-RU" sz="4200" dirty="0">
                  <a:solidFill>
                    <a:schemeClr val="accent6"/>
                  </a:solidFill>
                </a:rPr>
                <a:t> </a:t>
              </a:r>
              <a:r>
                <a:rPr lang="ru-RU" sz="4200" dirty="0" err="1">
                  <a:solidFill>
                    <a:schemeClr val="accent6"/>
                  </a:solidFill>
                </a:rPr>
                <a:t>призначення</a:t>
              </a:r>
              <a:r>
                <a:rPr lang="ru-RU" sz="4200" dirty="0">
                  <a:solidFill>
                    <a:schemeClr val="accent6"/>
                  </a:solidFill>
                </a:rPr>
                <a:t> в </a:t>
              </a:r>
              <a:r>
                <a:rPr lang="ru-RU" sz="4200" dirty="0" err="1">
                  <a:solidFill>
                    <a:schemeClr val="accent6"/>
                  </a:solidFill>
                </a:rPr>
                <a:t>профільних</a:t>
              </a:r>
              <a:r>
                <a:rPr lang="ru-RU" sz="4200" dirty="0">
                  <a:solidFill>
                    <a:schemeClr val="accent6"/>
                  </a:solidFill>
                </a:rPr>
                <a:t> органах </a:t>
              </a:r>
              <a:r>
                <a:rPr lang="ru-RU" sz="4200" dirty="0" err="1">
                  <a:solidFill>
                    <a:schemeClr val="accent6"/>
                  </a:solidFill>
                </a:rPr>
                <a:t>влади</a:t>
              </a:r>
              <a:r>
                <a:rPr lang="ru-RU" sz="4200" dirty="0">
                  <a:solidFill>
                    <a:schemeClr val="accent6"/>
                  </a:solidFill>
                </a:rPr>
                <a:t> шляхом </a:t>
              </a:r>
              <a:r>
                <a:rPr lang="ru-RU" sz="4200" dirty="0" err="1">
                  <a:solidFill>
                    <a:schemeClr val="accent6"/>
                  </a:solidFill>
                </a:rPr>
                <a:t>медіа-ресурсу</a:t>
              </a:r>
              <a:r>
                <a:rPr lang="ru-RU" sz="4200" dirty="0">
                  <a:solidFill>
                    <a:schemeClr val="accent6"/>
                  </a:solidFill>
                </a:rPr>
                <a:t> та </a:t>
              </a:r>
              <a:r>
                <a:rPr lang="ru-RU" sz="4200" dirty="0" err="1">
                  <a:solidFill>
                    <a:schemeClr val="accent6"/>
                  </a:solidFill>
                </a:rPr>
                <a:t>особистих</a:t>
              </a:r>
              <a:r>
                <a:rPr lang="ru-RU" sz="4200" dirty="0">
                  <a:solidFill>
                    <a:schemeClr val="accent6"/>
                  </a:solidFill>
                </a:rPr>
                <a:t> </a:t>
              </a:r>
              <a:r>
                <a:rPr lang="ru-RU" sz="4200" dirty="0" err="1">
                  <a:solidFill>
                    <a:schemeClr val="accent6"/>
                  </a:solidFill>
                </a:rPr>
                <a:t>зв'язків</a:t>
              </a:r>
              <a:r>
                <a:rPr lang="ru-RU" sz="4200" dirty="0">
                  <a:solidFill>
                    <a:schemeClr val="accent6"/>
                  </a:solidFill>
                </a:rPr>
                <a:t>. Мета кадрового </a:t>
              </a:r>
              <a:r>
                <a:rPr lang="ru-RU" sz="4200" dirty="0" err="1">
                  <a:solidFill>
                    <a:schemeClr val="accent6"/>
                  </a:solidFill>
                </a:rPr>
                <a:t>лобіювання</a:t>
              </a:r>
              <a:r>
                <a:rPr lang="ru-RU" sz="4200" dirty="0">
                  <a:solidFill>
                    <a:schemeClr val="accent6"/>
                  </a:solidFill>
                </a:rPr>
                <a:t> </a:t>
              </a:r>
              <a:r>
                <a:rPr lang="ru-RU" sz="4200" dirty="0">
                  <a:solidFill>
                    <a:srgbClr val="494F50"/>
                  </a:solidFill>
                </a:rPr>
                <a:t>–</a:t>
              </a:r>
              <a:r>
                <a:rPr lang="ru-RU" sz="4200" dirty="0" smtClean="0">
                  <a:solidFill>
                    <a:schemeClr val="accent6"/>
                  </a:solidFill>
                </a:rPr>
                <a:t> </a:t>
              </a:r>
              <a:r>
                <a:rPr lang="ru-RU" sz="4200" dirty="0" err="1">
                  <a:solidFill>
                    <a:schemeClr val="accent6"/>
                  </a:solidFill>
                </a:rPr>
                <a:t>домогтися</a:t>
              </a:r>
              <a:r>
                <a:rPr lang="ru-RU" sz="4200" dirty="0">
                  <a:solidFill>
                    <a:schemeClr val="accent6"/>
                  </a:solidFill>
                </a:rPr>
                <a:t> </a:t>
              </a:r>
              <a:r>
                <a:rPr lang="ru-RU" sz="4200" dirty="0" err="1">
                  <a:solidFill>
                    <a:schemeClr val="accent6"/>
                  </a:solidFill>
                </a:rPr>
                <a:t>призначення</a:t>
              </a:r>
              <a:r>
                <a:rPr lang="ru-RU" sz="4200" dirty="0">
                  <a:solidFill>
                    <a:schemeClr val="accent6"/>
                  </a:solidFill>
                </a:rPr>
                <a:t> на </a:t>
              </a:r>
              <a:r>
                <a:rPr lang="ru-RU" sz="4200" dirty="0" err="1">
                  <a:solidFill>
                    <a:schemeClr val="accent6"/>
                  </a:solidFill>
                </a:rPr>
                <a:t>ключові</a:t>
              </a:r>
              <a:r>
                <a:rPr lang="ru-RU" sz="4200" dirty="0">
                  <a:solidFill>
                    <a:schemeClr val="accent6"/>
                  </a:solidFill>
                </a:rPr>
                <a:t> </a:t>
              </a:r>
              <a:r>
                <a:rPr lang="ru-RU" sz="4200" dirty="0" err="1">
                  <a:solidFill>
                    <a:schemeClr val="accent6"/>
                  </a:solidFill>
                </a:rPr>
                <a:t>позиції</a:t>
              </a:r>
              <a:r>
                <a:rPr lang="ru-RU" sz="4200" dirty="0">
                  <a:solidFill>
                    <a:schemeClr val="accent6"/>
                  </a:solidFill>
                </a:rPr>
                <a:t> </a:t>
              </a:r>
              <a:r>
                <a:rPr lang="ru-RU" sz="4200" dirty="0" err="1">
                  <a:solidFill>
                    <a:schemeClr val="accent6"/>
                  </a:solidFill>
                </a:rPr>
                <a:t>дружніх</a:t>
              </a:r>
              <a:r>
                <a:rPr lang="ru-RU" sz="4200" dirty="0">
                  <a:solidFill>
                    <a:schemeClr val="accent6"/>
                  </a:solidFill>
                </a:rPr>
                <a:t> </a:t>
              </a:r>
              <a:r>
                <a:rPr lang="ru-RU" sz="4200" dirty="0" err="1">
                  <a:solidFill>
                    <a:schemeClr val="accent6"/>
                  </a:solidFill>
                </a:rPr>
                <a:t>контактів</a:t>
              </a:r>
              <a:r>
                <a:rPr lang="ru-RU" sz="4200" dirty="0">
                  <a:solidFill>
                    <a:schemeClr val="accent6"/>
                  </a:solidFill>
                </a:rPr>
                <a:t> і </a:t>
              </a:r>
              <a:r>
                <a:rPr lang="ru-RU" sz="4200" dirty="0" err="1">
                  <a:solidFill>
                    <a:schemeClr val="accent6"/>
                  </a:solidFill>
                </a:rPr>
                <a:t>контактів</a:t>
              </a:r>
              <a:r>
                <a:rPr lang="ru-RU" sz="4200" dirty="0">
                  <a:solidFill>
                    <a:schemeClr val="accent6"/>
                  </a:solidFill>
                </a:rPr>
                <a:t>, до </a:t>
              </a:r>
              <a:r>
                <a:rPr lang="ru-RU" sz="4200" dirty="0" err="1">
                  <a:solidFill>
                    <a:schemeClr val="accent6"/>
                  </a:solidFill>
                </a:rPr>
                <a:t>яких</a:t>
              </a:r>
              <a:r>
                <a:rPr lang="ru-RU" sz="4200" dirty="0">
                  <a:solidFill>
                    <a:schemeClr val="accent6"/>
                  </a:solidFill>
                </a:rPr>
                <a:t> є </a:t>
              </a:r>
              <a:r>
                <a:rPr lang="ru-RU" sz="4200" dirty="0" err="1">
                  <a:solidFill>
                    <a:schemeClr val="accent6"/>
                  </a:solidFill>
                </a:rPr>
                <a:t>прямий</a:t>
              </a:r>
              <a:r>
                <a:rPr lang="ru-RU" sz="4200" dirty="0">
                  <a:solidFill>
                    <a:schemeClr val="accent6"/>
                  </a:solidFill>
                </a:rPr>
                <a:t> доступ, </a:t>
              </a:r>
              <a:r>
                <a:rPr lang="ru-RU" sz="4200" dirty="0" err="1">
                  <a:solidFill>
                    <a:schemeClr val="accent6"/>
                  </a:solidFill>
                </a:rPr>
                <a:t>або</a:t>
              </a:r>
              <a:r>
                <a:rPr lang="ru-RU" sz="4200" dirty="0">
                  <a:solidFill>
                    <a:schemeClr val="accent6"/>
                  </a:solidFill>
                </a:rPr>
                <a:t> ж не </a:t>
              </a:r>
              <a:r>
                <a:rPr lang="ru-RU" sz="4200" dirty="0" err="1">
                  <a:solidFill>
                    <a:schemeClr val="accent6"/>
                  </a:solidFill>
                </a:rPr>
                <a:t>допустити</a:t>
              </a:r>
              <a:r>
                <a:rPr lang="ru-RU" sz="4200" dirty="0">
                  <a:solidFill>
                    <a:schemeClr val="accent6"/>
                  </a:solidFill>
                </a:rPr>
                <a:t>, </a:t>
              </a:r>
              <a:r>
                <a:rPr lang="ru-RU" sz="4200" dirty="0" err="1">
                  <a:solidFill>
                    <a:schemeClr val="accent6"/>
                  </a:solidFill>
                </a:rPr>
                <a:t>щоб</a:t>
              </a:r>
              <a:r>
                <a:rPr lang="ru-RU" sz="4200" dirty="0">
                  <a:solidFill>
                    <a:schemeClr val="accent6"/>
                  </a:solidFill>
                </a:rPr>
                <a:t> </a:t>
              </a:r>
              <a:r>
                <a:rPr lang="ru-RU" sz="4200" dirty="0" err="1">
                  <a:solidFill>
                    <a:schemeClr val="accent6"/>
                  </a:solidFill>
                </a:rPr>
                <a:t>ці</a:t>
              </a:r>
              <a:r>
                <a:rPr lang="ru-RU" sz="4200" dirty="0">
                  <a:solidFill>
                    <a:schemeClr val="accent6"/>
                  </a:solidFill>
                </a:rPr>
                <a:t> посади </a:t>
              </a:r>
              <a:r>
                <a:rPr lang="ru-RU" sz="4200" dirty="0" err="1">
                  <a:solidFill>
                    <a:schemeClr val="accent6"/>
                  </a:solidFill>
                </a:rPr>
                <a:t>були</a:t>
              </a:r>
              <a:r>
                <a:rPr lang="ru-RU" sz="4200" dirty="0">
                  <a:solidFill>
                    <a:schemeClr val="accent6"/>
                  </a:solidFill>
                </a:rPr>
                <a:t> </a:t>
              </a:r>
              <a:r>
                <a:rPr lang="ru-RU" sz="4200" dirty="0" err="1" smtClean="0">
                  <a:solidFill>
                    <a:schemeClr val="accent6"/>
                  </a:solidFill>
                </a:rPr>
                <a:t>зайняті</a:t>
              </a:r>
              <a:r>
                <a:rPr lang="ru-RU" sz="4200" dirty="0" smtClean="0">
                  <a:solidFill>
                    <a:schemeClr val="accent6"/>
                  </a:solidFill>
                </a:rPr>
                <a:t> особами, </a:t>
              </a:r>
              <a:r>
                <a:rPr lang="ru-RU" sz="4200" dirty="0" err="1">
                  <a:solidFill>
                    <a:schemeClr val="accent6"/>
                  </a:solidFill>
                </a:rPr>
                <a:t>ворожими</a:t>
              </a:r>
              <a:r>
                <a:rPr lang="ru-RU" sz="4200" dirty="0">
                  <a:solidFill>
                    <a:schemeClr val="accent6"/>
                  </a:solidFill>
                </a:rPr>
                <a:t> </a:t>
              </a:r>
              <a:r>
                <a:rPr lang="ru-RU" sz="4200" dirty="0" smtClean="0">
                  <a:solidFill>
                    <a:schemeClr val="accent6"/>
                  </a:solidFill>
                </a:rPr>
                <a:t>до </a:t>
              </a:r>
              <a:r>
                <a:rPr lang="ru-RU" sz="4200" dirty="0" err="1" smtClean="0">
                  <a:solidFill>
                    <a:schemeClr val="accent6"/>
                  </a:solidFill>
                </a:rPr>
                <a:t>відповідної</a:t>
              </a:r>
              <a:r>
                <a:rPr lang="ru-RU" sz="4200" dirty="0" smtClean="0">
                  <a:solidFill>
                    <a:schemeClr val="accent6"/>
                  </a:solidFill>
                </a:rPr>
                <a:t> </a:t>
              </a:r>
              <a:r>
                <a:rPr lang="ru-RU" sz="4200" dirty="0" err="1" smtClean="0">
                  <a:solidFill>
                    <a:schemeClr val="accent6"/>
                  </a:solidFill>
                </a:rPr>
                <a:t>групи</a:t>
              </a:r>
              <a:r>
                <a:rPr lang="ru-RU" sz="4200" dirty="0" smtClean="0">
                  <a:solidFill>
                    <a:schemeClr val="accent6"/>
                  </a:solidFill>
                </a:rPr>
                <a:t> </a:t>
              </a:r>
              <a:r>
                <a:rPr lang="ru-RU" sz="4200" dirty="0" err="1" smtClean="0">
                  <a:solidFill>
                    <a:schemeClr val="accent6"/>
                  </a:solidFill>
                </a:rPr>
                <a:t>інтересів</a:t>
              </a:r>
              <a:r>
                <a:rPr lang="ru-RU" sz="4200" dirty="0" smtClean="0">
                  <a:solidFill>
                    <a:schemeClr val="accent6"/>
                  </a:solidFill>
                </a:rPr>
                <a:t>, </a:t>
              </a:r>
              <a:r>
                <a:rPr lang="ru-RU" sz="4200" dirty="0" err="1" smtClean="0">
                  <a:solidFill>
                    <a:schemeClr val="accent6"/>
                  </a:solidFill>
                </a:rPr>
                <a:t>або</a:t>
              </a:r>
              <a:r>
                <a:rPr lang="ru-RU" sz="4200" dirty="0" smtClean="0">
                  <a:solidFill>
                    <a:schemeClr val="accent6"/>
                  </a:solidFill>
                </a:rPr>
                <a:t> особами </a:t>
              </a:r>
              <a:r>
                <a:rPr lang="ru-RU" sz="4200" dirty="0" err="1" smtClean="0">
                  <a:solidFill>
                    <a:schemeClr val="accent6"/>
                  </a:solidFill>
                </a:rPr>
                <a:t>із</a:t>
              </a:r>
              <a:r>
                <a:rPr lang="ru-RU" sz="4200" dirty="0" smtClean="0">
                  <a:solidFill>
                    <a:schemeClr val="accent6"/>
                  </a:solidFill>
                </a:rPr>
                <a:t> </a:t>
              </a:r>
              <a:r>
                <a:rPr lang="ru-RU" sz="4200" dirty="0" err="1" smtClean="0">
                  <a:solidFill>
                    <a:schemeClr val="accent6"/>
                  </a:solidFill>
                </a:rPr>
                <a:t>завідомо</a:t>
              </a:r>
              <a:r>
                <a:rPr lang="ru-RU" sz="4200" dirty="0" smtClean="0">
                  <a:solidFill>
                    <a:schemeClr val="accent6"/>
                  </a:solidFill>
                </a:rPr>
                <a:t> негативною </a:t>
              </a:r>
              <a:r>
                <a:rPr lang="ru-RU" sz="4200" dirty="0" err="1" smtClean="0">
                  <a:solidFill>
                    <a:schemeClr val="accent6"/>
                  </a:solidFill>
                </a:rPr>
                <a:t>репутацією</a:t>
              </a:r>
              <a:r>
                <a:rPr lang="ru-RU" sz="4200" dirty="0">
                  <a:solidFill>
                    <a:schemeClr val="accent6"/>
                  </a:solidFill>
                </a:rPr>
                <a:t>.</a:t>
              </a:r>
            </a:p>
          </p:txBody>
        </p:sp>
      </p:grpSp>
    </p:spTree>
    <p:extLst>
      <p:ext uri="{BB962C8B-B14F-4D97-AF65-F5344CB8AC3E}">
        <p14:creationId xmlns:p14="http://schemas.microsoft.com/office/powerpoint/2010/main" val="247865555"/>
      </p:ext>
    </p:extLst>
  </p:cSld>
  <p:clrMapOvr>
    <a:masterClrMapping/>
  </p:clrMapOvr>
  <p:transition spd="slow">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06653" y="2911642"/>
            <a:ext cx="20190821" cy="9541073"/>
          </a:xfrm>
          <a:prstGeom prst="rect">
            <a:avLst/>
          </a:prstGeom>
        </p:spPr>
        <p:txBody>
          <a:bodyPr wrap="square">
            <a:spAutoFit/>
          </a:bodyPr>
          <a:lstStyle/>
          <a:p>
            <a:pPr marL="680399" indent="-680399" algn="just">
              <a:spcBef>
                <a:spcPts val="2400"/>
              </a:spcBef>
              <a:spcAft>
                <a:spcPts val="2400"/>
              </a:spcAft>
              <a:buFont typeface="Wingdings" panose="05000000000000000000" pitchFamily="2" charset="2"/>
              <a:buChar char="ü"/>
            </a:pPr>
            <a:r>
              <a:rPr lang="uk-UA" sz="3800" dirty="0" smtClean="0">
                <a:solidFill>
                  <a:schemeClr val="accent6"/>
                </a:solidFill>
              </a:rPr>
              <a:t>Останнім часом в Україні ми бачимо, що з боку громадськості кадрове лобіювання часто проявляється </a:t>
            </a:r>
            <a:r>
              <a:rPr lang="uk-UA" sz="3800" b="1" dirty="0" smtClean="0">
                <a:solidFill>
                  <a:schemeClr val="accent6"/>
                </a:solidFill>
              </a:rPr>
              <a:t>не в просуванні конкретного кандидата</a:t>
            </a:r>
            <a:r>
              <a:rPr lang="uk-UA" sz="3800" dirty="0" smtClean="0">
                <a:solidFill>
                  <a:schemeClr val="accent6"/>
                </a:solidFill>
              </a:rPr>
              <a:t>, а в тому, щоб домогтися відкритого </a:t>
            </a:r>
            <a:r>
              <a:rPr lang="uk-UA" sz="3800" b="1" dirty="0" smtClean="0">
                <a:solidFill>
                  <a:schemeClr val="accent6"/>
                </a:solidFill>
              </a:rPr>
              <a:t>конкурсу для кандидатів.</a:t>
            </a:r>
          </a:p>
          <a:p>
            <a:pPr marL="680399" indent="-680399" algn="just">
              <a:spcBef>
                <a:spcPts val="2400"/>
              </a:spcBef>
              <a:spcAft>
                <a:spcPts val="2400"/>
              </a:spcAft>
              <a:buFont typeface="Wingdings" panose="05000000000000000000" pitchFamily="2" charset="2"/>
              <a:buChar char="ü"/>
            </a:pPr>
            <a:r>
              <a:rPr lang="uk-UA" sz="3800" dirty="0" smtClean="0">
                <a:solidFill>
                  <a:schemeClr val="accent6"/>
                </a:solidFill>
              </a:rPr>
              <a:t>У певних випадках такий конкурс вдається забезпечити, у інших випадках – створюється видимість відкритості і прозорості, але при цьому призначаються </a:t>
            </a:r>
            <a:r>
              <a:rPr lang="uk-UA" sz="3800" dirty="0" err="1" smtClean="0">
                <a:solidFill>
                  <a:schemeClr val="accent6"/>
                </a:solidFill>
              </a:rPr>
              <a:t>“кишенькові”</a:t>
            </a:r>
            <a:r>
              <a:rPr lang="uk-UA" sz="3800" dirty="0" smtClean="0">
                <a:solidFill>
                  <a:schemeClr val="accent6"/>
                </a:solidFill>
              </a:rPr>
              <a:t>, підконтрольні відповідним органам влади кандидати.</a:t>
            </a:r>
          </a:p>
          <a:p>
            <a:pPr marL="680399" indent="-680399" algn="just">
              <a:spcBef>
                <a:spcPts val="2400"/>
              </a:spcBef>
              <a:spcAft>
                <a:spcPts val="2400"/>
              </a:spcAft>
              <a:buFont typeface="Wingdings" panose="05000000000000000000" pitchFamily="2" charset="2"/>
              <a:buChar char="ü"/>
            </a:pPr>
            <a:r>
              <a:rPr lang="uk-UA" sz="3800" dirty="0" smtClean="0">
                <a:solidFill>
                  <a:schemeClr val="accent6"/>
                </a:solidFill>
              </a:rPr>
              <a:t>У деяких країнах, включаючи частково й Україну, </a:t>
            </a:r>
            <a:r>
              <a:rPr lang="uk-UA" sz="3800" b="1" dirty="0" smtClean="0">
                <a:solidFill>
                  <a:schemeClr val="accent6"/>
                </a:solidFill>
              </a:rPr>
              <a:t>уряд може звертатися </a:t>
            </a:r>
            <a:r>
              <a:rPr lang="uk-UA" sz="3800" dirty="0" smtClean="0">
                <a:solidFill>
                  <a:schemeClr val="accent6"/>
                </a:solidFill>
              </a:rPr>
              <a:t>до громадськості та бізнес-спільноти з проханням порекомендувати кандидатів на високі державні посади в актуальних для них галузях.</a:t>
            </a:r>
          </a:p>
          <a:p>
            <a:pPr marL="680399" indent="-680399" algn="just">
              <a:spcBef>
                <a:spcPts val="2400"/>
              </a:spcBef>
              <a:spcAft>
                <a:spcPts val="2400"/>
              </a:spcAft>
              <a:buFont typeface="Wingdings" panose="05000000000000000000" pitchFamily="2" charset="2"/>
              <a:buChar char="ü"/>
            </a:pPr>
            <a:r>
              <a:rPr lang="uk-UA" sz="3800" dirty="0" smtClean="0">
                <a:solidFill>
                  <a:schemeClr val="accent6"/>
                </a:solidFill>
              </a:rPr>
              <a:t>Наприклад, в березні 2014 року прем'єр-міністр </a:t>
            </a:r>
            <a:r>
              <a:rPr lang="uk-UA" sz="3800" dirty="0" err="1" smtClean="0">
                <a:solidFill>
                  <a:schemeClr val="accent6"/>
                </a:solidFill>
              </a:rPr>
              <a:t>Яценюк</a:t>
            </a:r>
            <a:r>
              <a:rPr lang="uk-UA" sz="3800" dirty="0" smtClean="0">
                <a:solidFill>
                  <a:schemeClr val="accent6"/>
                </a:solidFill>
              </a:rPr>
              <a:t> звернувся до Європейської Бізнес Асоціації та Американської торговельної палати з проханням запропонувати кандидатів на керівництво Державної податкової служби та Державної митної служби (на сьогодні об'єднані в Державну фіскальну службу).</a:t>
            </a:r>
          </a:p>
        </p:txBody>
      </p:sp>
    </p:spTree>
    <p:extLst>
      <p:ext uri="{BB962C8B-B14F-4D97-AF65-F5344CB8AC3E}">
        <p14:creationId xmlns:p14="http://schemas.microsoft.com/office/powerpoint/2010/main" val="696130885"/>
      </p:ext>
    </p:extLst>
  </p:cSld>
  <p:clrMapOvr>
    <a:masterClrMapping/>
  </p:clrMapOvr>
  <p:transition spd="slow">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448591" y="6385131"/>
            <a:ext cx="15951987" cy="2927312"/>
          </a:xfrm>
          <a:prstGeom prst="rect">
            <a:avLst/>
          </a:prstGeom>
        </p:spPr>
        <p:txBody>
          <a:bodyPr lIns="217728" tIns="108864" rIns="217728" bIns="108864">
            <a:noAutofit/>
          </a:bodyPr>
          <a:lstStyle/>
          <a:p>
            <a:pPr algn="ctr"/>
            <a:r>
              <a:rPr lang="ru-RU" sz="8000" b="1" dirty="0" smtClean="0">
                <a:solidFill>
                  <a:schemeClr val="tx2"/>
                </a:solidFill>
                <a:latin typeface="Franklin Gothic Medium"/>
                <a:ea typeface="ＭＳ Ｐゴシック" charset="-128"/>
              </a:rPr>
              <a:t>АДВОКАЦІЯ У ВИКОНАВЧИХ ОРГАНАХ ВЛАДИ</a:t>
            </a:r>
            <a:endParaRPr lang="en-US" sz="8000" b="1" dirty="0">
              <a:solidFill>
                <a:schemeClr val="tx2"/>
              </a:solidFill>
              <a:latin typeface="Franklin Gothic Medium"/>
              <a:ea typeface="ＭＳ Ｐゴシック" charset="-128"/>
            </a:endParaRPr>
          </a:p>
        </p:txBody>
      </p:sp>
    </p:spTree>
    <p:extLst>
      <p:ext uri="{BB962C8B-B14F-4D97-AF65-F5344CB8AC3E}">
        <p14:creationId xmlns:p14="http://schemas.microsoft.com/office/powerpoint/2010/main" val="2447398043"/>
      </p:ext>
    </p:extLst>
  </p:cSld>
  <p:clrMapOvr>
    <a:masterClrMapping/>
  </p:clrMapOvr>
  <p:transition spd="slow">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15315" y="4503227"/>
            <a:ext cx="20984900" cy="5960402"/>
            <a:chOff x="0" y="2581997"/>
            <a:chExt cx="20477747" cy="3422250"/>
          </a:xfrm>
        </p:grpSpPr>
        <p:sp>
          <p:nvSpPr>
            <p:cNvPr id="4" name="Скругленный прямоугольник 3"/>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167060" y="2581997"/>
              <a:ext cx="20143627" cy="3255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algn="just"/>
              <a:r>
                <a:rPr lang="ru-RU" sz="6000" dirty="0" smtClean="0">
                  <a:solidFill>
                    <a:schemeClr val="tx2"/>
                  </a:solidFill>
                  <a:latin typeface="Franklin Gothic Medium"/>
                  <a:ea typeface="ＭＳ Ｐゴシック" charset="-128"/>
                  <a:cs typeface="Franklin Gothic Medium"/>
                </a:rPr>
                <a:t>ВИКОНАВЧЕ ЛОБІЮВАННЯ –</a:t>
              </a:r>
              <a:r>
                <a:rPr lang="ru-RU" sz="5000" dirty="0" smtClean="0">
                  <a:solidFill>
                    <a:schemeClr val="tx2"/>
                  </a:solidFill>
                  <a:latin typeface="Franklin Gothic Medium"/>
                  <a:ea typeface="ＭＳ Ｐゴシック" charset="-128"/>
                  <a:cs typeface="Franklin Gothic Medium"/>
                </a:rPr>
                <a:t> </a:t>
              </a:r>
              <a:r>
                <a:rPr lang="ru-RU" sz="5000" dirty="0" err="1" smtClean="0">
                  <a:solidFill>
                    <a:schemeClr val="accent6"/>
                  </a:solidFill>
                </a:rPr>
                <a:t>це</a:t>
              </a:r>
              <a:r>
                <a:rPr lang="ru-RU" sz="5000" dirty="0">
                  <a:solidFill>
                    <a:schemeClr val="accent6"/>
                  </a:solidFill>
                </a:rPr>
                <a:t> </a:t>
              </a:r>
              <a:r>
                <a:rPr lang="ru-RU" sz="5000" dirty="0" err="1">
                  <a:solidFill>
                    <a:schemeClr val="accent6"/>
                  </a:solidFill>
                </a:rPr>
                <a:t>лобіювання</a:t>
              </a:r>
              <a:r>
                <a:rPr lang="ru-RU" sz="5000" dirty="0">
                  <a:solidFill>
                    <a:schemeClr val="accent6"/>
                  </a:solidFill>
                </a:rPr>
                <a:t> </a:t>
              </a:r>
              <a:r>
                <a:rPr lang="ru-RU" sz="5000" dirty="0" err="1">
                  <a:solidFill>
                    <a:schemeClr val="accent6"/>
                  </a:solidFill>
                </a:rPr>
                <a:t>інтересів</a:t>
              </a:r>
              <a:r>
                <a:rPr lang="ru-RU" sz="5000" dirty="0">
                  <a:solidFill>
                    <a:schemeClr val="accent6"/>
                  </a:solidFill>
                </a:rPr>
                <a:t> шляхом </a:t>
              </a:r>
              <a:r>
                <a:rPr lang="ru-RU" sz="5000" dirty="0" err="1">
                  <a:solidFill>
                    <a:schemeClr val="accent6"/>
                  </a:solidFill>
                </a:rPr>
                <a:t>впливу</a:t>
              </a:r>
              <a:r>
                <a:rPr lang="ru-RU" sz="5000" dirty="0">
                  <a:solidFill>
                    <a:schemeClr val="accent6"/>
                  </a:solidFill>
                </a:rPr>
                <a:t> на </a:t>
              </a:r>
              <a:r>
                <a:rPr lang="ru-RU" sz="5000" dirty="0" err="1">
                  <a:solidFill>
                    <a:schemeClr val="accent6"/>
                  </a:solidFill>
                </a:rPr>
                <a:t>рішення</a:t>
              </a:r>
              <a:r>
                <a:rPr lang="ru-RU" sz="5000" dirty="0">
                  <a:solidFill>
                    <a:schemeClr val="accent6"/>
                  </a:solidFill>
                </a:rPr>
                <a:t> </a:t>
              </a:r>
              <a:r>
                <a:rPr lang="ru-RU" sz="5000" dirty="0" err="1">
                  <a:solidFill>
                    <a:schemeClr val="accent6"/>
                  </a:solidFill>
                </a:rPr>
                <a:t>органів</a:t>
              </a:r>
              <a:r>
                <a:rPr lang="ru-RU" sz="5000" dirty="0">
                  <a:solidFill>
                    <a:schemeClr val="accent6"/>
                  </a:solidFill>
                </a:rPr>
                <a:t> </a:t>
              </a:r>
              <a:r>
                <a:rPr lang="ru-RU" sz="5000" dirty="0" err="1">
                  <a:solidFill>
                    <a:schemeClr val="accent6"/>
                  </a:solidFill>
                </a:rPr>
                <a:t>виконавчої</a:t>
              </a:r>
              <a:r>
                <a:rPr lang="ru-RU" sz="5000" dirty="0">
                  <a:solidFill>
                    <a:schemeClr val="accent6"/>
                  </a:solidFill>
                </a:rPr>
                <a:t> </a:t>
              </a:r>
              <a:r>
                <a:rPr lang="ru-RU" sz="5000" dirty="0" err="1">
                  <a:solidFill>
                    <a:schemeClr val="accent6"/>
                  </a:solidFill>
                </a:rPr>
                <a:t>влади</a:t>
              </a:r>
              <a:r>
                <a:rPr lang="ru-RU" sz="5000" dirty="0">
                  <a:solidFill>
                    <a:schemeClr val="accent6"/>
                  </a:solidFill>
                </a:rPr>
                <a:t> </a:t>
              </a:r>
              <a:r>
                <a:rPr lang="ru-RU" sz="5000" dirty="0" err="1">
                  <a:solidFill>
                    <a:schemeClr val="accent6"/>
                  </a:solidFill>
                </a:rPr>
                <a:t>різних</a:t>
              </a:r>
              <a:r>
                <a:rPr lang="ru-RU" sz="5000" dirty="0">
                  <a:solidFill>
                    <a:schemeClr val="accent6"/>
                  </a:solidFill>
                </a:rPr>
                <a:t> </a:t>
              </a:r>
              <a:r>
                <a:rPr lang="ru-RU" sz="5000" dirty="0" err="1">
                  <a:solidFill>
                    <a:schemeClr val="accent6"/>
                  </a:solidFill>
                </a:rPr>
                <a:t>рівнів</a:t>
              </a:r>
              <a:r>
                <a:rPr lang="ru-RU" sz="5000" dirty="0">
                  <a:solidFill>
                    <a:schemeClr val="accent6"/>
                  </a:solidFill>
                </a:rPr>
                <a:t>: </a:t>
              </a:r>
              <a:r>
                <a:rPr lang="ru-RU" sz="5000" dirty="0" err="1">
                  <a:solidFill>
                    <a:schemeClr val="accent6"/>
                  </a:solidFill>
                </a:rPr>
                <a:t>Кабінету</a:t>
              </a:r>
              <a:r>
                <a:rPr lang="ru-RU" sz="5000" dirty="0">
                  <a:solidFill>
                    <a:schemeClr val="accent6"/>
                  </a:solidFill>
                </a:rPr>
                <a:t> </a:t>
              </a:r>
              <a:r>
                <a:rPr lang="ru-RU" sz="5000" dirty="0" err="1">
                  <a:solidFill>
                    <a:schemeClr val="accent6"/>
                  </a:solidFill>
                </a:rPr>
                <a:t>Міністрів</a:t>
              </a:r>
              <a:r>
                <a:rPr lang="ru-RU" sz="5000" dirty="0">
                  <a:solidFill>
                    <a:schemeClr val="accent6"/>
                  </a:solidFill>
                </a:rPr>
                <a:t> </a:t>
              </a:r>
              <a:r>
                <a:rPr lang="ru-RU" sz="5000" dirty="0" err="1">
                  <a:solidFill>
                    <a:schemeClr val="accent6"/>
                  </a:solidFill>
                </a:rPr>
                <a:t>України</a:t>
              </a:r>
              <a:r>
                <a:rPr lang="ru-RU" sz="5000" dirty="0">
                  <a:solidFill>
                    <a:schemeClr val="accent6"/>
                  </a:solidFill>
                </a:rPr>
                <a:t>, </a:t>
              </a:r>
              <a:r>
                <a:rPr lang="ru-RU" sz="5000" dirty="0" err="1">
                  <a:solidFill>
                    <a:schemeClr val="accent6"/>
                  </a:solidFill>
                </a:rPr>
                <a:t>міністерств</a:t>
              </a:r>
              <a:r>
                <a:rPr lang="ru-RU" sz="5000" dirty="0">
                  <a:solidFill>
                    <a:schemeClr val="accent6"/>
                  </a:solidFill>
                </a:rPr>
                <a:t>, </a:t>
              </a:r>
              <a:r>
                <a:rPr lang="ru-RU" sz="5000" dirty="0" err="1">
                  <a:solidFill>
                    <a:schemeClr val="accent6"/>
                  </a:solidFill>
                </a:rPr>
                <a:t>відомств</a:t>
              </a:r>
              <a:r>
                <a:rPr lang="ru-RU" sz="5000" dirty="0">
                  <a:solidFill>
                    <a:schemeClr val="accent6"/>
                  </a:solidFill>
                </a:rPr>
                <a:t> (</a:t>
              </a:r>
              <a:r>
                <a:rPr lang="ru-RU" sz="5000" dirty="0" err="1">
                  <a:solidFill>
                    <a:schemeClr val="accent6"/>
                  </a:solidFill>
                </a:rPr>
                <a:t>державних</a:t>
              </a:r>
              <a:r>
                <a:rPr lang="ru-RU" sz="5000" dirty="0">
                  <a:solidFill>
                    <a:schemeClr val="accent6"/>
                  </a:solidFill>
                </a:rPr>
                <a:t> служб, </a:t>
              </a:r>
              <a:r>
                <a:rPr lang="ru-RU" sz="5000" dirty="0" err="1">
                  <a:solidFill>
                    <a:schemeClr val="accent6"/>
                  </a:solidFill>
                </a:rPr>
                <a:t>національних</a:t>
              </a:r>
              <a:r>
                <a:rPr lang="ru-RU" sz="5000" dirty="0">
                  <a:solidFill>
                    <a:schemeClr val="accent6"/>
                  </a:solidFill>
                </a:rPr>
                <a:t> агентств, </a:t>
              </a:r>
              <a:r>
                <a:rPr lang="ru-RU" sz="5000" dirty="0" err="1">
                  <a:solidFill>
                    <a:schemeClr val="accent6"/>
                  </a:solidFill>
                </a:rPr>
                <a:t>інспекцій</a:t>
              </a:r>
              <a:r>
                <a:rPr lang="ru-RU" sz="5000" dirty="0">
                  <a:solidFill>
                    <a:schemeClr val="accent6"/>
                  </a:solidFill>
                </a:rPr>
                <a:t>, </a:t>
              </a:r>
              <a:r>
                <a:rPr lang="ru-RU" sz="5000" dirty="0" err="1">
                  <a:solidFill>
                    <a:schemeClr val="accent6"/>
                  </a:solidFill>
                </a:rPr>
                <a:t>органів</a:t>
              </a:r>
              <a:r>
                <a:rPr lang="ru-RU" sz="5000" dirty="0">
                  <a:solidFill>
                    <a:schemeClr val="accent6"/>
                  </a:solidFill>
                </a:rPr>
                <a:t> </a:t>
              </a:r>
              <a:r>
                <a:rPr lang="ru-RU" sz="5000" dirty="0" err="1">
                  <a:solidFill>
                    <a:schemeClr val="accent6"/>
                  </a:solidFill>
                </a:rPr>
                <a:t>зі</a:t>
              </a:r>
              <a:r>
                <a:rPr lang="ru-RU" sz="5000" dirty="0">
                  <a:solidFill>
                    <a:schemeClr val="accent6"/>
                  </a:solidFill>
                </a:rPr>
                <a:t> </a:t>
              </a:r>
              <a:r>
                <a:rPr lang="ru-RU" sz="5000" dirty="0" err="1">
                  <a:solidFill>
                    <a:schemeClr val="accent6"/>
                  </a:solidFill>
                </a:rPr>
                <a:t>спеціальним</a:t>
              </a:r>
              <a:r>
                <a:rPr lang="ru-RU" sz="5000" dirty="0">
                  <a:solidFill>
                    <a:schemeClr val="accent6"/>
                  </a:solidFill>
                </a:rPr>
                <a:t> статусом) і </a:t>
              </a:r>
              <a:r>
                <a:rPr lang="ru-RU" sz="5000" dirty="0" err="1">
                  <a:solidFill>
                    <a:schemeClr val="accent6"/>
                  </a:solidFill>
                </a:rPr>
                <a:t>місцевих</a:t>
              </a:r>
              <a:r>
                <a:rPr lang="ru-RU" sz="5000" dirty="0">
                  <a:solidFill>
                    <a:schemeClr val="accent6"/>
                  </a:solidFill>
                </a:rPr>
                <a:t> </a:t>
              </a:r>
              <a:r>
                <a:rPr lang="ru-RU" sz="5000" dirty="0" err="1">
                  <a:solidFill>
                    <a:schemeClr val="accent6"/>
                  </a:solidFill>
                </a:rPr>
                <a:t>державних</a:t>
              </a:r>
              <a:r>
                <a:rPr lang="ru-RU" sz="5000" dirty="0">
                  <a:solidFill>
                    <a:schemeClr val="accent6"/>
                  </a:solidFill>
                </a:rPr>
                <a:t> </a:t>
              </a:r>
              <a:r>
                <a:rPr lang="ru-RU" sz="5000" dirty="0" err="1">
                  <a:solidFill>
                    <a:schemeClr val="accent6"/>
                  </a:solidFill>
                </a:rPr>
                <a:t>адміністрацій</a:t>
              </a:r>
              <a:r>
                <a:rPr lang="ru-RU" sz="5000" dirty="0">
                  <a:solidFill>
                    <a:schemeClr val="accent6"/>
                  </a:solidFill>
                </a:rPr>
                <a:t> (</a:t>
              </a:r>
              <a:r>
                <a:rPr lang="ru-RU" sz="5000" dirty="0" err="1">
                  <a:solidFill>
                    <a:schemeClr val="accent6"/>
                  </a:solidFill>
                </a:rPr>
                <a:t>обласних</a:t>
              </a:r>
              <a:r>
                <a:rPr lang="ru-RU" sz="5000" dirty="0">
                  <a:solidFill>
                    <a:schemeClr val="accent6"/>
                  </a:solidFill>
                </a:rPr>
                <a:t> і </a:t>
              </a:r>
              <a:r>
                <a:rPr lang="ru-RU" sz="5000" dirty="0" err="1">
                  <a:solidFill>
                    <a:schemeClr val="accent6"/>
                  </a:solidFill>
                </a:rPr>
                <a:t>районних</a:t>
              </a:r>
              <a:r>
                <a:rPr lang="ru-RU" sz="5000" dirty="0" smtClean="0">
                  <a:solidFill>
                    <a:schemeClr val="accent6"/>
                  </a:solidFill>
                </a:rPr>
                <a:t>).</a:t>
              </a:r>
              <a:endParaRPr lang="ru-RU" sz="5000" dirty="0">
                <a:solidFill>
                  <a:schemeClr val="accent6"/>
                </a:solidFill>
              </a:endParaRPr>
            </a:p>
          </p:txBody>
        </p:sp>
      </p:grpSp>
    </p:spTree>
    <p:extLst>
      <p:ext uri="{BB962C8B-B14F-4D97-AF65-F5344CB8AC3E}">
        <p14:creationId xmlns:p14="http://schemas.microsoft.com/office/powerpoint/2010/main" val="1252847857"/>
      </p:ext>
    </p:extLst>
  </p:cSld>
  <p:clrMapOvr>
    <a:masterClrMapping/>
  </p:clrMapOvr>
  <p:transition spd="slow">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5979" y="3224463"/>
            <a:ext cx="20659336" cy="9456820"/>
          </a:xfrm>
          <a:prstGeom prst="rect">
            <a:avLst/>
          </a:prstGeom>
        </p:spPr>
        <p:txBody>
          <a:bodyPr lIns="217728" tIns="108864" rIns="217728" bIns="108864">
            <a:noAutofit/>
          </a:bodyPr>
          <a:lstStyle/>
          <a:p>
            <a:pPr algn="just">
              <a:spcBef>
                <a:spcPts val="0"/>
              </a:spcBef>
              <a:spcAft>
                <a:spcPts val="0"/>
              </a:spcAft>
              <a:buFont typeface="Wingdings" pitchFamily="2" charset="2"/>
              <a:buChar char="ü"/>
            </a:pPr>
            <a:r>
              <a:rPr lang="ru-RU" sz="3600" dirty="0" smtClean="0">
                <a:solidFill>
                  <a:schemeClr val="accent6"/>
                </a:solidFill>
              </a:rPr>
              <a:t> </a:t>
            </a:r>
            <a:r>
              <a:rPr lang="ru-RU" sz="3600" dirty="0">
                <a:solidFill>
                  <a:schemeClr val="accent6"/>
                </a:solidFill>
              </a:rPr>
              <a:t> </a:t>
            </a:r>
            <a:r>
              <a:rPr lang="ru-RU" sz="3600" dirty="0" smtClean="0">
                <a:solidFill>
                  <a:schemeClr val="accent6"/>
                </a:solidFill>
              </a:rPr>
              <a:t>У </a:t>
            </a:r>
            <a:r>
              <a:rPr lang="ru-RU" sz="3600" dirty="0" err="1">
                <a:solidFill>
                  <a:schemeClr val="accent6"/>
                </a:solidFill>
              </a:rPr>
              <a:t>порівнянні</a:t>
            </a:r>
            <a:r>
              <a:rPr lang="ru-RU" sz="3600" dirty="0">
                <a:solidFill>
                  <a:schemeClr val="accent6"/>
                </a:solidFill>
              </a:rPr>
              <a:t> </a:t>
            </a:r>
            <a:r>
              <a:rPr lang="ru-RU" sz="3600" dirty="0" err="1">
                <a:solidFill>
                  <a:schemeClr val="accent6"/>
                </a:solidFill>
              </a:rPr>
              <a:t>із</a:t>
            </a:r>
            <a:r>
              <a:rPr lang="ru-RU" sz="3600" dirty="0">
                <a:solidFill>
                  <a:schemeClr val="accent6"/>
                </a:solidFill>
              </a:rPr>
              <a:t> </a:t>
            </a:r>
            <a:r>
              <a:rPr lang="ru-RU" sz="3600" dirty="0" err="1" smtClean="0">
                <a:solidFill>
                  <a:schemeClr val="accent6"/>
                </a:solidFill>
              </a:rPr>
              <a:t>законодавчою</a:t>
            </a:r>
            <a:r>
              <a:rPr lang="ru-RU" sz="3600" dirty="0" smtClean="0">
                <a:solidFill>
                  <a:schemeClr val="accent6"/>
                </a:solidFill>
              </a:rPr>
              <a:t> </a:t>
            </a:r>
            <a:r>
              <a:rPr lang="ru-RU" sz="3600" dirty="0" err="1" smtClean="0">
                <a:solidFill>
                  <a:schemeClr val="accent6"/>
                </a:solidFill>
              </a:rPr>
              <a:t>адвокацією</a:t>
            </a:r>
            <a:r>
              <a:rPr lang="ru-RU" sz="3600" dirty="0" smtClean="0">
                <a:solidFill>
                  <a:schemeClr val="accent6"/>
                </a:solidFill>
              </a:rPr>
              <a:t>, </a:t>
            </a:r>
            <a:r>
              <a:rPr lang="ru-RU" sz="3600" dirty="0" err="1" smtClean="0">
                <a:solidFill>
                  <a:schemeClr val="accent6"/>
                </a:solidFill>
              </a:rPr>
              <a:t>виконавча</a:t>
            </a:r>
            <a:r>
              <a:rPr lang="ru-RU" sz="3600" dirty="0" smtClean="0">
                <a:solidFill>
                  <a:schemeClr val="accent6"/>
                </a:solidFill>
              </a:rPr>
              <a:t> </a:t>
            </a:r>
            <a:r>
              <a:rPr lang="ru-RU" sz="3600" dirty="0" err="1" smtClean="0">
                <a:solidFill>
                  <a:schemeClr val="accent6"/>
                </a:solidFill>
              </a:rPr>
              <a:t>адвокація</a:t>
            </a:r>
            <a:r>
              <a:rPr lang="ru-RU" sz="3600" dirty="0" smtClean="0">
                <a:solidFill>
                  <a:schemeClr val="accent6"/>
                </a:solidFill>
              </a:rPr>
              <a:t> у </a:t>
            </a:r>
            <a:r>
              <a:rPr lang="ru-RU" sz="3600" dirty="0" err="1" smtClean="0">
                <a:solidFill>
                  <a:schemeClr val="accent6"/>
                </a:solidFill>
              </a:rPr>
              <a:t>багатьох</a:t>
            </a:r>
            <a:r>
              <a:rPr lang="ru-RU" sz="3600" dirty="0" smtClean="0">
                <a:solidFill>
                  <a:schemeClr val="accent6"/>
                </a:solidFill>
              </a:rPr>
              <a:t> </a:t>
            </a:r>
            <a:r>
              <a:rPr lang="ru-RU" sz="3600" dirty="0" err="1" smtClean="0">
                <a:solidFill>
                  <a:schemeClr val="accent6"/>
                </a:solidFill>
              </a:rPr>
              <a:t>випадках</a:t>
            </a:r>
            <a:r>
              <a:rPr lang="ru-RU" sz="3600" dirty="0" smtClean="0">
                <a:solidFill>
                  <a:schemeClr val="accent6"/>
                </a:solidFill>
              </a:rPr>
              <a:t> </a:t>
            </a:r>
            <a:r>
              <a:rPr lang="ru-RU" sz="3600" dirty="0" err="1" smtClean="0">
                <a:solidFill>
                  <a:schemeClr val="accent6"/>
                </a:solidFill>
              </a:rPr>
              <a:t>є</a:t>
            </a:r>
            <a:r>
              <a:rPr lang="ru-RU" sz="3600" dirty="0" smtClean="0">
                <a:solidFill>
                  <a:schemeClr val="accent6"/>
                </a:solidFill>
              </a:rPr>
              <a:t> </a:t>
            </a:r>
            <a:r>
              <a:rPr lang="ru-RU" sz="3600" dirty="0" err="1" smtClean="0">
                <a:solidFill>
                  <a:schemeClr val="accent6"/>
                </a:solidFill>
              </a:rPr>
              <a:t>більш</a:t>
            </a:r>
            <a:r>
              <a:rPr lang="ru-RU" sz="3600" dirty="0" smtClean="0">
                <a:solidFill>
                  <a:schemeClr val="accent6"/>
                </a:solidFill>
              </a:rPr>
              <a:t> </a:t>
            </a:r>
            <a:r>
              <a:rPr lang="ru-RU" sz="3600" dirty="0" err="1" smtClean="0">
                <a:solidFill>
                  <a:schemeClr val="accent6"/>
                </a:solidFill>
              </a:rPr>
              <a:t>ефективною</a:t>
            </a:r>
            <a:r>
              <a:rPr lang="ru-RU" sz="3600" dirty="0" smtClean="0">
                <a:solidFill>
                  <a:schemeClr val="accent6"/>
                </a:solidFill>
              </a:rPr>
              <a:t>.</a:t>
            </a:r>
            <a:endParaRPr lang="ru-RU" sz="3600" dirty="0" smtClean="0">
              <a:solidFill>
                <a:schemeClr val="tx2"/>
              </a:solidFill>
              <a:latin typeface="Franklin Gothic Medium"/>
              <a:ea typeface="ＭＳ Ｐゴシック" charset="-128"/>
              <a:cs typeface="Franklin Gothic Medium"/>
            </a:endParaRPr>
          </a:p>
          <a:p>
            <a:pPr algn="just">
              <a:spcBef>
                <a:spcPts val="0"/>
              </a:spcBef>
              <a:spcAft>
                <a:spcPts val="0"/>
              </a:spcAft>
            </a:pPr>
            <a:endParaRPr lang="ru-RU" sz="3000" dirty="0" smtClean="0">
              <a:solidFill>
                <a:schemeClr val="tx2"/>
              </a:solidFill>
              <a:latin typeface="Franklin Gothic Medium"/>
              <a:ea typeface="ＭＳ Ｐゴシック" charset="-128"/>
              <a:cs typeface="Franklin Gothic Medium"/>
            </a:endParaRPr>
          </a:p>
          <a:p>
            <a:pPr algn="just">
              <a:spcBef>
                <a:spcPts val="0"/>
              </a:spcBef>
              <a:spcAft>
                <a:spcPts val="0"/>
              </a:spcAft>
            </a:pPr>
            <a:r>
              <a:rPr lang="ru-RU" sz="6000" dirty="0" smtClean="0">
                <a:solidFill>
                  <a:schemeClr val="tx2"/>
                </a:solidFill>
                <a:latin typeface="Franklin Gothic Medium"/>
                <a:ea typeface="ＭＳ Ｐゴシック" charset="-128"/>
                <a:cs typeface="Franklin Gothic Medium"/>
              </a:rPr>
              <a:t>ПЕРЕВАГИ ВИКОНАВЧОЇ АДВОКАЦІЇ</a:t>
            </a:r>
          </a:p>
          <a:p>
            <a:pPr algn="just">
              <a:spcBef>
                <a:spcPts val="0"/>
              </a:spcBef>
              <a:spcAft>
                <a:spcPts val="1200"/>
              </a:spcAft>
            </a:pPr>
            <a:r>
              <a:rPr lang="ru-RU" sz="4200" b="1" dirty="0" smtClean="0">
                <a:solidFill>
                  <a:schemeClr val="accent6"/>
                </a:solidFill>
              </a:rPr>
              <a:t>в </a:t>
            </a:r>
            <a:r>
              <a:rPr lang="ru-RU" sz="4200" b="1" dirty="0" err="1" smtClean="0">
                <a:solidFill>
                  <a:schemeClr val="accent6"/>
                </a:solidFill>
              </a:rPr>
              <a:t>порівнянні</a:t>
            </a:r>
            <a:r>
              <a:rPr lang="ru-RU" sz="4200" b="1" dirty="0" smtClean="0">
                <a:solidFill>
                  <a:schemeClr val="accent6"/>
                </a:solidFill>
              </a:rPr>
              <a:t> </a:t>
            </a:r>
            <a:r>
              <a:rPr lang="ru-RU" sz="4200" b="1" dirty="0" err="1">
                <a:solidFill>
                  <a:schemeClr val="accent6"/>
                </a:solidFill>
              </a:rPr>
              <a:t>з</a:t>
            </a:r>
            <a:r>
              <a:rPr lang="ru-RU" sz="4200" b="1" dirty="0" smtClean="0">
                <a:solidFill>
                  <a:schemeClr val="accent6"/>
                </a:solidFill>
              </a:rPr>
              <a:t> </a:t>
            </a:r>
            <a:r>
              <a:rPr lang="ru-RU" sz="4200" b="1" dirty="0" err="1" smtClean="0">
                <a:solidFill>
                  <a:schemeClr val="accent6"/>
                </a:solidFill>
              </a:rPr>
              <a:t>законодавчою</a:t>
            </a:r>
            <a:r>
              <a:rPr lang="ru-RU" sz="4200" b="1" dirty="0" smtClean="0">
                <a:solidFill>
                  <a:schemeClr val="accent6"/>
                </a:solidFill>
              </a:rPr>
              <a:t>:</a:t>
            </a:r>
          </a:p>
          <a:p>
            <a:pPr algn="just">
              <a:spcBef>
                <a:spcPts val="0"/>
              </a:spcBef>
              <a:spcAft>
                <a:spcPts val="0"/>
              </a:spcAft>
            </a:pPr>
            <a:endParaRPr lang="ru-RU" sz="3000" dirty="0">
              <a:solidFill>
                <a:schemeClr val="accent6"/>
              </a:solidFill>
            </a:endParaRPr>
          </a:p>
          <a:p>
            <a:pPr marL="680399" indent="-680399" algn="just">
              <a:spcBef>
                <a:spcPts val="0"/>
              </a:spcBef>
              <a:spcAft>
                <a:spcPts val="2400"/>
              </a:spcAft>
              <a:buFont typeface="Wingdings" panose="05000000000000000000" pitchFamily="2" charset="2"/>
              <a:buChar char="§"/>
            </a:pPr>
            <a:r>
              <a:rPr lang="ru-RU" sz="3600" dirty="0" smtClean="0">
                <a:solidFill>
                  <a:schemeClr val="accent6"/>
                </a:solidFill>
              </a:rPr>
              <a:t>процедура </a:t>
            </a:r>
            <a:r>
              <a:rPr lang="ru-RU" sz="3600" dirty="0" err="1">
                <a:solidFill>
                  <a:schemeClr val="accent6"/>
                </a:solidFill>
              </a:rPr>
              <a:t>прийняття</a:t>
            </a:r>
            <a:r>
              <a:rPr lang="ru-RU" sz="3600" dirty="0">
                <a:solidFill>
                  <a:schemeClr val="accent6"/>
                </a:solidFill>
              </a:rPr>
              <a:t> </a:t>
            </a:r>
            <a:r>
              <a:rPr lang="ru-RU" sz="3600" dirty="0" err="1">
                <a:solidFill>
                  <a:schemeClr val="accent6"/>
                </a:solidFill>
              </a:rPr>
              <a:t>підзаконних</a:t>
            </a:r>
            <a:r>
              <a:rPr lang="ru-RU" sz="3600" dirty="0">
                <a:solidFill>
                  <a:schemeClr val="accent6"/>
                </a:solidFill>
              </a:rPr>
              <a:t> </a:t>
            </a:r>
            <a:r>
              <a:rPr lang="ru-RU" sz="3600" dirty="0" err="1">
                <a:solidFill>
                  <a:schemeClr val="accent6"/>
                </a:solidFill>
              </a:rPr>
              <a:t>актів</a:t>
            </a:r>
            <a:r>
              <a:rPr lang="ru-RU" sz="3600" dirty="0">
                <a:solidFill>
                  <a:schemeClr val="accent6"/>
                </a:solidFill>
              </a:rPr>
              <a:t> </a:t>
            </a:r>
            <a:r>
              <a:rPr lang="ru-RU" sz="3600" dirty="0" err="1">
                <a:solidFill>
                  <a:schemeClr val="accent6"/>
                </a:solidFill>
              </a:rPr>
              <a:t>виконавчими</a:t>
            </a:r>
            <a:r>
              <a:rPr lang="ru-RU" sz="3600" dirty="0">
                <a:solidFill>
                  <a:schemeClr val="accent6"/>
                </a:solidFill>
              </a:rPr>
              <a:t> органами (</a:t>
            </a:r>
            <a:r>
              <a:rPr lang="ru-RU" sz="3600" dirty="0" err="1">
                <a:solidFill>
                  <a:schemeClr val="accent6"/>
                </a:solidFill>
              </a:rPr>
              <a:t>наприклад</a:t>
            </a:r>
            <a:r>
              <a:rPr lang="ru-RU" sz="3600" dirty="0">
                <a:solidFill>
                  <a:schemeClr val="accent6"/>
                </a:solidFill>
              </a:rPr>
              <a:t>, постанов, </a:t>
            </a:r>
            <a:r>
              <a:rPr lang="ru-RU" sz="3600" dirty="0" err="1">
                <a:solidFill>
                  <a:schemeClr val="accent6"/>
                </a:solidFill>
              </a:rPr>
              <a:t>наказів</a:t>
            </a:r>
            <a:r>
              <a:rPr lang="ru-RU" sz="3600" dirty="0">
                <a:solidFill>
                  <a:schemeClr val="accent6"/>
                </a:solidFill>
              </a:rPr>
              <a:t>, </a:t>
            </a:r>
            <a:r>
              <a:rPr lang="ru-RU" sz="3600" dirty="0" err="1">
                <a:solidFill>
                  <a:schemeClr val="accent6"/>
                </a:solidFill>
              </a:rPr>
              <a:t>розпоряджень</a:t>
            </a:r>
            <a:r>
              <a:rPr lang="ru-RU" sz="3600" dirty="0">
                <a:solidFill>
                  <a:schemeClr val="accent6"/>
                </a:solidFill>
              </a:rPr>
              <a:t>) </a:t>
            </a:r>
            <a:r>
              <a:rPr lang="ru-RU" sz="3600" dirty="0" err="1">
                <a:solidFill>
                  <a:schemeClr val="accent6"/>
                </a:solidFill>
              </a:rPr>
              <a:t>багато</a:t>
            </a:r>
            <a:r>
              <a:rPr lang="ru-RU" sz="3600" dirty="0">
                <a:solidFill>
                  <a:schemeClr val="accent6"/>
                </a:solidFill>
              </a:rPr>
              <a:t> в </a:t>
            </a:r>
            <a:r>
              <a:rPr lang="ru-RU" sz="3600" dirty="0" err="1">
                <a:solidFill>
                  <a:schemeClr val="accent6"/>
                </a:solidFill>
              </a:rPr>
              <a:t>чому</a:t>
            </a:r>
            <a:r>
              <a:rPr lang="ru-RU" sz="3600" dirty="0">
                <a:solidFill>
                  <a:schemeClr val="accent6"/>
                </a:solidFill>
              </a:rPr>
              <a:t> </a:t>
            </a:r>
            <a:r>
              <a:rPr lang="ru-RU" sz="3600" b="1" dirty="0" err="1">
                <a:solidFill>
                  <a:schemeClr val="accent6"/>
                </a:solidFill>
              </a:rPr>
              <a:t>менш</a:t>
            </a:r>
            <a:r>
              <a:rPr lang="ru-RU" sz="3600" b="1" dirty="0">
                <a:solidFill>
                  <a:schemeClr val="accent6"/>
                </a:solidFill>
              </a:rPr>
              <a:t> складна і </a:t>
            </a:r>
            <a:r>
              <a:rPr lang="ru-RU" sz="3600" b="1" dirty="0" err="1">
                <a:solidFill>
                  <a:schemeClr val="accent6"/>
                </a:solidFill>
              </a:rPr>
              <a:t>тривала</a:t>
            </a:r>
            <a:r>
              <a:rPr lang="ru-RU" sz="3600" dirty="0">
                <a:solidFill>
                  <a:schemeClr val="accent6"/>
                </a:solidFill>
              </a:rPr>
              <a:t>, </a:t>
            </a:r>
            <a:r>
              <a:rPr lang="ru-RU" sz="3600" dirty="0" err="1">
                <a:solidFill>
                  <a:schemeClr val="accent6"/>
                </a:solidFill>
              </a:rPr>
              <a:t>ніж</a:t>
            </a:r>
            <a:r>
              <a:rPr lang="ru-RU" sz="3600" dirty="0">
                <a:solidFill>
                  <a:schemeClr val="accent6"/>
                </a:solidFill>
              </a:rPr>
              <a:t> процедура </a:t>
            </a:r>
            <a:r>
              <a:rPr lang="ru-RU" sz="3600" dirty="0" err="1">
                <a:solidFill>
                  <a:schemeClr val="accent6"/>
                </a:solidFill>
              </a:rPr>
              <a:t>прийняття</a:t>
            </a:r>
            <a:r>
              <a:rPr lang="ru-RU" sz="3600" dirty="0">
                <a:solidFill>
                  <a:schemeClr val="accent6"/>
                </a:solidFill>
              </a:rPr>
              <a:t> </a:t>
            </a:r>
            <a:r>
              <a:rPr lang="ru-RU" sz="3600" dirty="0" err="1">
                <a:solidFill>
                  <a:schemeClr val="accent6"/>
                </a:solidFill>
              </a:rPr>
              <a:t>законів</a:t>
            </a:r>
            <a:r>
              <a:rPr lang="ru-RU" sz="3600" dirty="0">
                <a:solidFill>
                  <a:schemeClr val="accent6"/>
                </a:solidFill>
              </a:rPr>
              <a:t> парламентом;</a:t>
            </a:r>
            <a:endParaRPr lang="ru-RU" sz="3600" dirty="0" smtClean="0">
              <a:solidFill>
                <a:schemeClr val="accent6"/>
              </a:solidFill>
            </a:endParaRPr>
          </a:p>
          <a:p>
            <a:pPr marL="680399" indent="-680399" algn="just">
              <a:spcBef>
                <a:spcPts val="1800"/>
              </a:spcBef>
              <a:spcAft>
                <a:spcPts val="2400"/>
              </a:spcAft>
              <a:buFont typeface="Wingdings" panose="05000000000000000000" pitchFamily="2" charset="2"/>
              <a:buChar char="§"/>
            </a:pPr>
            <a:r>
              <a:rPr lang="ru-RU" sz="3600" dirty="0" smtClean="0">
                <a:solidFill>
                  <a:schemeClr val="accent6"/>
                </a:solidFill>
              </a:rPr>
              <a:t>у </a:t>
            </a:r>
            <a:r>
              <a:rPr lang="ru-RU" sz="3600" dirty="0" err="1">
                <a:solidFill>
                  <a:schemeClr val="accent6"/>
                </a:solidFill>
              </a:rPr>
              <a:t>виконавчій</a:t>
            </a:r>
            <a:r>
              <a:rPr lang="ru-RU" sz="3600" dirty="0">
                <a:solidFill>
                  <a:schemeClr val="accent6"/>
                </a:solidFill>
              </a:rPr>
              <a:t> </a:t>
            </a:r>
            <a:r>
              <a:rPr lang="ru-RU" sz="3600" dirty="0" err="1">
                <a:solidFill>
                  <a:schemeClr val="accent6"/>
                </a:solidFill>
              </a:rPr>
              <a:t>гілці</a:t>
            </a:r>
            <a:r>
              <a:rPr lang="ru-RU" sz="3600" dirty="0">
                <a:solidFill>
                  <a:schemeClr val="accent6"/>
                </a:solidFill>
              </a:rPr>
              <a:t> </a:t>
            </a:r>
            <a:r>
              <a:rPr lang="ru-RU" sz="3600" dirty="0" err="1">
                <a:solidFill>
                  <a:schemeClr val="accent6"/>
                </a:solidFill>
              </a:rPr>
              <a:t>влади</a:t>
            </a:r>
            <a:r>
              <a:rPr lang="ru-RU" sz="3600" dirty="0">
                <a:solidFill>
                  <a:schemeClr val="accent6"/>
                </a:solidFill>
              </a:rPr>
              <a:t> </a:t>
            </a:r>
            <a:r>
              <a:rPr lang="ru-RU" sz="3600" dirty="0" err="1">
                <a:solidFill>
                  <a:schemeClr val="accent6"/>
                </a:solidFill>
              </a:rPr>
              <a:t>багато</a:t>
            </a:r>
            <a:r>
              <a:rPr lang="ru-RU" sz="3600" dirty="0">
                <a:solidFill>
                  <a:schemeClr val="accent6"/>
                </a:solidFill>
              </a:rPr>
              <a:t> </a:t>
            </a:r>
            <a:r>
              <a:rPr lang="ru-RU" sz="3600" dirty="0" err="1">
                <a:solidFill>
                  <a:schemeClr val="accent6"/>
                </a:solidFill>
              </a:rPr>
              <a:t>рішень</a:t>
            </a:r>
            <a:r>
              <a:rPr lang="ru-RU" sz="3600" dirty="0">
                <a:solidFill>
                  <a:schemeClr val="accent6"/>
                </a:solidFill>
              </a:rPr>
              <a:t> </a:t>
            </a:r>
            <a:r>
              <a:rPr lang="ru-RU" sz="3600" dirty="0" err="1">
                <a:solidFill>
                  <a:schemeClr val="accent6"/>
                </a:solidFill>
              </a:rPr>
              <a:t>приймаються</a:t>
            </a:r>
            <a:r>
              <a:rPr lang="ru-RU" sz="3600" dirty="0">
                <a:solidFill>
                  <a:schemeClr val="accent6"/>
                </a:solidFill>
              </a:rPr>
              <a:t> на </a:t>
            </a:r>
            <a:r>
              <a:rPr lang="ru-RU" sz="3600" dirty="0" err="1">
                <a:solidFill>
                  <a:schemeClr val="accent6"/>
                </a:solidFill>
              </a:rPr>
              <a:t>рівні</a:t>
            </a:r>
            <a:r>
              <a:rPr lang="ru-RU" sz="3600" dirty="0">
                <a:solidFill>
                  <a:schemeClr val="accent6"/>
                </a:solidFill>
              </a:rPr>
              <a:t> </a:t>
            </a:r>
            <a:r>
              <a:rPr lang="ru-RU" sz="3600" dirty="0" err="1">
                <a:solidFill>
                  <a:schemeClr val="accent6"/>
                </a:solidFill>
              </a:rPr>
              <a:t>чиновників</a:t>
            </a:r>
            <a:r>
              <a:rPr lang="ru-RU" sz="3600" dirty="0">
                <a:solidFill>
                  <a:schemeClr val="accent6"/>
                </a:solidFill>
              </a:rPr>
              <a:t> </a:t>
            </a:r>
            <a:r>
              <a:rPr lang="ru-RU" sz="3600" b="1" dirty="0" err="1">
                <a:solidFill>
                  <a:schemeClr val="accent6"/>
                </a:solidFill>
              </a:rPr>
              <a:t>середньої</a:t>
            </a:r>
            <a:r>
              <a:rPr lang="ru-RU" sz="3600" b="1" dirty="0">
                <a:solidFill>
                  <a:schemeClr val="accent6"/>
                </a:solidFill>
              </a:rPr>
              <a:t> ланки</a:t>
            </a:r>
            <a:r>
              <a:rPr lang="ru-RU" sz="3600" dirty="0">
                <a:solidFill>
                  <a:schemeClr val="accent6"/>
                </a:solidFill>
              </a:rPr>
              <a:t>, </a:t>
            </a:r>
            <a:r>
              <a:rPr lang="ru-RU" sz="3600" dirty="0" err="1">
                <a:solidFill>
                  <a:schemeClr val="accent6"/>
                </a:solidFill>
              </a:rPr>
              <a:t>що</a:t>
            </a:r>
            <a:r>
              <a:rPr lang="ru-RU" sz="3600" dirty="0">
                <a:solidFill>
                  <a:schemeClr val="accent6"/>
                </a:solidFill>
              </a:rPr>
              <a:t> </a:t>
            </a:r>
            <a:r>
              <a:rPr lang="ru-RU" sz="3600" dirty="0" err="1">
                <a:solidFill>
                  <a:schemeClr val="accent6"/>
                </a:solidFill>
              </a:rPr>
              <a:t>дозволяє</a:t>
            </a:r>
            <a:r>
              <a:rPr lang="ru-RU" sz="3600" dirty="0">
                <a:solidFill>
                  <a:schemeClr val="accent6"/>
                </a:solidFill>
              </a:rPr>
              <a:t> </a:t>
            </a:r>
            <a:r>
              <a:rPr lang="ru-RU" sz="3600" dirty="0" err="1">
                <a:solidFill>
                  <a:schemeClr val="accent6"/>
                </a:solidFill>
              </a:rPr>
              <a:t>лобістам</a:t>
            </a:r>
            <a:r>
              <a:rPr lang="ru-RU" sz="3600" dirty="0">
                <a:solidFill>
                  <a:schemeClr val="accent6"/>
                </a:solidFill>
              </a:rPr>
              <a:t> </a:t>
            </a:r>
            <a:r>
              <a:rPr lang="ru-RU" sz="3600" dirty="0" err="1">
                <a:solidFill>
                  <a:schemeClr val="accent6"/>
                </a:solidFill>
              </a:rPr>
              <a:t>оперативніше</a:t>
            </a:r>
            <a:r>
              <a:rPr lang="ru-RU" sz="3600" dirty="0">
                <a:solidFill>
                  <a:schemeClr val="accent6"/>
                </a:solidFill>
              </a:rPr>
              <a:t> донести </a:t>
            </a:r>
            <a:r>
              <a:rPr lang="ru-RU" sz="3600" dirty="0" err="1">
                <a:solidFill>
                  <a:schemeClr val="accent6"/>
                </a:solidFill>
              </a:rPr>
              <a:t>їм</a:t>
            </a:r>
            <a:r>
              <a:rPr lang="ru-RU" sz="3600" dirty="0">
                <a:solidFill>
                  <a:schemeClr val="accent6"/>
                </a:solidFill>
              </a:rPr>
              <a:t> свою </a:t>
            </a:r>
            <a:r>
              <a:rPr lang="ru-RU" sz="3600" dirty="0" err="1">
                <a:solidFill>
                  <a:schemeClr val="accent6"/>
                </a:solidFill>
              </a:rPr>
              <a:t>позицію</a:t>
            </a:r>
            <a:r>
              <a:rPr lang="ru-RU" sz="3600" dirty="0">
                <a:solidFill>
                  <a:schemeClr val="accent6"/>
                </a:solidFill>
              </a:rPr>
              <a:t>;</a:t>
            </a:r>
            <a:endParaRPr lang="ru-RU" sz="3600" dirty="0" smtClean="0">
              <a:solidFill>
                <a:schemeClr val="accent6"/>
              </a:solidFill>
            </a:endParaRPr>
          </a:p>
          <a:p>
            <a:pPr marL="680399" indent="-680399" algn="just">
              <a:spcBef>
                <a:spcPts val="1800"/>
              </a:spcBef>
              <a:spcAft>
                <a:spcPts val="2400"/>
              </a:spcAft>
              <a:buFont typeface="Wingdings" panose="05000000000000000000" pitchFamily="2" charset="2"/>
              <a:buChar char="§"/>
            </a:pPr>
            <a:r>
              <a:rPr lang="ru-RU" sz="3600" dirty="0" err="1" smtClean="0">
                <a:solidFill>
                  <a:schemeClr val="accent6"/>
                </a:solidFill>
              </a:rPr>
              <a:t>Крім</a:t>
            </a:r>
            <a:r>
              <a:rPr lang="ru-RU" sz="3600" dirty="0" smtClean="0">
                <a:solidFill>
                  <a:schemeClr val="accent6"/>
                </a:solidFill>
              </a:rPr>
              <a:t> </a:t>
            </a:r>
            <a:r>
              <a:rPr lang="ru-RU" sz="3600" dirty="0">
                <a:solidFill>
                  <a:schemeClr val="accent6"/>
                </a:solidFill>
              </a:rPr>
              <a:t>того, </a:t>
            </a:r>
            <a:r>
              <a:rPr lang="ru-RU" sz="3600" dirty="0" err="1">
                <a:solidFill>
                  <a:schemeClr val="accent6"/>
                </a:solidFill>
              </a:rPr>
              <a:t>навіть</a:t>
            </a:r>
            <a:r>
              <a:rPr lang="ru-RU" sz="3600" dirty="0">
                <a:solidFill>
                  <a:schemeClr val="accent6"/>
                </a:solidFill>
              </a:rPr>
              <a:t> </a:t>
            </a:r>
            <a:r>
              <a:rPr lang="ru-RU" sz="3600" dirty="0" err="1">
                <a:solidFill>
                  <a:schemeClr val="accent6"/>
                </a:solidFill>
              </a:rPr>
              <a:t>якщо</a:t>
            </a:r>
            <a:r>
              <a:rPr lang="ru-RU" sz="3600" dirty="0">
                <a:solidFill>
                  <a:schemeClr val="accent6"/>
                </a:solidFill>
              </a:rPr>
              <a:t> закон </a:t>
            </a:r>
            <a:r>
              <a:rPr lang="ru-RU" sz="3600" dirty="0" err="1">
                <a:solidFill>
                  <a:schemeClr val="accent6"/>
                </a:solidFill>
              </a:rPr>
              <a:t>вдалося</a:t>
            </a:r>
            <a:r>
              <a:rPr lang="ru-RU" sz="3600" dirty="0">
                <a:solidFill>
                  <a:schemeClr val="accent6"/>
                </a:solidFill>
              </a:rPr>
              <a:t> </a:t>
            </a:r>
            <a:r>
              <a:rPr lang="ru-RU" sz="3600" dirty="0" err="1">
                <a:solidFill>
                  <a:schemeClr val="accent6"/>
                </a:solidFill>
              </a:rPr>
              <a:t>прийняти</a:t>
            </a:r>
            <a:r>
              <a:rPr lang="ru-RU" sz="3600" dirty="0">
                <a:solidFill>
                  <a:schemeClr val="accent6"/>
                </a:solidFill>
              </a:rPr>
              <a:t>, </a:t>
            </a:r>
            <a:r>
              <a:rPr lang="ru-RU" sz="3600" dirty="0" err="1">
                <a:solidFill>
                  <a:schemeClr val="accent6"/>
                </a:solidFill>
              </a:rPr>
              <a:t>можуть</a:t>
            </a:r>
            <a:r>
              <a:rPr lang="ru-RU" sz="3600" dirty="0">
                <a:solidFill>
                  <a:schemeClr val="accent6"/>
                </a:solidFill>
              </a:rPr>
              <a:t> </a:t>
            </a:r>
            <a:r>
              <a:rPr lang="ru-RU" sz="3600" dirty="0" err="1">
                <a:solidFill>
                  <a:schemeClr val="accent6"/>
                </a:solidFill>
              </a:rPr>
              <a:t>виникнути</a:t>
            </a:r>
            <a:r>
              <a:rPr lang="ru-RU" sz="3600" dirty="0">
                <a:solidFill>
                  <a:schemeClr val="accent6"/>
                </a:solidFill>
              </a:rPr>
              <a:t> </a:t>
            </a:r>
            <a:r>
              <a:rPr lang="ru-RU" sz="3600" dirty="0" err="1">
                <a:solidFill>
                  <a:schemeClr val="accent6"/>
                </a:solidFill>
              </a:rPr>
              <a:t>перешкоди</a:t>
            </a:r>
            <a:r>
              <a:rPr lang="ru-RU" sz="3600" dirty="0">
                <a:solidFill>
                  <a:schemeClr val="accent6"/>
                </a:solidFill>
              </a:rPr>
              <a:t> на </a:t>
            </a:r>
            <a:r>
              <a:rPr lang="ru-RU" sz="3600" dirty="0" err="1">
                <a:solidFill>
                  <a:schemeClr val="accent6"/>
                </a:solidFill>
              </a:rPr>
              <a:t>стадії</a:t>
            </a:r>
            <a:r>
              <a:rPr lang="ru-RU" sz="3600" dirty="0">
                <a:solidFill>
                  <a:schemeClr val="accent6"/>
                </a:solidFill>
              </a:rPr>
              <a:t> </a:t>
            </a:r>
            <a:r>
              <a:rPr lang="ru-RU" sz="3600" dirty="0" err="1">
                <a:solidFill>
                  <a:schemeClr val="accent6"/>
                </a:solidFill>
              </a:rPr>
              <a:t>його</a:t>
            </a:r>
            <a:r>
              <a:rPr lang="ru-RU" sz="3600" dirty="0">
                <a:solidFill>
                  <a:schemeClr val="accent6"/>
                </a:solidFill>
              </a:rPr>
              <a:t> </a:t>
            </a:r>
            <a:r>
              <a:rPr lang="ru-RU" sz="3600" dirty="0" err="1">
                <a:solidFill>
                  <a:schemeClr val="accent6"/>
                </a:solidFill>
              </a:rPr>
              <a:t>імплементації</a:t>
            </a:r>
            <a:r>
              <a:rPr lang="ru-RU" sz="3600" dirty="0">
                <a:solidFill>
                  <a:schemeClr val="accent6"/>
                </a:solidFill>
              </a:rPr>
              <a:t>. </a:t>
            </a:r>
            <a:r>
              <a:rPr lang="ru-RU" sz="3600" dirty="0" err="1">
                <a:solidFill>
                  <a:schemeClr val="accent6"/>
                </a:solidFill>
              </a:rPr>
              <a:t>Тобто</a:t>
            </a:r>
            <a:r>
              <a:rPr lang="ru-RU" sz="3600" dirty="0">
                <a:solidFill>
                  <a:schemeClr val="accent6"/>
                </a:solidFill>
              </a:rPr>
              <a:t> </a:t>
            </a:r>
            <a:r>
              <a:rPr lang="ru-RU" sz="3600" dirty="0" err="1">
                <a:solidFill>
                  <a:schemeClr val="accent6"/>
                </a:solidFill>
              </a:rPr>
              <a:t>пролобіювати</a:t>
            </a:r>
            <a:r>
              <a:rPr lang="ru-RU" sz="3600" dirty="0">
                <a:solidFill>
                  <a:schemeClr val="accent6"/>
                </a:solidFill>
              </a:rPr>
              <a:t> закон </a:t>
            </a:r>
            <a:r>
              <a:rPr lang="ru-RU" sz="3600" dirty="0" err="1">
                <a:solidFill>
                  <a:schemeClr val="accent6"/>
                </a:solidFill>
              </a:rPr>
              <a:t>ще</a:t>
            </a:r>
            <a:r>
              <a:rPr lang="ru-RU" sz="3600" dirty="0">
                <a:solidFill>
                  <a:schemeClr val="accent6"/>
                </a:solidFill>
              </a:rPr>
              <a:t> не </a:t>
            </a:r>
            <a:r>
              <a:rPr lang="ru-RU" sz="3600" dirty="0" err="1">
                <a:solidFill>
                  <a:schemeClr val="accent6"/>
                </a:solidFill>
              </a:rPr>
              <a:t>означає</a:t>
            </a:r>
            <a:r>
              <a:rPr lang="ru-RU" sz="3600" dirty="0">
                <a:solidFill>
                  <a:schemeClr val="accent6"/>
                </a:solidFill>
              </a:rPr>
              <a:t> </a:t>
            </a:r>
            <a:r>
              <a:rPr lang="ru-RU" sz="3600" dirty="0" err="1">
                <a:solidFill>
                  <a:schemeClr val="accent6"/>
                </a:solidFill>
              </a:rPr>
              <a:t>побачити</a:t>
            </a:r>
            <a:r>
              <a:rPr lang="ru-RU" sz="3600" dirty="0">
                <a:solidFill>
                  <a:schemeClr val="accent6"/>
                </a:solidFill>
              </a:rPr>
              <a:t> </a:t>
            </a:r>
            <a:r>
              <a:rPr lang="ru-RU" sz="3600" dirty="0" err="1">
                <a:solidFill>
                  <a:schemeClr val="accent6"/>
                </a:solidFill>
              </a:rPr>
              <a:t>його</a:t>
            </a:r>
            <a:r>
              <a:rPr lang="ru-RU" sz="3600" dirty="0">
                <a:solidFill>
                  <a:schemeClr val="accent6"/>
                </a:solidFill>
              </a:rPr>
              <a:t> </a:t>
            </a:r>
            <a:r>
              <a:rPr lang="ru-RU" sz="3600" dirty="0" err="1">
                <a:solidFill>
                  <a:schemeClr val="accent6"/>
                </a:solidFill>
              </a:rPr>
              <a:t>практичну</a:t>
            </a:r>
            <a:r>
              <a:rPr lang="ru-RU" sz="3600" dirty="0">
                <a:solidFill>
                  <a:schemeClr val="accent6"/>
                </a:solidFill>
              </a:rPr>
              <a:t> </a:t>
            </a:r>
            <a:r>
              <a:rPr lang="ru-RU" sz="3600" dirty="0" err="1">
                <a:solidFill>
                  <a:schemeClr val="accent6"/>
                </a:solidFill>
              </a:rPr>
              <a:t>реалізацію</a:t>
            </a:r>
            <a:r>
              <a:rPr lang="ru-RU" sz="3600" dirty="0">
                <a:solidFill>
                  <a:schemeClr val="accent6"/>
                </a:solidFill>
              </a:rPr>
              <a:t>.</a:t>
            </a:r>
            <a:endParaRPr lang="ru-RU" sz="3600" dirty="0" smtClean="0">
              <a:solidFill>
                <a:schemeClr val="accent6"/>
              </a:solidFill>
            </a:endParaRPr>
          </a:p>
        </p:txBody>
      </p:sp>
    </p:spTree>
    <p:extLst>
      <p:ext uri="{BB962C8B-B14F-4D97-AF65-F5344CB8AC3E}">
        <p14:creationId xmlns:p14="http://schemas.microsoft.com/office/powerpoint/2010/main" val="1239408714"/>
      </p:ext>
    </p:extLst>
  </p:cSld>
  <p:clrMapOvr>
    <a:masterClrMapping/>
  </p:clrMapOvr>
  <p:transition spd="slow">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12233" y="2695074"/>
            <a:ext cx="20934946" cy="8903368"/>
          </a:xfrm>
          <a:prstGeom prst="rect">
            <a:avLst/>
          </a:prstGeom>
        </p:spPr>
        <p:txBody>
          <a:bodyPr lIns="217728" tIns="108864" rIns="217728" bIns="108864">
            <a:noAutofit/>
          </a:bodyPr>
          <a:lstStyle/>
          <a:p>
            <a:pPr algn="just">
              <a:spcBef>
                <a:spcPts val="0"/>
              </a:spcBef>
              <a:spcAft>
                <a:spcPts val="0"/>
              </a:spcAft>
            </a:pPr>
            <a:r>
              <a:rPr lang="ru-RU" sz="6000" dirty="0" smtClean="0">
                <a:solidFill>
                  <a:schemeClr val="tx2"/>
                </a:solidFill>
                <a:latin typeface="Franklin Gothic Medium"/>
                <a:ea typeface="ＭＳ Ｐゴシック" charset="-128"/>
                <a:cs typeface="Franklin Gothic Medium"/>
              </a:rPr>
              <a:t>НЕДОЛІКИ ВИКОНАВЧОЇ АДВОКАЦІЇ</a:t>
            </a:r>
            <a:endParaRPr lang="ru-RU" sz="6000" dirty="0">
              <a:solidFill>
                <a:schemeClr val="tx2"/>
              </a:solidFill>
              <a:latin typeface="Franklin Gothic Medium"/>
              <a:ea typeface="ＭＳ Ｐゴシック" charset="-128"/>
              <a:cs typeface="Franklin Gothic Medium"/>
            </a:endParaRPr>
          </a:p>
          <a:p>
            <a:pPr algn="just">
              <a:spcBef>
                <a:spcPts val="0"/>
              </a:spcBef>
              <a:spcAft>
                <a:spcPts val="1800"/>
              </a:spcAft>
            </a:pPr>
            <a:r>
              <a:rPr lang="ru-RU" sz="4200" b="1" dirty="0" smtClean="0">
                <a:solidFill>
                  <a:schemeClr val="accent6"/>
                </a:solidFill>
              </a:rPr>
              <a:t>в </a:t>
            </a:r>
            <a:r>
              <a:rPr lang="ru-RU" sz="4200" b="1" dirty="0" err="1">
                <a:solidFill>
                  <a:schemeClr val="accent6"/>
                </a:solidFill>
              </a:rPr>
              <a:t>порівнянні</a:t>
            </a:r>
            <a:r>
              <a:rPr lang="ru-RU" sz="4200" b="1" dirty="0">
                <a:solidFill>
                  <a:schemeClr val="accent6"/>
                </a:solidFill>
              </a:rPr>
              <a:t> </a:t>
            </a:r>
            <a:r>
              <a:rPr lang="ru-RU" sz="4200" b="1" dirty="0" err="1">
                <a:solidFill>
                  <a:schemeClr val="accent6"/>
                </a:solidFill>
              </a:rPr>
              <a:t>з</a:t>
            </a:r>
            <a:r>
              <a:rPr lang="ru-RU" sz="4200" b="1" dirty="0">
                <a:solidFill>
                  <a:schemeClr val="accent6"/>
                </a:solidFill>
              </a:rPr>
              <a:t> </a:t>
            </a:r>
            <a:r>
              <a:rPr lang="ru-RU" sz="4200" b="1" dirty="0" err="1" smtClean="0">
                <a:solidFill>
                  <a:schemeClr val="accent6"/>
                </a:solidFill>
              </a:rPr>
              <a:t>законодавчою</a:t>
            </a:r>
            <a:r>
              <a:rPr lang="ru-RU" sz="4200" b="1" dirty="0" smtClean="0">
                <a:solidFill>
                  <a:schemeClr val="accent6"/>
                </a:solidFill>
              </a:rPr>
              <a:t>:</a:t>
            </a:r>
            <a:endParaRPr lang="ru-RU" sz="5000" dirty="0" smtClean="0">
              <a:solidFill>
                <a:schemeClr val="accent6"/>
              </a:solidFill>
              <a:latin typeface="Franklin Gothic Medium"/>
              <a:ea typeface="ＭＳ Ｐゴシック" charset="-128"/>
              <a:cs typeface="Franklin Gothic Medium"/>
            </a:endParaRPr>
          </a:p>
          <a:p>
            <a:pPr marL="680399" indent="-680399" algn="just">
              <a:spcBef>
                <a:spcPts val="1800"/>
              </a:spcBef>
              <a:spcAft>
                <a:spcPts val="1800"/>
              </a:spcAft>
              <a:buFont typeface="Wingdings" pitchFamily="2" charset="2"/>
              <a:buChar char="§"/>
            </a:pPr>
            <a:r>
              <a:rPr lang="ru-RU" sz="3500" dirty="0" err="1" smtClean="0">
                <a:solidFill>
                  <a:schemeClr val="accent6"/>
                </a:solidFill>
              </a:rPr>
              <a:t>Представники</a:t>
            </a:r>
            <a:r>
              <a:rPr lang="ru-RU" sz="3500" dirty="0" smtClean="0">
                <a:solidFill>
                  <a:schemeClr val="accent6"/>
                </a:solidFill>
              </a:rPr>
              <a:t> </a:t>
            </a:r>
            <a:r>
              <a:rPr lang="ru-RU" sz="3500" dirty="0" err="1">
                <a:solidFill>
                  <a:schemeClr val="accent6"/>
                </a:solidFill>
              </a:rPr>
              <a:t>виконавчої</a:t>
            </a:r>
            <a:r>
              <a:rPr lang="ru-RU" sz="3500" dirty="0">
                <a:solidFill>
                  <a:schemeClr val="accent6"/>
                </a:solidFill>
              </a:rPr>
              <a:t> </a:t>
            </a:r>
            <a:r>
              <a:rPr lang="ru-RU" sz="3500" dirty="0" err="1">
                <a:solidFill>
                  <a:schemeClr val="accent6"/>
                </a:solidFill>
              </a:rPr>
              <a:t>влади</a:t>
            </a:r>
            <a:r>
              <a:rPr lang="ru-RU" sz="3500" dirty="0">
                <a:solidFill>
                  <a:schemeClr val="accent6"/>
                </a:solidFill>
              </a:rPr>
              <a:t> </a:t>
            </a:r>
            <a:r>
              <a:rPr lang="ru-RU" sz="3500" dirty="0" err="1">
                <a:solidFill>
                  <a:schemeClr val="accent6"/>
                </a:solidFill>
              </a:rPr>
              <a:t>завжди</a:t>
            </a:r>
            <a:r>
              <a:rPr lang="ru-RU" sz="3500" dirty="0">
                <a:solidFill>
                  <a:schemeClr val="accent6"/>
                </a:solidFill>
              </a:rPr>
              <a:t> </a:t>
            </a:r>
            <a:r>
              <a:rPr lang="ru-RU" sz="3500" dirty="0" err="1" smtClean="0">
                <a:solidFill>
                  <a:schemeClr val="accent6"/>
                </a:solidFill>
              </a:rPr>
              <a:t>входять</a:t>
            </a:r>
            <a:r>
              <a:rPr lang="ru-RU" sz="3500" dirty="0" smtClean="0">
                <a:solidFill>
                  <a:schemeClr val="accent6"/>
                </a:solidFill>
              </a:rPr>
              <a:t> до </a:t>
            </a:r>
            <a:r>
              <a:rPr lang="ru-RU" sz="3500" b="1" dirty="0" err="1" smtClean="0">
                <a:solidFill>
                  <a:schemeClr val="accent6"/>
                </a:solidFill>
              </a:rPr>
              <a:t>ієрархії</a:t>
            </a:r>
            <a:r>
              <a:rPr lang="ru-RU" sz="3500" dirty="0" smtClean="0">
                <a:solidFill>
                  <a:schemeClr val="accent6"/>
                </a:solidFill>
              </a:rPr>
              <a:t>, а </a:t>
            </a:r>
            <a:r>
              <a:rPr lang="ru-RU" sz="3500" dirty="0" err="1" smtClean="0">
                <a:solidFill>
                  <a:schemeClr val="accent6"/>
                </a:solidFill>
              </a:rPr>
              <a:t>отже</a:t>
            </a:r>
            <a:r>
              <a:rPr lang="ru-RU" sz="3500" dirty="0" smtClean="0">
                <a:solidFill>
                  <a:schemeClr val="accent6"/>
                </a:solidFill>
              </a:rPr>
              <a:t> </a:t>
            </a:r>
            <a:r>
              <a:rPr lang="ru-RU" sz="3500" dirty="0" err="1">
                <a:solidFill>
                  <a:schemeClr val="accent6"/>
                </a:solidFill>
              </a:rPr>
              <a:t>залежні</a:t>
            </a:r>
            <a:r>
              <a:rPr lang="ru-RU" sz="3500" dirty="0">
                <a:solidFill>
                  <a:schemeClr val="accent6"/>
                </a:solidFill>
              </a:rPr>
              <a:t> в </a:t>
            </a:r>
            <a:r>
              <a:rPr lang="ru-RU" sz="3500" b="1" dirty="0" err="1">
                <a:solidFill>
                  <a:schemeClr val="accent6"/>
                </a:solidFill>
              </a:rPr>
              <a:t>прийнятті</a:t>
            </a:r>
            <a:r>
              <a:rPr lang="ru-RU" sz="3500" dirty="0">
                <a:solidFill>
                  <a:schemeClr val="accent6"/>
                </a:solidFill>
              </a:rPr>
              <a:t> </a:t>
            </a:r>
            <a:r>
              <a:rPr lang="ru-RU" sz="3500" dirty="0" err="1">
                <a:solidFill>
                  <a:schemeClr val="accent6"/>
                </a:solidFill>
              </a:rPr>
              <a:t>рішень</a:t>
            </a:r>
            <a:r>
              <a:rPr lang="ru-RU" sz="3500" dirty="0">
                <a:solidFill>
                  <a:schemeClr val="accent6"/>
                </a:solidFill>
              </a:rPr>
              <a:t> </a:t>
            </a:r>
            <a:r>
              <a:rPr lang="ru-RU" sz="3500" dirty="0" err="1">
                <a:solidFill>
                  <a:schemeClr val="accent6"/>
                </a:solidFill>
              </a:rPr>
              <a:t>більшою</a:t>
            </a:r>
            <a:r>
              <a:rPr lang="ru-RU" sz="3500" dirty="0">
                <a:solidFill>
                  <a:schemeClr val="accent6"/>
                </a:solidFill>
              </a:rPr>
              <a:t> </a:t>
            </a:r>
            <a:r>
              <a:rPr lang="ru-RU" sz="3500" dirty="0" err="1">
                <a:solidFill>
                  <a:schemeClr val="accent6"/>
                </a:solidFill>
              </a:rPr>
              <a:t>мірою</a:t>
            </a:r>
            <a:r>
              <a:rPr lang="ru-RU" sz="3500" dirty="0">
                <a:solidFill>
                  <a:schemeClr val="accent6"/>
                </a:solidFill>
              </a:rPr>
              <a:t>, </a:t>
            </a:r>
            <a:r>
              <a:rPr lang="ru-RU" sz="3500" dirty="0" err="1">
                <a:solidFill>
                  <a:schemeClr val="accent6"/>
                </a:solidFill>
              </a:rPr>
              <a:t>ніж</a:t>
            </a:r>
            <a:r>
              <a:rPr lang="ru-RU" sz="3500" dirty="0">
                <a:solidFill>
                  <a:schemeClr val="accent6"/>
                </a:solidFill>
              </a:rPr>
              <a:t> </a:t>
            </a:r>
            <a:r>
              <a:rPr lang="ru-RU" sz="3500" dirty="0" err="1">
                <a:solidFill>
                  <a:schemeClr val="accent6"/>
                </a:solidFill>
              </a:rPr>
              <a:t>депутати</a:t>
            </a:r>
            <a:r>
              <a:rPr lang="ru-RU" sz="3500" dirty="0">
                <a:solidFill>
                  <a:schemeClr val="accent6"/>
                </a:solidFill>
              </a:rPr>
              <a:t>.</a:t>
            </a:r>
            <a:endParaRPr lang="ru-RU" sz="3500" dirty="0" smtClean="0">
              <a:solidFill>
                <a:schemeClr val="accent6"/>
              </a:solidFill>
            </a:endParaRPr>
          </a:p>
          <a:p>
            <a:pPr marL="680399" indent="-680399" algn="just">
              <a:spcBef>
                <a:spcPts val="1800"/>
              </a:spcBef>
              <a:spcAft>
                <a:spcPts val="1800"/>
              </a:spcAft>
            </a:pPr>
            <a:r>
              <a:rPr lang="ru-RU" sz="3500" dirty="0" smtClean="0">
                <a:solidFill>
                  <a:schemeClr val="accent6"/>
                </a:solidFill>
              </a:rPr>
              <a:t>     Тому </a:t>
            </a:r>
            <a:r>
              <a:rPr lang="ru-RU" sz="3500" dirty="0" err="1">
                <a:solidFill>
                  <a:schemeClr val="accent6"/>
                </a:solidFill>
              </a:rPr>
              <a:t>одне</a:t>
            </a:r>
            <a:r>
              <a:rPr lang="ru-RU" sz="3500" dirty="0">
                <a:solidFill>
                  <a:schemeClr val="accent6"/>
                </a:solidFill>
              </a:rPr>
              <a:t> </a:t>
            </a:r>
            <a:r>
              <a:rPr lang="ru-RU" sz="3500" dirty="0" err="1">
                <a:solidFill>
                  <a:schemeClr val="accent6"/>
                </a:solidFill>
              </a:rPr>
              <a:t>із</a:t>
            </a:r>
            <a:r>
              <a:rPr lang="ru-RU" sz="3500" dirty="0">
                <a:solidFill>
                  <a:schemeClr val="accent6"/>
                </a:solidFill>
              </a:rPr>
              <a:t> </a:t>
            </a:r>
            <a:r>
              <a:rPr lang="ru-RU" sz="3500" dirty="0" err="1">
                <a:solidFill>
                  <a:schemeClr val="accent6"/>
                </a:solidFill>
              </a:rPr>
              <a:t>завдань</a:t>
            </a:r>
            <a:r>
              <a:rPr lang="ru-RU" sz="3500" dirty="0">
                <a:solidFill>
                  <a:schemeClr val="accent6"/>
                </a:solidFill>
              </a:rPr>
              <a:t> </a:t>
            </a:r>
            <a:r>
              <a:rPr lang="ru-RU" sz="3500" dirty="0" err="1">
                <a:solidFill>
                  <a:schemeClr val="accent6"/>
                </a:solidFill>
              </a:rPr>
              <a:t>лобіста</a:t>
            </a:r>
            <a:r>
              <a:rPr lang="ru-RU" sz="3500" dirty="0">
                <a:solidFill>
                  <a:schemeClr val="accent6"/>
                </a:solidFill>
              </a:rPr>
              <a:t> </a:t>
            </a:r>
            <a:r>
              <a:rPr lang="ru-RU" sz="3500" dirty="0">
                <a:solidFill>
                  <a:srgbClr val="494F50"/>
                </a:solidFill>
              </a:rPr>
              <a:t>—</a:t>
            </a:r>
            <a:r>
              <a:rPr lang="ru-RU" sz="3500" dirty="0" smtClean="0">
                <a:solidFill>
                  <a:schemeClr val="accent6"/>
                </a:solidFill>
              </a:rPr>
              <a:t> </a:t>
            </a:r>
            <a:r>
              <a:rPr lang="ru-RU" sz="3500" dirty="0" err="1">
                <a:solidFill>
                  <a:schemeClr val="accent6"/>
                </a:solidFill>
              </a:rPr>
              <a:t>визначити</a:t>
            </a:r>
            <a:r>
              <a:rPr lang="ru-RU" sz="3500" dirty="0">
                <a:solidFill>
                  <a:schemeClr val="accent6"/>
                </a:solidFill>
              </a:rPr>
              <a:t> </a:t>
            </a:r>
            <a:r>
              <a:rPr lang="ru-RU" sz="3500" dirty="0" err="1">
                <a:solidFill>
                  <a:schemeClr val="accent6"/>
                </a:solidFill>
              </a:rPr>
              <a:t>рівень</a:t>
            </a:r>
            <a:r>
              <a:rPr lang="ru-RU" sz="3500" dirty="0">
                <a:solidFill>
                  <a:schemeClr val="accent6"/>
                </a:solidFill>
              </a:rPr>
              <a:t> </a:t>
            </a:r>
            <a:r>
              <a:rPr lang="ru-RU" sz="3500" dirty="0" err="1">
                <a:solidFill>
                  <a:schemeClr val="accent6"/>
                </a:solidFill>
              </a:rPr>
              <a:t>ієрархії</a:t>
            </a:r>
            <a:r>
              <a:rPr lang="ru-RU" sz="3500" dirty="0">
                <a:solidFill>
                  <a:schemeClr val="accent6"/>
                </a:solidFill>
              </a:rPr>
              <a:t>, на </a:t>
            </a:r>
            <a:r>
              <a:rPr lang="ru-RU" sz="3500" dirty="0" err="1">
                <a:solidFill>
                  <a:schemeClr val="accent6"/>
                </a:solidFill>
              </a:rPr>
              <a:t>якому</a:t>
            </a:r>
            <a:r>
              <a:rPr lang="ru-RU" sz="3500" dirty="0">
                <a:solidFill>
                  <a:schemeClr val="accent6"/>
                </a:solidFill>
              </a:rPr>
              <a:t> </a:t>
            </a:r>
            <a:r>
              <a:rPr lang="ru-RU" sz="3500" dirty="0" err="1">
                <a:solidFill>
                  <a:schemeClr val="accent6"/>
                </a:solidFill>
              </a:rPr>
              <a:t>потрібно</a:t>
            </a:r>
            <a:r>
              <a:rPr lang="ru-RU" sz="3500" dirty="0">
                <a:solidFill>
                  <a:schemeClr val="accent6"/>
                </a:solidFill>
              </a:rPr>
              <a:t> </a:t>
            </a:r>
            <a:r>
              <a:rPr lang="ru-RU" sz="3500" dirty="0" err="1">
                <a:solidFill>
                  <a:schemeClr val="accent6"/>
                </a:solidFill>
              </a:rPr>
              <a:t>вирішувати</a:t>
            </a:r>
            <a:r>
              <a:rPr lang="ru-RU" sz="3500" dirty="0">
                <a:solidFill>
                  <a:schemeClr val="accent6"/>
                </a:solidFill>
              </a:rPr>
              <a:t> </a:t>
            </a:r>
            <a:r>
              <a:rPr lang="ru-RU" sz="3500" dirty="0" err="1">
                <a:solidFill>
                  <a:schemeClr val="accent6"/>
                </a:solidFill>
              </a:rPr>
              <a:t>певне</a:t>
            </a:r>
            <a:r>
              <a:rPr lang="ru-RU" sz="3500" dirty="0">
                <a:solidFill>
                  <a:schemeClr val="accent6"/>
                </a:solidFill>
              </a:rPr>
              <a:t> </a:t>
            </a:r>
            <a:r>
              <a:rPr lang="ru-RU" sz="3500" dirty="0" err="1">
                <a:solidFill>
                  <a:schemeClr val="accent6"/>
                </a:solidFill>
              </a:rPr>
              <a:t>питання</a:t>
            </a:r>
            <a:r>
              <a:rPr lang="ru-RU" sz="3500" dirty="0">
                <a:solidFill>
                  <a:schemeClr val="accent6"/>
                </a:solidFill>
              </a:rPr>
              <a:t>.</a:t>
            </a:r>
            <a:endParaRPr lang="ru-RU" sz="3500" dirty="0" smtClean="0">
              <a:solidFill>
                <a:schemeClr val="accent6"/>
              </a:solidFill>
            </a:endParaRPr>
          </a:p>
          <a:p>
            <a:pPr marL="680399" indent="-680399" algn="just">
              <a:spcBef>
                <a:spcPts val="1800"/>
              </a:spcBef>
              <a:spcAft>
                <a:spcPts val="1800"/>
              </a:spcAft>
              <a:buFont typeface="Wingdings" pitchFamily="2" charset="2"/>
              <a:buChar char="ü"/>
            </a:pPr>
            <a:r>
              <a:rPr lang="ru-RU" sz="3500" dirty="0" err="1" smtClean="0">
                <a:solidFill>
                  <a:schemeClr val="accent6"/>
                </a:solidFill>
              </a:rPr>
              <a:t>Наприклад</a:t>
            </a:r>
            <a:r>
              <a:rPr lang="ru-RU" sz="3500" dirty="0">
                <a:solidFill>
                  <a:schemeClr val="accent6"/>
                </a:solidFill>
              </a:rPr>
              <a:t>, </a:t>
            </a:r>
            <a:r>
              <a:rPr lang="ru-RU" sz="3500" dirty="0" err="1">
                <a:solidFill>
                  <a:schemeClr val="accent6"/>
                </a:solidFill>
              </a:rPr>
              <a:t>рядовий</a:t>
            </a:r>
            <a:r>
              <a:rPr lang="ru-RU" sz="3500" dirty="0">
                <a:solidFill>
                  <a:schemeClr val="accent6"/>
                </a:solidFill>
              </a:rPr>
              <a:t> чиновник навряд </a:t>
            </a:r>
            <a:r>
              <a:rPr lang="ru-RU" sz="3500" dirty="0" err="1">
                <a:solidFill>
                  <a:schemeClr val="accent6"/>
                </a:solidFill>
              </a:rPr>
              <a:t>чи</a:t>
            </a:r>
            <a:r>
              <a:rPr lang="ru-RU" sz="3500" dirty="0">
                <a:solidFill>
                  <a:schemeClr val="accent6"/>
                </a:solidFill>
              </a:rPr>
              <a:t> </a:t>
            </a:r>
            <a:r>
              <a:rPr lang="ru-RU" sz="3500" dirty="0" err="1">
                <a:solidFill>
                  <a:schemeClr val="accent6"/>
                </a:solidFill>
              </a:rPr>
              <a:t>зможе</a:t>
            </a:r>
            <a:r>
              <a:rPr lang="ru-RU" sz="3500" dirty="0">
                <a:solidFill>
                  <a:schemeClr val="accent6"/>
                </a:solidFill>
              </a:rPr>
              <a:t> </a:t>
            </a:r>
            <a:r>
              <a:rPr lang="ru-RU" sz="3500" dirty="0" err="1">
                <a:solidFill>
                  <a:schemeClr val="accent6"/>
                </a:solidFill>
              </a:rPr>
              <a:t>вирішити</a:t>
            </a:r>
            <a:r>
              <a:rPr lang="ru-RU" sz="3500" dirty="0">
                <a:solidFill>
                  <a:schemeClr val="accent6"/>
                </a:solidFill>
              </a:rPr>
              <a:t> </a:t>
            </a:r>
            <a:r>
              <a:rPr lang="ru-RU" sz="3500" dirty="0" err="1">
                <a:solidFill>
                  <a:schemeClr val="accent6"/>
                </a:solidFill>
              </a:rPr>
              <a:t>більш-менш</a:t>
            </a:r>
            <a:r>
              <a:rPr lang="ru-RU" sz="3500" dirty="0">
                <a:solidFill>
                  <a:schemeClr val="accent6"/>
                </a:solidFill>
              </a:rPr>
              <a:t> </a:t>
            </a:r>
            <a:r>
              <a:rPr lang="ru-RU" sz="3500" dirty="0" err="1">
                <a:solidFill>
                  <a:schemeClr val="accent6"/>
                </a:solidFill>
              </a:rPr>
              <a:t>принципове</a:t>
            </a:r>
            <a:r>
              <a:rPr lang="ru-RU" sz="3500" dirty="0">
                <a:solidFill>
                  <a:schemeClr val="accent6"/>
                </a:solidFill>
              </a:rPr>
              <a:t> </a:t>
            </a:r>
            <a:r>
              <a:rPr lang="ru-RU" sz="3500" dirty="0" err="1">
                <a:solidFill>
                  <a:schemeClr val="accent6"/>
                </a:solidFill>
              </a:rPr>
              <a:t>питання</a:t>
            </a:r>
            <a:r>
              <a:rPr lang="ru-RU" sz="3500" dirty="0">
                <a:solidFill>
                  <a:schemeClr val="accent6"/>
                </a:solidFill>
              </a:rPr>
              <a:t>. </a:t>
            </a:r>
            <a:r>
              <a:rPr lang="ru-RU" sz="3500" dirty="0" err="1">
                <a:solidFill>
                  <a:schemeClr val="accent6"/>
                </a:solidFill>
              </a:rPr>
              <a:t>Хоча</a:t>
            </a:r>
            <a:r>
              <a:rPr lang="ru-RU" sz="3500" dirty="0">
                <a:solidFill>
                  <a:schemeClr val="accent6"/>
                </a:solidFill>
              </a:rPr>
              <a:t> </a:t>
            </a:r>
            <a:r>
              <a:rPr lang="ru-RU" sz="3500" dirty="0" err="1">
                <a:solidFill>
                  <a:schemeClr val="accent6"/>
                </a:solidFill>
              </a:rPr>
              <a:t>він</a:t>
            </a:r>
            <a:r>
              <a:rPr lang="ru-RU" sz="3500" dirty="0">
                <a:solidFill>
                  <a:schemeClr val="accent6"/>
                </a:solidFill>
              </a:rPr>
              <a:t> </a:t>
            </a:r>
            <a:r>
              <a:rPr lang="ru-RU" sz="3500" dirty="0" err="1">
                <a:solidFill>
                  <a:schemeClr val="accent6"/>
                </a:solidFill>
              </a:rPr>
              <a:t>може</a:t>
            </a:r>
            <a:r>
              <a:rPr lang="ru-RU" sz="3500" dirty="0">
                <a:solidFill>
                  <a:schemeClr val="accent6"/>
                </a:solidFill>
              </a:rPr>
              <a:t> через </a:t>
            </a:r>
            <a:r>
              <a:rPr lang="ru-RU" sz="3500" dirty="0" err="1">
                <a:solidFill>
                  <a:schemeClr val="accent6"/>
                </a:solidFill>
              </a:rPr>
              <a:t>особисті</a:t>
            </a:r>
            <a:r>
              <a:rPr lang="ru-RU" sz="3500" dirty="0">
                <a:solidFill>
                  <a:schemeClr val="accent6"/>
                </a:solidFill>
              </a:rPr>
              <a:t> </a:t>
            </a:r>
            <a:r>
              <a:rPr lang="ru-RU" sz="3500" dirty="0" err="1">
                <a:solidFill>
                  <a:schemeClr val="accent6"/>
                </a:solidFill>
              </a:rPr>
              <a:t>зв'язки</a:t>
            </a:r>
            <a:r>
              <a:rPr lang="ru-RU" sz="3500" dirty="0">
                <a:solidFill>
                  <a:schemeClr val="accent6"/>
                </a:solidFill>
              </a:rPr>
              <a:t> </a:t>
            </a:r>
            <a:r>
              <a:rPr lang="ru-RU" sz="3500" dirty="0" err="1">
                <a:solidFill>
                  <a:schemeClr val="accent6"/>
                </a:solidFill>
              </a:rPr>
              <a:t>прискорити</a:t>
            </a:r>
            <a:r>
              <a:rPr lang="ru-RU" sz="3500" dirty="0">
                <a:solidFill>
                  <a:schemeClr val="accent6"/>
                </a:solidFill>
              </a:rPr>
              <a:t> </a:t>
            </a:r>
            <a:r>
              <a:rPr lang="ru-RU" sz="3500" dirty="0" err="1">
                <a:solidFill>
                  <a:schemeClr val="accent6"/>
                </a:solidFill>
              </a:rPr>
              <a:t>або</a:t>
            </a:r>
            <a:r>
              <a:rPr lang="ru-RU" sz="3500" dirty="0">
                <a:solidFill>
                  <a:schemeClr val="accent6"/>
                </a:solidFill>
              </a:rPr>
              <a:t> </a:t>
            </a:r>
            <a:r>
              <a:rPr lang="ru-RU" sz="3500" dirty="0" err="1">
                <a:solidFill>
                  <a:schemeClr val="accent6"/>
                </a:solidFill>
              </a:rPr>
              <a:t>затримати</a:t>
            </a:r>
            <a:r>
              <a:rPr lang="ru-RU" sz="3500" dirty="0">
                <a:solidFill>
                  <a:schemeClr val="accent6"/>
                </a:solidFill>
              </a:rPr>
              <a:t> </a:t>
            </a:r>
            <a:r>
              <a:rPr lang="ru-RU" sz="3500" dirty="0" err="1">
                <a:solidFill>
                  <a:schemeClr val="accent6"/>
                </a:solidFill>
              </a:rPr>
              <a:t>просування</a:t>
            </a:r>
            <a:r>
              <a:rPr lang="ru-RU" sz="3500" dirty="0">
                <a:solidFill>
                  <a:schemeClr val="accent6"/>
                </a:solidFill>
              </a:rPr>
              <a:t> </a:t>
            </a:r>
            <a:r>
              <a:rPr lang="ru-RU" sz="3500" dirty="0" err="1">
                <a:solidFill>
                  <a:schemeClr val="accent6"/>
                </a:solidFill>
              </a:rPr>
              <a:t>паперів</a:t>
            </a:r>
            <a:r>
              <a:rPr lang="ru-RU" sz="3500" dirty="0">
                <a:solidFill>
                  <a:schemeClr val="accent6"/>
                </a:solidFill>
              </a:rPr>
              <a:t>.</a:t>
            </a:r>
            <a:endParaRPr lang="ru-RU" sz="3500" dirty="0" smtClean="0">
              <a:solidFill>
                <a:schemeClr val="accent6"/>
              </a:solidFill>
            </a:endParaRPr>
          </a:p>
          <a:p>
            <a:pPr marL="680399" indent="-680399" algn="just">
              <a:spcBef>
                <a:spcPts val="1800"/>
              </a:spcBef>
              <a:spcAft>
                <a:spcPts val="1800"/>
              </a:spcAft>
            </a:pPr>
            <a:r>
              <a:rPr lang="ru-RU" sz="3500" dirty="0" smtClean="0">
                <a:solidFill>
                  <a:schemeClr val="accent6"/>
                </a:solidFill>
              </a:rPr>
              <a:t>     А </a:t>
            </a:r>
            <a:r>
              <a:rPr lang="ru-RU" sz="3500" dirty="0">
                <a:solidFill>
                  <a:schemeClr val="accent6"/>
                </a:solidFill>
              </a:rPr>
              <a:t>у </a:t>
            </a:r>
            <a:r>
              <a:rPr lang="ru-RU" sz="3500" dirty="0" err="1">
                <a:solidFill>
                  <a:schemeClr val="accent6"/>
                </a:solidFill>
              </a:rPr>
              <a:t>чиновників</a:t>
            </a:r>
            <a:r>
              <a:rPr lang="ru-RU" sz="3500" dirty="0">
                <a:solidFill>
                  <a:schemeClr val="accent6"/>
                </a:solidFill>
              </a:rPr>
              <a:t> </a:t>
            </a:r>
            <a:r>
              <a:rPr lang="ru-RU" sz="3500" dirty="0" err="1">
                <a:solidFill>
                  <a:schemeClr val="accent6"/>
                </a:solidFill>
              </a:rPr>
              <a:t>середньої</a:t>
            </a:r>
            <a:r>
              <a:rPr lang="ru-RU" sz="3500" dirty="0">
                <a:solidFill>
                  <a:schemeClr val="accent6"/>
                </a:solidFill>
              </a:rPr>
              <a:t> ланки </a:t>
            </a:r>
            <a:r>
              <a:rPr lang="ru-RU" sz="3500" dirty="0">
                <a:solidFill>
                  <a:srgbClr val="494F50"/>
                </a:solidFill>
              </a:rPr>
              <a:t>–</a:t>
            </a:r>
            <a:r>
              <a:rPr lang="ru-RU" sz="3500" dirty="0" smtClean="0">
                <a:solidFill>
                  <a:schemeClr val="accent6"/>
                </a:solidFill>
              </a:rPr>
              <a:t> </a:t>
            </a:r>
            <a:r>
              <a:rPr lang="ru-RU" sz="3500" dirty="0" err="1">
                <a:solidFill>
                  <a:schemeClr val="accent6"/>
                </a:solidFill>
              </a:rPr>
              <a:t>керівництва</a:t>
            </a:r>
            <a:r>
              <a:rPr lang="ru-RU" sz="3500" dirty="0">
                <a:solidFill>
                  <a:schemeClr val="accent6"/>
                </a:solidFill>
              </a:rPr>
              <a:t> </a:t>
            </a:r>
            <a:r>
              <a:rPr lang="ru-RU" sz="3500" dirty="0" err="1">
                <a:solidFill>
                  <a:schemeClr val="accent6"/>
                </a:solidFill>
              </a:rPr>
              <a:t>відділів</a:t>
            </a:r>
            <a:r>
              <a:rPr lang="ru-RU" sz="3500" dirty="0">
                <a:solidFill>
                  <a:schemeClr val="accent6"/>
                </a:solidFill>
              </a:rPr>
              <a:t>, </a:t>
            </a:r>
            <a:r>
              <a:rPr lang="ru-RU" sz="3500" dirty="0" err="1" smtClean="0">
                <a:solidFill>
                  <a:schemeClr val="accent6"/>
                </a:solidFill>
              </a:rPr>
              <a:t>управлінь</a:t>
            </a:r>
            <a:r>
              <a:rPr lang="ru-RU" sz="3500" dirty="0" smtClean="0">
                <a:solidFill>
                  <a:schemeClr val="accent6"/>
                </a:solidFill>
              </a:rPr>
              <a:t> </a:t>
            </a:r>
            <a:r>
              <a:rPr lang="ru-RU" sz="3500" dirty="0" err="1">
                <a:solidFill>
                  <a:schemeClr val="accent6"/>
                </a:solidFill>
              </a:rPr>
              <a:t>або</a:t>
            </a:r>
            <a:r>
              <a:rPr lang="ru-RU" sz="3500" dirty="0">
                <a:solidFill>
                  <a:schemeClr val="accent6"/>
                </a:solidFill>
              </a:rPr>
              <a:t> </a:t>
            </a:r>
            <a:r>
              <a:rPr lang="ru-RU" sz="3500" dirty="0" err="1">
                <a:solidFill>
                  <a:schemeClr val="accent6"/>
                </a:solidFill>
              </a:rPr>
              <a:t>радників</a:t>
            </a:r>
            <a:r>
              <a:rPr lang="ru-RU" sz="3500" dirty="0">
                <a:solidFill>
                  <a:schemeClr val="accent6"/>
                </a:solidFill>
              </a:rPr>
              <a:t> перших </a:t>
            </a:r>
            <a:r>
              <a:rPr lang="ru-RU" sz="3500" dirty="0" err="1">
                <a:solidFill>
                  <a:schemeClr val="accent6"/>
                </a:solidFill>
              </a:rPr>
              <a:t>осіб</a:t>
            </a:r>
            <a:r>
              <a:rPr lang="ru-RU" sz="3500" dirty="0">
                <a:solidFill>
                  <a:schemeClr val="accent6"/>
                </a:solidFill>
              </a:rPr>
              <a:t> </a:t>
            </a:r>
            <a:r>
              <a:rPr lang="ru-RU" sz="3500" dirty="0">
                <a:solidFill>
                  <a:srgbClr val="494F50"/>
                </a:solidFill>
              </a:rPr>
              <a:t>–</a:t>
            </a:r>
            <a:r>
              <a:rPr lang="ru-RU" sz="3500" dirty="0" smtClean="0">
                <a:solidFill>
                  <a:schemeClr val="accent6"/>
                </a:solidFill>
              </a:rPr>
              <a:t> </a:t>
            </a:r>
            <a:r>
              <a:rPr lang="ru-RU" sz="3500" dirty="0">
                <a:solidFill>
                  <a:schemeClr val="accent6"/>
                </a:solidFill>
              </a:rPr>
              <a:t>як правило, </a:t>
            </a:r>
            <a:r>
              <a:rPr lang="ru-RU" sz="3500" dirty="0" err="1">
                <a:solidFill>
                  <a:schemeClr val="accent6"/>
                </a:solidFill>
              </a:rPr>
              <a:t>вже</a:t>
            </a:r>
            <a:r>
              <a:rPr lang="ru-RU" sz="3500" dirty="0">
                <a:solidFill>
                  <a:schemeClr val="accent6"/>
                </a:solidFill>
              </a:rPr>
              <a:t> є </a:t>
            </a:r>
            <a:r>
              <a:rPr lang="ru-RU" sz="3500" dirty="0" err="1">
                <a:solidFill>
                  <a:schemeClr val="accent6"/>
                </a:solidFill>
              </a:rPr>
              <a:t>певна</a:t>
            </a:r>
            <a:r>
              <a:rPr lang="ru-RU" sz="3500" dirty="0">
                <a:solidFill>
                  <a:schemeClr val="accent6"/>
                </a:solidFill>
              </a:rPr>
              <a:t> свобода </a:t>
            </a:r>
            <a:r>
              <a:rPr lang="ru-RU" sz="3500" dirty="0" err="1">
                <a:solidFill>
                  <a:schemeClr val="accent6"/>
                </a:solidFill>
              </a:rPr>
              <a:t>прийняття</a:t>
            </a:r>
            <a:r>
              <a:rPr lang="ru-RU" sz="3500" dirty="0">
                <a:solidFill>
                  <a:schemeClr val="accent6"/>
                </a:solidFill>
              </a:rPr>
              <a:t> </a:t>
            </a:r>
            <a:r>
              <a:rPr lang="ru-RU" sz="3500" dirty="0" err="1">
                <a:solidFill>
                  <a:schemeClr val="accent6"/>
                </a:solidFill>
              </a:rPr>
              <a:t>рішень</a:t>
            </a:r>
            <a:r>
              <a:rPr lang="ru-RU" sz="3500" dirty="0">
                <a:solidFill>
                  <a:schemeClr val="accent6"/>
                </a:solidFill>
              </a:rPr>
              <a:t>, тому </a:t>
            </a:r>
            <a:r>
              <a:rPr lang="ru-RU" sz="3500" dirty="0" err="1">
                <a:solidFill>
                  <a:schemeClr val="accent6"/>
                </a:solidFill>
              </a:rPr>
              <a:t>саме</a:t>
            </a:r>
            <a:r>
              <a:rPr lang="ru-RU" sz="3500" dirty="0">
                <a:solidFill>
                  <a:schemeClr val="accent6"/>
                </a:solidFill>
              </a:rPr>
              <a:t> на </a:t>
            </a:r>
            <a:r>
              <a:rPr lang="ru-RU" sz="3500" dirty="0" err="1">
                <a:solidFill>
                  <a:schemeClr val="accent6"/>
                </a:solidFill>
              </a:rPr>
              <a:t>їх</a:t>
            </a:r>
            <a:r>
              <a:rPr lang="ru-RU" sz="3500" dirty="0">
                <a:solidFill>
                  <a:schemeClr val="accent6"/>
                </a:solidFill>
              </a:rPr>
              <a:t> </a:t>
            </a:r>
            <a:r>
              <a:rPr lang="ru-RU" sz="3500" dirty="0" err="1">
                <a:solidFill>
                  <a:schemeClr val="accent6"/>
                </a:solidFill>
              </a:rPr>
              <a:t>рівні</a:t>
            </a:r>
            <a:r>
              <a:rPr lang="ru-RU" sz="3500" dirty="0">
                <a:solidFill>
                  <a:schemeClr val="accent6"/>
                </a:solidFill>
              </a:rPr>
              <a:t> </a:t>
            </a:r>
            <a:r>
              <a:rPr lang="ru-RU" sz="3500" dirty="0" err="1">
                <a:solidFill>
                  <a:schemeClr val="accent6"/>
                </a:solidFill>
              </a:rPr>
              <a:t>починається</a:t>
            </a:r>
            <a:r>
              <a:rPr lang="ru-RU" sz="3500" dirty="0">
                <a:solidFill>
                  <a:schemeClr val="accent6"/>
                </a:solidFill>
              </a:rPr>
              <a:t> </a:t>
            </a:r>
            <a:r>
              <a:rPr lang="ru-RU" sz="3500" dirty="0" smtClean="0">
                <a:solidFill>
                  <a:schemeClr val="accent6"/>
                </a:solidFill>
              </a:rPr>
              <a:t>активна </a:t>
            </a:r>
            <a:r>
              <a:rPr lang="ru-RU" sz="3500" dirty="0" err="1" smtClean="0">
                <a:solidFill>
                  <a:schemeClr val="accent6"/>
                </a:solidFill>
              </a:rPr>
              <a:t>адвокація</a:t>
            </a:r>
            <a:r>
              <a:rPr lang="ru-RU" sz="3500" dirty="0" smtClean="0">
                <a:solidFill>
                  <a:schemeClr val="accent6"/>
                </a:solidFill>
              </a:rPr>
              <a:t>.</a:t>
            </a:r>
          </a:p>
        </p:txBody>
      </p:sp>
      <p:sp>
        <p:nvSpPr>
          <p:cNvPr id="4" name="Content Placeholder 1"/>
          <p:cNvSpPr txBox="1">
            <a:spLocks/>
          </p:cNvSpPr>
          <p:nvPr/>
        </p:nvSpPr>
        <p:spPr>
          <a:xfrm>
            <a:off x="2117558" y="12200020"/>
            <a:ext cx="19779916" cy="1034716"/>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en-US" sz="2400" dirty="0">
                <a:solidFill>
                  <a:schemeClr val="accent6"/>
                </a:solidFill>
              </a:rPr>
              <a:t>GR</a:t>
            </a:r>
            <a:r>
              <a:rPr lang="ru-RU" sz="2400" dirty="0">
                <a:solidFill>
                  <a:schemeClr val="accent6"/>
                </a:solidFill>
              </a:rPr>
              <a:t> </a:t>
            </a:r>
            <a:r>
              <a:rPr lang="ru-RU" sz="2400" dirty="0" smtClean="0">
                <a:solidFill>
                  <a:schemeClr val="accent6"/>
                </a:solidFill>
              </a:rPr>
              <a:t>и </a:t>
            </a:r>
            <a:r>
              <a:rPr lang="ru-RU" sz="2400" dirty="0">
                <a:solidFill>
                  <a:schemeClr val="accent6"/>
                </a:solidFill>
              </a:rPr>
              <a:t>лоббизм: теория и </a:t>
            </a:r>
            <a:r>
              <a:rPr lang="ru-RU" sz="2400" dirty="0" smtClean="0">
                <a:solidFill>
                  <a:schemeClr val="accent6"/>
                </a:solidFill>
              </a:rPr>
              <a:t>технологии: </a:t>
            </a:r>
            <a:r>
              <a:rPr lang="ru-RU" sz="2400" dirty="0">
                <a:solidFill>
                  <a:schemeClr val="accent6"/>
                </a:solidFill>
              </a:rPr>
              <a:t>учебник и практикум для </a:t>
            </a:r>
            <a:r>
              <a:rPr lang="ru-RU" sz="2400" dirty="0" err="1">
                <a:solidFill>
                  <a:schemeClr val="accent6"/>
                </a:solidFill>
              </a:rPr>
              <a:t>бакалавриата</a:t>
            </a:r>
            <a:r>
              <a:rPr lang="ru-RU" sz="2400" dirty="0">
                <a:solidFill>
                  <a:schemeClr val="accent6"/>
                </a:solidFill>
              </a:rPr>
              <a:t> и магистратуры / под ред. В. А. </a:t>
            </a:r>
            <a:r>
              <a:rPr lang="ru-RU" sz="2400" dirty="0" err="1">
                <a:solidFill>
                  <a:schemeClr val="accent6"/>
                </a:solidFill>
              </a:rPr>
              <a:t>Ачкасовой</a:t>
            </a:r>
            <a:r>
              <a:rPr lang="ru-RU" sz="2400" dirty="0">
                <a:solidFill>
                  <a:schemeClr val="accent6"/>
                </a:solidFill>
              </a:rPr>
              <a:t>, И. Е. </a:t>
            </a:r>
            <a:r>
              <a:rPr lang="ru-RU" sz="2400" dirty="0" err="1">
                <a:solidFill>
                  <a:schemeClr val="accent6"/>
                </a:solidFill>
              </a:rPr>
              <a:t>Минтусова</a:t>
            </a:r>
            <a:r>
              <a:rPr lang="ru-RU" sz="2400" dirty="0">
                <a:solidFill>
                  <a:schemeClr val="accent6"/>
                </a:solidFill>
              </a:rPr>
              <a:t>, О. Г. Филатовой. — М.: Издательство </a:t>
            </a:r>
            <a:r>
              <a:rPr lang="ru-RU" sz="2400" dirty="0" err="1">
                <a:solidFill>
                  <a:schemeClr val="accent6"/>
                </a:solidFill>
              </a:rPr>
              <a:t>Юрайт</a:t>
            </a:r>
            <a:r>
              <a:rPr lang="ru-RU" sz="2400" dirty="0">
                <a:solidFill>
                  <a:schemeClr val="accent6"/>
                </a:solidFill>
              </a:rPr>
              <a:t>, 2015. — </a:t>
            </a:r>
            <a:r>
              <a:rPr lang="en-US" sz="2400" dirty="0">
                <a:solidFill>
                  <a:schemeClr val="accent6"/>
                </a:solidFill>
              </a:rPr>
              <a:t>C. </a:t>
            </a:r>
            <a:r>
              <a:rPr lang="ru-RU" sz="2400" dirty="0" smtClean="0">
                <a:solidFill>
                  <a:schemeClr val="accent6"/>
                </a:solidFill>
              </a:rPr>
              <a:t>1</a:t>
            </a:r>
            <a:r>
              <a:rPr lang="en-US" sz="2400" dirty="0" smtClean="0">
                <a:solidFill>
                  <a:schemeClr val="accent6"/>
                </a:solidFill>
              </a:rPr>
              <a:t>43.</a:t>
            </a:r>
            <a:endParaRPr lang="ru-RU" sz="2400" dirty="0">
              <a:solidFill>
                <a:schemeClr val="accent6"/>
              </a:solidFill>
            </a:endParaRPr>
          </a:p>
        </p:txBody>
      </p:sp>
    </p:spTree>
    <p:extLst>
      <p:ext uri="{BB962C8B-B14F-4D97-AF65-F5344CB8AC3E}">
        <p14:creationId xmlns:p14="http://schemas.microsoft.com/office/powerpoint/2010/main" val="385351855"/>
      </p:ext>
    </p:extLst>
  </p:cSld>
  <p:clrMapOvr>
    <a:masterClrMapping/>
  </p:clrMapOvr>
  <p:transition spd="slow">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12233" y="3465094"/>
            <a:ext cx="20525872" cy="8710863"/>
          </a:xfrm>
          <a:prstGeom prst="rect">
            <a:avLst/>
          </a:prstGeom>
        </p:spPr>
        <p:txBody>
          <a:bodyPr lIns="217728" tIns="108864" rIns="217728" bIns="108864">
            <a:noAutofit/>
          </a:bodyPr>
          <a:lstStyle/>
          <a:p>
            <a:pPr algn="just">
              <a:spcBef>
                <a:spcPts val="1800"/>
              </a:spcBef>
              <a:spcAft>
                <a:spcPts val="2400"/>
              </a:spcAft>
              <a:buFont typeface="Wingdings" pitchFamily="2" charset="2"/>
              <a:buChar char="ü"/>
            </a:pPr>
            <a:r>
              <a:rPr lang="ru-RU" sz="4000" dirty="0" smtClean="0">
                <a:solidFill>
                  <a:schemeClr val="accent6"/>
                </a:solidFill>
              </a:rPr>
              <a:t> </a:t>
            </a:r>
            <a:r>
              <a:rPr lang="ru-RU" sz="4000" dirty="0">
                <a:solidFill>
                  <a:schemeClr val="accent6"/>
                </a:solidFill>
              </a:rPr>
              <a:t> </a:t>
            </a:r>
            <a:r>
              <a:rPr lang="ru-RU" sz="4000" dirty="0" smtClean="0">
                <a:solidFill>
                  <a:schemeClr val="accent6"/>
                </a:solidFill>
              </a:rPr>
              <a:t>Як </a:t>
            </a:r>
            <a:r>
              <a:rPr lang="ru-RU" sz="4000" dirty="0" err="1">
                <a:solidFill>
                  <a:schemeClr val="accent6"/>
                </a:solidFill>
              </a:rPr>
              <a:t>відомо</a:t>
            </a:r>
            <a:r>
              <a:rPr lang="ru-RU" sz="4000" dirty="0">
                <a:solidFill>
                  <a:schemeClr val="accent6"/>
                </a:solidFill>
              </a:rPr>
              <a:t>, </a:t>
            </a:r>
            <a:r>
              <a:rPr lang="ru-RU" sz="4000" dirty="0" err="1">
                <a:solidFill>
                  <a:schemeClr val="accent6"/>
                </a:solidFill>
              </a:rPr>
              <a:t>виконавчі</a:t>
            </a:r>
            <a:r>
              <a:rPr lang="ru-RU" sz="4000" dirty="0">
                <a:solidFill>
                  <a:schemeClr val="accent6"/>
                </a:solidFill>
              </a:rPr>
              <a:t> </a:t>
            </a:r>
            <a:r>
              <a:rPr lang="ru-RU" sz="4000" dirty="0" err="1">
                <a:solidFill>
                  <a:schemeClr val="accent6"/>
                </a:solidFill>
              </a:rPr>
              <a:t>органи</a:t>
            </a:r>
            <a:r>
              <a:rPr lang="ru-RU" sz="4000" dirty="0">
                <a:solidFill>
                  <a:schemeClr val="accent6"/>
                </a:solidFill>
              </a:rPr>
              <a:t> </a:t>
            </a:r>
            <a:r>
              <a:rPr lang="ru-RU" sz="4000" dirty="0" err="1">
                <a:solidFill>
                  <a:schemeClr val="accent6"/>
                </a:solidFill>
              </a:rPr>
              <a:t>приймають</a:t>
            </a:r>
            <a:r>
              <a:rPr lang="ru-RU" sz="4000" dirty="0">
                <a:solidFill>
                  <a:schemeClr val="accent6"/>
                </a:solidFill>
              </a:rPr>
              <a:t> </a:t>
            </a:r>
            <a:r>
              <a:rPr lang="ru-RU" sz="4000" dirty="0" err="1">
                <a:solidFill>
                  <a:schemeClr val="accent6"/>
                </a:solidFill>
              </a:rPr>
              <a:t>підзаконні</a:t>
            </a:r>
            <a:r>
              <a:rPr lang="ru-RU" sz="4000" dirty="0">
                <a:solidFill>
                  <a:schemeClr val="accent6"/>
                </a:solidFill>
              </a:rPr>
              <a:t> </a:t>
            </a:r>
            <a:r>
              <a:rPr lang="ru-RU" sz="4000" dirty="0" err="1">
                <a:solidFill>
                  <a:schemeClr val="accent6"/>
                </a:solidFill>
              </a:rPr>
              <a:t>нормативні</a:t>
            </a:r>
            <a:r>
              <a:rPr lang="ru-RU" sz="4000" dirty="0">
                <a:solidFill>
                  <a:schemeClr val="accent6"/>
                </a:solidFill>
              </a:rPr>
              <a:t> </a:t>
            </a:r>
            <a:r>
              <a:rPr lang="ru-RU" sz="4000" dirty="0" err="1">
                <a:solidFill>
                  <a:schemeClr val="accent6"/>
                </a:solidFill>
              </a:rPr>
              <a:t>акти</a:t>
            </a:r>
            <a:r>
              <a:rPr lang="ru-RU" sz="4000" dirty="0">
                <a:solidFill>
                  <a:schemeClr val="accent6"/>
                </a:solidFill>
              </a:rPr>
              <a:t> (Постанови, </a:t>
            </a:r>
            <a:r>
              <a:rPr lang="ru-RU" sz="4000" dirty="0" err="1">
                <a:solidFill>
                  <a:schemeClr val="accent6"/>
                </a:solidFill>
              </a:rPr>
              <a:t>накази</a:t>
            </a:r>
            <a:r>
              <a:rPr lang="ru-RU" sz="4000" dirty="0">
                <a:solidFill>
                  <a:schemeClr val="accent6"/>
                </a:solidFill>
              </a:rPr>
              <a:t>, </a:t>
            </a:r>
            <a:r>
              <a:rPr lang="ru-RU" sz="4000" dirty="0" err="1">
                <a:solidFill>
                  <a:schemeClr val="accent6"/>
                </a:solidFill>
              </a:rPr>
              <a:t>розпорядження</a:t>
            </a:r>
            <a:r>
              <a:rPr lang="ru-RU" sz="4000" dirty="0">
                <a:solidFill>
                  <a:schemeClr val="accent6"/>
                </a:solidFill>
              </a:rPr>
              <a:t>) з метою </a:t>
            </a:r>
            <a:r>
              <a:rPr lang="ru-RU" sz="4000" dirty="0" err="1">
                <a:solidFill>
                  <a:schemeClr val="accent6"/>
                </a:solidFill>
              </a:rPr>
              <a:t>забезпечити</a:t>
            </a:r>
            <a:r>
              <a:rPr lang="ru-RU" sz="4000" dirty="0">
                <a:solidFill>
                  <a:schemeClr val="accent6"/>
                </a:solidFill>
              </a:rPr>
              <a:t> </a:t>
            </a:r>
            <a:r>
              <a:rPr lang="ru-RU" sz="4000" b="1" dirty="0">
                <a:solidFill>
                  <a:schemeClr val="accent6"/>
                </a:solidFill>
              </a:rPr>
              <a:t>процедуру </a:t>
            </a:r>
            <a:r>
              <a:rPr lang="ru-RU" sz="4000" b="1" dirty="0" err="1">
                <a:solidFill>
                  <a:schemeClr val="accent6"/>
                </a:solidFill>
              </a:rPr>
              <a:t>виконання</a:t>
            </a:r>
            <a:r>
              <a:rPr lang="ru-RU" sz="4000" dirty="0">
                <a:solidFill>
                  <a:schemeClr val="accent6"/>
                </a:solidFill>
              </a:rPr>
              <a:t> </a:t>
            </a:r>
            <a:r>
              <a:rPr lang="ru-RU" sz="4000" dirty="0" err="1">
                <a:solidFill>
                  <a:schemeClr val="accent6"/>
                </a:solidFill>
              </a:rPr>
              <a:t>законів</a:t>
            </a:r>
            <a:r>
              <a:rPr lang="ru-RU" sz="4000" dirty="0">
                <a:solidFill>
                  <a:schemeClr val="accent6"/>
                </a:solidFill>
              </a:rPr>
              <a:t>.</a:t>
            </a:r>
            <a:endParaRPr lang="ru-RU" sz="4000" dirty="0" smtClean="0">
              <a:solidFill>
                <a:schemeClr val="accent6"/>
              </a:solidFill>
            </a:endParaRPr>
          </a:p>
          <a:p>
            <a:pPr algn="just">
              <a:spcBef>
                <a:spcPts val="1800"/>
              </a:spcBef>
              <a:spcAft>
                <a:spcPts val="2400"/>
              </a:spcAft>
              <a:buFont typeface="Wingdings" pitchFamily="2" charset="2"/>
              <a:buChar char="ü"/>
            </a:pPr>
            <a:r>
              <a:rPr lang="ru-RU" sz="4000" dirty="0" smtClean="0">
                <a:solidFill>
                  <a:schemeClr val="accent6"/>
                </a:solidFill>
              </a:rPr>
              <a:t> </a:t>
            </a:r>
            <a:r>
              <a:rPr lang="ru-RU" sz="4000" dirty="0">
                <a:solidFill>
                  <a:schemeClr val="accent6"/>
                </a:solidFill>
              </a:rPr>
              <a:t> </a:t>
            </a:r>
            <a:r>
              <a:rPr lang="ru-RU" sz="4000" dirty="0" err="1" smtClean="0">
                <a:solidFill>
                  <a:schemeClr val="accent6"/>
                </a:solidFill>
              </a:rPr>
              <a:t>Після</a:t>
            </a:r>
            <a:r>
              <a:rPr lang="ru-RU" sz="4000" dirty="0" smtClean="0">
                <a:solidFill>
                  <a:schemeClr val="accent6"/>
                </a:solidFill>
              </a:rPr>
              <a:t> </a:t>
            </a:r>
            <a:r>
              <a:rPr lang="ru-RU" sz="4000" dirty="0">
                <a:solidFill>
                  <a:schemeClr val="accent6"/>
                </a:solidFill>
              </a:rPr>
              <a:t>того, як </a:t>
            </a:r>
            <a:r>
              <a:rPr lang="ru-RU" sz="4000" dirty="0" smtClean="0">
                <a:solidFill>
                  <a:schemeClr val="accent6"/>
                </a:solidFill>
              </a:rPr>
              <a:t>закон </a:t>
            </a:r>
            <a:r>
              <a:rPr lang="ru-RU" sz="4000" dirty="0" err="1" smtClean="0">
                <a:solidFill>
                  <a:schemeClr val="accent6"/>
                </a:solidFill>
              </a:rPr>
              <a:t>прийнято</a:t>
            </a:r>
            <a:r>
              <a:rPr lang="ru-RU" sz="4000" dirty="0" smtClean="0">
                <a:solidFill>
                  <a:schemeClr val="accent6"/>
                </a:solidFill>
              </a:rPr>
              <a:t>, </a:t>
            </a:r>
            <a:r>
              <a:rPr lang="ru-RU" sz="4000" dirty="0" err="1">
                <a:solidFill>
                  <a:schemeClr val="accent6"/>
                </a:solidFill>
              </a:rPr>
              <a:t>виконавчі</a:t>
            </a:r>
            <a:r>
              <a:rPr lang="ru-RU" sz="4000" dirty="0">
                <a:solidFill>
                  <a:schemeClr val="accent6"/>
                </a:solidFill>
              </a:rPr>
              <a:t> </a:t>
            </a:r>
            <a:r>
              <a:rPr lang="ru-RU" sz="4000" dirty="0" err="1">
                <a:solidFill>
                  <a:schemeClr val="accent6"/>
                </a:solidFill>
              </a:rPr>
              <a:t>органи</a:t>
            </a:r>
            <a:r>
              <a:rPr lang="ru-RU" sz="4000" dirty="0">
                <a:solidFill>
                  <a:schemeClr val="accent6"/>
                </a:solidFill>
              </a:rPr>
              <a:t> </a:t>
            </a:r>
            <a:r>
              <a:rPr lang="ru-RU" sz="4000" dirty="0" err="1">
                <a:solidFill>
                  <a:schemeClr val="accent6"/>
                </a:solidFill>
              </a:rPr>
              <a:t>відповідальні</a:t>
            </a:r>
            <a:r>
              <a:rPr lang="ru-RU" sz="4000" dirty="0">
                <a:solidFill>
                  <a:schemeClr val="accent6"/>
                </a:solidFill>
              </a:rPr>
              <a:t> за те, </a:t>
            </a:r>
            <a:r>
              <a:rPr lang="ru-RU" sz="4000" dirty="0" err="1">
                <a:solidFill>
                  <a:schemeClr val="accent6"/>
                </a:solidFill>
              </a:rPr>
              <a:t>щоб</a:t>
            </a:r>
            <a:r>
              <a:rPr lang="ru-RU" sz="4000" dirty="0">
                <a:solidFill>
                  <a:schemeClr val="accent6"/>
                </a:solidFill>
              </a:rPr>
              <a:t> </a:t>
            </a:r>
            <a:r>
              <a:rPr lang="ru-RU" sz="4000" dirty="0" err="1" smtClean="0">
                <a:solidFill>
                  <a:schemeClr val="accent6"/>
                </a:solidFill>
              </a:rPr>
              <a:t>цей</a:t>
            </a:r>
            <a:r>
              <a:rPr lang="ru-RU" sz="4000" dirty="0" smtClean="0">
                <a:solidFill>
                  <a:schemeClr val="accent6"/>
                </a:solidFill>
              </a:rPr>
              <a:t> закон </a:t>
            </a:r>
            <a:r>
              <a:rPr lang="ru-RU" sz="4000" dirty="0" err="1" smtClean="0">
                <a:solidFill>
                  <a:schemeClr val="accent6"/>
                </a:solidFill>
              </a:rPr>
              <a:t>було</a:t>
            </a:r>
            <a:r>
              <a:rPr lang="ru-RU" sz="4000" dirty="0" smtClean="0">
                <a:solidFill>
                  <a:schemeClr val="accent6"/>
                </a:solidFill>
              </a:rPr>
              <a:t> </a:t>
            </a:r>
            <a:r>
              <a:rPr lang="ru-RU" sz="4000" dirty="0" err="1" smtClean="0">
                <a:solidFill>
                  <a:schemeClr val="accent6"/>
                </a:solidFill>
              </a:rPr>
              <a:t>реалізовано</a:t>
            </a:r>
            <a:r>
              <a:rPr lang="ru-RU" sz="4000" dirty="0" smtClean="0">
                <a:solidFill>
                  <a:schemeClr val="accent6"/>
                </a:solidFill>
              </a:rPr>
              <a:t> </a:t>
            </a:r>
            <a:r>
              <a:rPr lang="ru-RU" sz="4000" dirty="0">
                <a:solidFill>
                  <a:schemeClr val="accent6"/>
                </a:solidFill>
              </a:rPr>
              <a:t>на </a:t>
            </a:r>
            <a:r>
              <a:rPr lang="ru-RU" sz="4000" dirty="0" err="1">
                <a:solidFill>
                  <a:schemeClr val="accent6"/>
                </a:solidFill>
              </a:rPr>
              <a:t>практиці</a:t>
            </a:r>
            <a:r>
              <a:rPr lang="ru-RU" sz="4000" dirty="0">
                <a:solidFill>
                  <a:schemeClr val="accent6"/>
                </a:solidFill>
              </a:rPr>
              <a:t>. І ось тут у них </a:t>
            </a:r>
            <a:r>
              <a:rPr lang="ru-RU" sz="4000" dirty="0" err="1">
                <a:solidFill>
                  <a:schemeClr val="accent6"/>
                </a:solidFill>
              </a:rPr>
              <a:t>з'являється</a:t>
            </a:r>
            <a:r>
              <a:rPr lang="ru-RU" sz="4000" dirty="0">
                <a:solidFill>
                  <a:schemeClr val="accent6"/>
                </a:solidFill>
              </a:rPr>
              <a:t> </a:t>
            </a:r>
            <a:r>
              <a:rPr lang="ru-RU" sz="4000" dirty="0" err="1">
                <a:solidFill>
                  <a:schemeClr val="accent6"/>
                </a:solidFill>
              </a:rPr>
              <a:t>досить</a:t>
            </a:r>
            <a:r>
              <a:rPr lang="ru-RU" sz="4000" dirty="0">
                <a:solidFill>
                  <a:schemeClr val="accent6"/>
                </a:solidFill>
              </a:rPr>
              <a:t> широка свобода </a:t>
            </a:r>
            <a:r>
              <a:rPr lang="ru-RU" sz="4000" dirty="0" err="1">
                <a:solidFill>
                  <a:schemeClr val="accent6"/>
                </a:solidFill>
              </a:rPr>
              <a:t>дій</a:t>
            </a:r>
            <a:r>
              <a:rPr lang="ru-RU" sz="4000" dirty="0">
                <a:solidFill>
                  <a:schemeClr val="accent6"/>
                </a:solidFill>
              </a:rPr>
              <a:t> в тому, </a:t>
            </a:r>
            <a:r>
              <a:rPr lang="ru-RU" sz="4000" b="1" dirty="0">
                <a:solidFill>
                  <a:schemeClr val="accent6"/>
                </a:solidFill>
              </a:rPr>
              <a:t>як </a:t>
            </a:r>
            <a:r>
              <a:rPr lang="ru-RU" sz="4000" b="1" dirty="0" err="1">
                <a:solidFill>
                  <a:schemeClr val="accent6"/>
                </a:solidFill>
              </a:rPr>
              <a:t>саме</a:t>
            </a:r>
            <a:r>
              <a:rPr lang="ru-RU" sz="4000" b="1" dirty="0">
                <a:solidFill>
                  <a:schemeClr val="accent6"/>
                </a:solidFill>
              </a:rPr>
              <a:t> </a:t>
            </a:r>
            <a:r>
              <a:rPr lang="ru-RU" sz="4000" b="1" dirty="0" err="1">
                <a:solidFill>
                  <a:schemeClr val="accent6"/>
                </a:solidFill>
              </a:rPr>
              <a:t>цей</a:t>
            </a:r>
            <a:r>
              <a:rPr lang="ru-RU" sz="4000" b="1" dirty="0">
                <a:solidFill>
                  <a:schemeClr val="accent6"/>
                </a:solidFill>
              </a:rPr>
              <a:t> закон буде </a:t>
            </a:r>
            <a:r>
              <a:rPr lang="ru-RU" sz="4000" b="1" dirty="0" err="1">
                <a:solidFill>
                  <a:schemeClr val="accent6"/>
                </a:solidFill>
              </a:rPr>
              <a:t>виконуватися</a:t>
            </a:r>
            <a:r>
              <a:rPr lang="ru-RU" sz="4000" dirty="0">
                <a:solidFill>
                  <a:schemeClr val="accent6"/>
                </a:solidFill>
              </a:rPr>
              <a:t>.</a:t>
            </a:r>
            <a:endParaRPr lang="ru-RU" sz="4000" dirty="0" smtClean="0">
              <a:solidFill>
                <a:schemeClr val="accent6"/>
              </a:solidFill>
            </a:endParaRPr>
          </a:p>
          <a:p>
            <a:pPr algn="just">
              <a:spcBef>
                <a:spcPts val="1800"/>
              </a:spcBef>
              <a:spcAft>
                <a:spcPts val="2400"/>
              </a:spcAft>
              <a:buFont typeface="Wingdings" pitchFamily="2" charset="2"/>
              <a:buChar char="ü"/>
            </a:pPr>
            <a:r>
              <a:rPr lang="ru-RU" sz="4000" dirty="0" smtClean="0">
                <a:solidFill>
                  <a:schemeClr val="accent6"/>
                </a:solidFill>
              </a:rPr>
              <a:t> </a:t>
            </a:r>
            <a:r>
              <a:rPr lang="ru-RU" sz="4000" dirty="0">
                <a:solidFill>
                  <a:schemeClr val="accent6"/>
                </a:solidFill>
              </a:rPr>
              <a:t> </a:t>
            </a:r>
            <a:r>
              <a:rPr lang="ru-RU" sz="4000" dirty="0" smtClean="0">
                <a:solidFill>
                  <a:schemeClr val="accent6"/>
                </a:solidFill>
              </a:rPr>
              <a:t>Тому</a:t>
            </a:r>
            <a:r>
              <a:rPr lang="ru-RU" sz="4000" dirty="0">
                <a:solidFill>
                  <a:schemeClr val="accent6"/>
                </a:solidFill>
              </a:rPr>
              <a:t>, </a:t>
            </a:r>
            <a:r>
              <a:rPr lang="ru-RU" sz="4000" dirty="0" err="1">
                <a:solidFill>
                  <a:schemeClr val="accent6"/>
                </a:solidFill>
              </a:rPr>
              <a:t>якщо</a:t>
            </a:r>
            <a:r>
              <a:rPr lang="ru-RU" sz="4000" dirty="0">
                <a:solidFill>
                  <a:schemeClr val="accent6"/>
                </a:solidFill>
              </a:rPr>
              <a:t> Вам не </a:t>
            </a:r>
            <a:r>
              <a:rPr lang="ru-RU" sz="4000" dirty="0" err="1">
                <a:solidFill>
                  <a:schemeClr val="accent6"/>
                </a:solidFill>
              </a:rPr>
              <a:t>вдається</a:t>
            </a:r>
            <a:r>
              <a:rPr lang="ru-RU" sz="4000" dirty="0">
                <a:solidFill>
                  <a:schemeClr val="accent6"/>
                </a:solidFill>
              </a:rPr>
              <a:t> </a:t>
            </a:r>
            <a:r>
              <a:rPr lang="ru-RU" sz="4000" dirty="0" err="1">
                <a:solidFill>
                  <a:schemeClr val="accent6"/>
                </a:solidFill>
              </a:rPr>
              <a:t>безпосередньо</a:t>
            </a:r>
            <a:r>
              <a:rPr lang="ru-RU" sz="4000" dirty="0">
                <a:solidFill>
                  <a:schemeClr val="accent6"/>
                </a:solidFill>
              </a:rPr>
              <a:t> </a:t>
            </a:r>
            <a:r>
              <a:rPr lang="ru-RU" sz="4000" dirty="0" err="1">
                <a:solidFill>
                  <a:schemeClr val="accent6"/>
                </a:solidFill>
              </a:rPr>
              <a:t>закріпити</a:t>
            </a:r>
            <a:r>
              <a:rPr lang="ru-RU" sz="4000" dirty="0">
                <a:solidFill>
                  <a:schemeClr val="accent6"/>
                </a:solidFill>
              </a:rPr>
              <a:t> </a:t>
            </a:r>
            <a:r>
              <a:rPr lang="ru-RU" sz="4000" dirty="0" err="1">
                <a:solidFill>
                  <a:schemeClr val="accent6"/>
                </a:solidFill>
              </a:rPr>
              <a:t>потрібні</a:t>
            </a:r>
            <a:r>
              <a:rPr lang="ru-RU" sz="4000" dirty="0">
                <a:solidFill>
                  <a:schemeClr val="accent6"/>
                </a:solidFill>
              </a:rPr>
              <a:t> Вам </a:t>
            </a:r>
            <a:r>
              <a:rPr lang="ru-RU" sz="4000" dirty="0" err="1">
                <a:solidFill>
                  <a:schemeClr val="accent6"/>
                </a:solidFill>
              </a:rPr>
              <a:t>норми</a:t>
            </a:r>
            <a:r>
              <a:rPr lang="ru-RU" sz="4000" dirty="0">
                <a:solidFill>
                  <a:schemeClr val="accent6"/>
                </a:solidFill>
              </a:rPr>
              <a:t> в </a:t>
            </a:r>
            <a:r>
              <a:rPr lang="ru-RU" sz="4000" dirty="0" err="1">
                <a:solidFill>
                  <a:schemeClr val="accent6"/>
                </a:solidFill>
              </a:rPr>
              <a:t>законі</a:t>
            </a:r>
            <a:r>
              <a:rPr lang="ru-RU" sz="4000" dirty="0">
                <a:solidFill>
                  <a:schemeClr val="accent6"/>
                </a:solidFill>
              </a:rPr>
              <a:t> </a:t>
            </a:r>
            <a:r>
              <a:rPr lang="ru-RU" sz="4000" dirty="0">
                <a:solidFill>
                  <a:srgbClr val="494F50"/>
                </a:solidFill>
              </a:rPr>
              <a:t>–</a:t>
            </a:r>
            <a:r>
              <a:rPr lang="ru-RU" sz="4000" dirty="0" smtClean="0">
                <a:solidFill>
                  <a:schemeClr val="accent6"/>
                </a:solidFill>
              </a:rPr>
              <a:t> </a:t>
            </a:r>
            <a:r>
              <a:rPr lang="ru-RU" sz="4000" dirty="0" err="1">
                <a:solidFill>
                  <a:schemeClr val="accent6"/>
                </a:solidFill>
              </a:rPr>
              <a:t>завжди</a:t>
            </a:r>
            <a:r>
              <a:rPr lang="ru-RU" sz="4000" dirty="0">
                <a:solidFill>
                  <a:schemeClr val="accent6"/>
                </a:solidFill>
              </a:rPr>
              <a:t> </a:t>
            </a:r>
            <a:r>
              <a:rPr lang="ru-RU" sz="4000" dirty="0" err="1">
                <a:solidFill>
                  <a:schemeClr val="accent6"/>
                </a:solidFill>
              </a:rPr>
              <a:t>залишається</a:t>
            </a:r>
            <a:r>
              <a:rPr lang="ru-RU" sz="4000" dirty="0">
                <a:solidFill>
                  <a:schemeClr val="accent6"/>
                </a:solidFill>
              </a:rPr>
              <a:t> </a:t>
            </a:r>
            <a:r>
              <a:rPr lang="ru-RU" sz="4000" dirty="0" err="1">
                <a:solidFill>
                  <a:schemeClr val="accent6"/>
                </a:solidFill>
              </a:rPr>
              <a:t>можливість</a:t>
            </a:r>
            <a:r>
              <a:rPr lang="ru-RU" sz="4000" dirty="0">
                <a:solidFill>
                  <a:schemeClr val="accent6"/>
                </a:solidFill>
              </a:rPr>
              <a:t> </a:t>
            </a:r>
            <a:r>
              <a:rPr lang="ru-RU" sz="4000" dirty="0" err="1">
                <a:solidFill>
                  <a:schemeClr val="accent6"/>
                </a:solidFill>
              </a:rPr>
              <a:t>пролобіювати</a:t>
            </a:r>
            <a:r>
              <a:rPr lang="ru-RU" sz="4000" dirty="0">
                <a:solidFill>
                  <a:schemeClr val="accent6"/>
                </a:solidFill>
              </a:rPr>
              <a:t> Вашу </a:t>
            </a:r>
            <a:r>
              <a:rPr lang="ru-RU" sz="4000" dirty="0" err="1">
                <a:solidFill>
                  <a:schemeClr val="accent6"/>
                </a:solidFill>
              </a:rPr>
              <a:t>позицію</a:t>
            </a:r>
            <a:r>
              <a:rPr lang="ru-RU" sz="4000" dirty="0">
                <a:solidFill>
                  <a:schemeClr val="accent6"/>
                </a:solidFill>
              </a:rPr>
              <a:t> на </a:t>
            </a:r>
            <a:r>
              <a:rPr lang="ru-RU" sz="4000" dirty="0" err="1" smtClean="0">
                <a:solidFill>
                  <a:schemeClr val="accent6"/>
                </a:solidFill>
              </a:rPr>
              <a:t>стадії</a:t>
            </a:r>
            <a:r>
              <a:rPr lang="ru-RU" sz="4000" dirty="0" smtClean="0">
                <a:solidFill>
                  <a:schemeClr val="accent6"/>
                </a:solidFill>
              </a:rPr>
              <a:t> </a:t>
            </a:r>
            <a:r>
              <a:rPr lang="ru-RU" sz="4000" dirty="0" err="1" smtClean="0">
                <a:solidFill>
                  <a:schemeClr val="accent6"/>
                </a:solidFill>
              </a:rPr>
              <a:t>імплементації</a:t>
            </a:r>
            <a:r>
              <a:rPr lang="ru-RU" sz="4000" dirty="0" smtClean="0">
                <a:solidFill>
                  <a:schemeClr val="accent6"/>
                </a:solidFill>
              </a:rPr>
              <a:t> (</a:t>
            </a:r>
            <a:r>
              <a:rPr lang="ru-RU" sz="4000" dirty="0" err="1" smtClean="0">
                <a:solidFill>
                  <a:schemeClr val="accent6"/>
                </a:solidFill>
              </a:rPr>
              <a:t>тобто</a:t>
            </a:r>
            <a:r>
              <a:rPr lang="ru-RU" sz="4000" dirty="0" smtClean="0">
                <a:solidFill>
                  <a:schemeClr val="accent6"/>
                </a:solidFill>
              </a:rPr>
              <a:t> </a:t>
            </a:r>
            <a:r>
              <a:rPr lang="ru-RU" sz="4000" dirty="0" err="1" smtClean="0">
                <a:solidFill>
                  <a:schemeClr val="accent6"/>
                </a:solidFill>
              </a:rPr>
              <a:t>на</a:t>
            </a:r>
            <a:r>
              <a:rPr lang="ru-RU" sz="4000" dirty="0" smtClean="0">
                <a:solidFill>
                  <a:schemeClr val="accent6"/>
                </a:solidFill>
              </a:rPr>
              <a:t> </a:t>
            </a:r>
            <a:r>
              <a:rPr lang="ru-RU" sz="4000" dirty="0" err="1" smtClean="0">
                <a:solidFill>
                  <a:schemeClr val="accent6"/>
                </a:solidFill>
              </a:rPr>
              <a:t>рівні</a:t>
            </a:r>
            <a:r>
              <a:rPr lang="ru-RU" sz="4000" dirty="0" smtClean="0">
                <a:solidFill>
                  <a:schemeClr val="accent6"/>
                </a:solidFill>
              </a:rPr>
              <a:t> </a:t>
            </a:r>
            <a:r>
              <a:rPr lang="ru-RU" sz="4000" dirty="0" err="1">
                <a:solidFill>
                  <a:schemeClr val="accent6"/>
                </a:solidFill>
              </a:rPr>
              <a:t>підзаконних</a:t>
            </a:r>
            <a:r>
              <a:rPr lang="ru-RU" sz="4000" dirty="0">
                <a:solidFill>
                  <a:schemeClr val="accent6"/>
                </a:solidFill>
              </a:rPr>
              <a:t> </a:t>
            </a:r>
            <a:r>
              <a:rPr lang="ru-RU" sz="4000" dirty="0" err="1" smtClean="0">
                <a:solidFill>
                  <a:schemeClr val="accent6"/>
                </a:solidFill>
              </a:rPr>
              <a:t>актів</a:t>
            </a:r>
            <a:r>
              <a:rPr lang="ru-RU" sz="4000" dirty="0" smtClean="0">
                <a:solidFill>
                  <a:schemeClr val="accent6"/>
                </a:solidFill>
              </a:rPr>
              <a:t>) </a:t>
            </a:r>
            <a:r>
              <a:rPr lang="ru-RU" sz="4000" dirty="0">
                <a:solidFill>
                  <a:schemeClr val="accent6"/>
                </a:solidFill>
              </a:rPr>
              <a:t>через </a:t>
            </a:r>
            <a:r>
              <a:rPr lang="ru-RU" sz="4000" dirty="0" err="1" smtClean="0">
                <a:solidFill>
                  <a:schemeClr val="accent6"/>
                </a:solidFill>
              </a:rPr>
              <a:t>відповідні</a:t>
            </a:r>
            <a:r>
              <a:rPr lang="ru-RU" sz="4000" dirty="0" smtClean="0">
                <a:solidFill>
                  <a:schemeClr val="accent6"/>
                </a:solidFill>
              </a:rPr>
              <a:t> </a:t>
            </a:r>
            <a:r>
              <a:rPr lang="ru-RU" sz="4000" dirty="0" err="1" smtClean="0">
                <a:solidFill>
                  <a:schemeClr val="accent6"/>
                </a:solidFill>
              </a:rPr>
              <a:t>виконавчі</a:t>
            </a:r>
            <a:r>
              <a:rPr lang="ru-RU" sz="4000" dirty="0" smtClean="0">
                <a:solidFill>
                  <a:schemeClr val="accent6"/>
                </a:solidFill>
              </a:rPr>
              <a:t> </a:t>
            </a:r>
            <a:r>
              <a:rPr lang="ru-RU" sz="4000" dirty="0" err="1" smtClean="0">
                <a:solidFill>
                  <a:schemeClr val="accent6"/>
                </a:solidFill>
              </a:rPr>
              <a:t>органи</a:t>
            </a:r>
            <a:r>
              <a:rPr lang="ru-RU" sz="4000" dirty="0" smtClean="0">
                <a:solidFill>
                  <a:schemeClr val="accent6"/>
                </a:solidFill>
              </a:rPr>
              <a:t>.</a:t>
            </a:r>
          </a:p>
        </p:txBody>
      </p:sp>
    </p:spTree>
    <p:extLst>
      <p:ext uri="{BB962C8B-B14F-4D97-AF65-F5344CB8AC3E}">
        <p14:creationId xmlns:p14="http://schemas.microsoft.com/office/powerpoint/2010/main" val="4120561347"/>
      </p:ext>
    </p:extLst>
  </p:cSld>
  <p:clrMapOvr>
    <a:masterClrMapping/>
  </p:clrMapOvr>
  <p:transition spd="slow">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12233" y="3823854"/>
            <a:ext cx="20429620" cy="8737113"/>
          </a:xfrm>
          <a:prstGeom prst="rect">
            <a:avLst/>
          </a:prstGeom>
        </p:spPr>
        <p:txBody>
          <a:bodyPr lIns="217728" tIns="108864" rIns="217728" bIns="108864">
            <a:noAutofit/>
          </a:bodyPr>
          <a:lstStyle/>
          <a:p>
            <a:pPr algn="just">
              <a:spcBef>
                <a:spcPts val="2400"/>
              </a:spcBef>
              <a:spcAft>
                <a:spcPts val="2400"/>
              </a:spcAft>
              <a:buFont typeface="Wingdings" pitchFamily="2" charset="2"/>
              <a:buChar char="ü"/>
            </a:pPr>
            <a:r>
              <a:rPr lang="ru-RU" sz="3600" dirty="0" smtClean="0">
                <a:solidFill>
                  <a:schemeClr val="accent6"/>
                </a:solidFill>
              </a:rPr>
              <a:t> </a:t>
            </a:r>
            <a:r>
              <a:rPr lang="ru-RU" sz="3600" dirty="0" err="1" smtClean="0">
                <a:solidFill>
                  <a:schemeClr val="accent6"/>
                </a:solidFill>
              </a:rPr>
              <a:t>Можна</a:t>
            </a:r>
            <a:r>
              <a:rPr lang="ru-RU" sz="3600" dirty="0" smtClean="0">
                <a:solidFill>
                  <a:schemeClr val="accent6"/>
                </a:solidFill>
              </a:rPr>
              <a:t> </a:t>
            </a:r>
            <a:r>
              <a:rPr lang="ru-RU" sz="3600" dirty="0" err="1" smtClean="0">
                <a:solidFill>
                  <a:schemeClr val="accent6"/>
                </a:solidFill>
              </a:rPr>
              <a:t>також</a:t>
            </a:r>
            <a:r>
              <a:rPr lang="ru-RU" sz="3600" dirty="0" smtClean="0">
                <a:solidFill>
                  <a:schemeClr val="accent6"/>
                </a:solidFill>
              </a:rPr>
              <a:t> </a:t>
            </a:r>
            <a:r>
              <a:rPr lang="ru-RU" sz="3600" b="1" dirty="0" err="1">
                <a:solidFill>
                  <a:schemeClr val="accent6"/>
                </a:solidFill>
              </a:rPr>
              <a:t>домогтися</a:t>
            </a:r>
            <a:r>
              <a:rPr lang="ru-RU" sz="3600" b="1" dirty="0">
                <a:solidFill>
                  <a:schemeClr val="accent6"/>
                </a:solidFill>
              </a:rPr>
              <a:t> </a:t>
            </a:r>
            <a:r>
              <a:rPr lang="ru-RU" sz="3600" b="1" dirty="0" err="1">
                <a:solidFill>
                  <a:schemeClr val="accent6"/>
                </a:solidFill>
              </a:rPr>
              <a:t>максимальної</a:t>
            </a:r>
            <a:r>
              <a:rPr lang="ru-RU" sz="3600" b="1" dirty="0">
                <a:solidFill>
                  <a:schemeClr val="accent6"/>
                </a:solidFill>
              </a:rPr>
              <a:t> </a:t>
            </a:r>
            <a:r>
              <a:rPr lang="ru-RU" sz="3600" b="1" dirty="0" err="1">
                <a:solidFill>
                  <a:schemeClr val="accent6"/>
                </a:solidFill>
              </a:rPr>
              <a:t>відстрочки</a:t>
            </a:r>
            <a:r>
              <a:rPr lang="ru-RU" sz="3600" dirty="0">
                <a:solidFill>
                  <a:schemeClr val="accent6"/>
                </a:solidFill>
              </a:rPr>
              <a:t> </a:t>
            </a:r>
            <a:r>
              <a:rPr lang="ru-RU" sz="3600" dirty="0" err="1">
                <a:solidFill>
                  <a:schemeClr val="accent6"/>
                </a:solidFill>
              </a:rPr>
              <a:t>реалізації</a:t>
            </a:r>
            <a:r>
              <a:rPr lang="ru-RU" sz="3600" dirty="0">
                <a:solidFill>
                  <a:schemeClr val="accent6"/>
                </a:solidFill>
              </a:rPr>
              <a:t> закону в рамках </a:t>
            </a:r>
            <a:r>
              <a:rPr lang="ru-RU" sz="3600" dirty="0" err="1">
                <a:solidFill>
                  <a:schemeClr val="accent6"/>
                </a:solidFill>
              </a:rPr>
              <a:t>визначеного</a:t>
            </a:r>
            <a:r>
              <a:rPr lang="ru-RU" sz="3600" dirty="0">
                <a:solidFill>
                  <a:schemeClr val="accent6"/>
                </a:solidFill>
              </a:rPr>
              <a:t> законом </a:t>
            </a:r>
            <a:r>
              <a:rPr lang="ru-RU" sz="3600" dirty="0" err="1">
                <a:solidFill>
                  <a:schemeClr val="accent6"/>
                </a:solidFill>
              </a:rPr>
              <a:t>терміну</a:t>
            </a:r>
            <a:r>
              <a:rPr lang="ru-RU" sz="3600" dirty="0">
                <a:solidFill>
                  <a:schemeClr val="accent6"/>
                </a:solidFill>
              </a:rPr>
              <a:t>.</a:t>
            </a:r>
            <a:endParaRPr lang="ru-RU" sz="3600" dirty="0" smtClean="0">
              <a:solidFill>
                <a:schemeClr val="accent6"/>
              </a:solidFill>
            </a:endParaRPr>
          </a:p>
          <a:p>
            <a:pPr algn="just">
              <a:spcBef>
                <a:spcPts val="2400"/>
              </a:spcBef>
              <a:spcAft>
                <a:spcPts val="2400"/>
              </a:spcAft>
              <a:buFont typeface="Wingdings" pitchFamily="2" charset="2"/>
              <a:buChar char="ü"/>
            </a:pPr>
            <a:r>
              <a:rPr lang="ru-RU" sz="3600" dirty="0" smtClean="0">
                <a:solidFill>
                  <a:schemeClr val="accent6"/>
                </a:solidFill>
              </a:rPr>
              <a:t> </a:t>
            </a:r>
            <a:r>
              <a:rPr lang="ru-RU" sz="3600" dirty="0" err="1" smtClean="0">
                <a:solidFill>
                  <a:schemeClr val="accent6"/>
                </a:solidFill>
              </a:rPr>
              <a:t>Розробка</a:t>
            </a:r>
            <a:r>
              <a:rPr lang="ru-RU" sz="3600" dirty="0" smtClean="0">
                <a:solidFill>
                  <a:schemeClr val="accent6"/>
                </a:solidFill>
              </a:rPr>
              <a:t> </a:t>
            </a:r>
            <a:r>
              <a:rPr lang="ru-RU" sz="3600" dirty="0">
                <a:solidFill>
                  <a:schemeClr val="accent6"/>
                </a:solidFill>
              </a:rPr>
              <a:t>і </a:t>
            </a:r>
            <a:r>
              <a:rPr lang="ru-RU" sz="3600" dirty="0" err="1">
                <a:solidFill>
                  <a:schemeClr val="accent6"/>
                </a:solidFill>
              </a:rPr>
              <a:t>прийняття</a:t>
            </a:r>
            <a:r>
              <a:rPr lang="ru-RU" sz="3600" dirty="0">
                <a:solidFill>
                  <a:schemeClr val="accent6"/>
                </a:solidFill>
              </a:rPr>
              <a:t> </a:t>
            </a:r>
            <a:r>
              <a:rPr lang="ru-RU" sz="3600" dirty="0" err="1">
                <a:solidFill>
                  <a:schemeClr val="accent6"/>
                </a:solidFill>
              </a:rPr>
              <a:t>рішень</a:t>
            </a:r>
            <a:r>
              <a:rPr lang="ru-RU" sz="3600" dirty="0">
                <a:solidFill>
                  <a:schemeClr val="accent6"/>
                </a:solidFill>
              </a:rPr>
              <a:t> </a:t>
            </a:r>
            <a:r>
              <a:rPr lang="ru-RU" sz="3600" dirty="0" err="1">
                <a:solidFill>
                  <a:schemeClr val="accent6"/>
                </a:solidFill>
              </a:rPr>
              <a:t>виконавчими</a:t>
            </a:r>
            <a:r>
              <a:rPr lang="ru-RU" sz="3600" dirty="0">
                <a:solidFill>
                  <a:schemeClr val="accent6"/>
                </a:solidFill>
              </a:rPr>
              <a:t> органами </a:t>
            </a:r>
            <a:r>
              <a:rPr lang="ru-RU" sz="3600" b="1" dirty="0">
                <a:solidFill>
                  <a:schemeClr val="accent6"/>
                </a:solidFill>
              </a:rPr>
              <a:t>проходить </a:t>
            </a:r>
            <a:r>
              <a:rPr lang="ru-RU" sz="3600" b="1" dirty="0" err="1">
                <a:solidFill>
                  <a:schemeClr val="accent6"/>
                </a:solidFill>
              </a:rPr>
              <a:t>менше</a:t>
            </a:r>
            <a:r>
              <a:rPr lang="ru-RU" sz="3600" b="1" dirty="0">
                <a:solidFill>
                  <a:schemeClr val="accent6"/>
                </a:solidFill>
              </a:rPr>
              <a:t> </a:t>
            </a:r>
            <a:r>
              <a:rPr lang="ru-RU" sz="3600" b="1" dirty="0" err="1">
                <a:solidFill>
                  <a:schemeClr val="accent6"/>
                </a:solidFill>
              </a:rPr>
              <a:t>стадій</a:t>
            </a:r>
            <a:r>
              <a:rPr lang="ru-RU" sz="3600" b="1" dirty="0">
                <a:solidFill>
                  <a:schemeClr val="accent6"/>
                </a:solidFill>
              </a:rPr>
              <a:t> </a:t>
            </a:r>
            <a:r>
              <a:rPr lang="ru-RU" sz="3600" dirty="0">
                <a:solidFill>
                  <a:schemeClr val="accent6"/>
                </a:solidFill>
              </a:rPr>
              <a:t>і в </a:t>
            </a:r>
            <a:r>
              <a:rPr lang="ru-RU" sz="3600" dirty="0" err="1">
                <a:solidFill>
                  <a:schemeClr val="accent6"/>
                </a:solidFill>
              </a:rPr>
              <a:t>цілому</a:t>
            </a:r>
            <a:r>
              <a:rPr lang="ru-RU" sz="3600" dirty="0">
                <a:solidFill>
                  <a:schemeClr val="accent6"/>
                </a:solidFill>
              </a:rPr>
              <a:t> є </a:t>
            </a:r>
            <a:r>
              <a:rPr lang="ru-RU" sz="3600" dirty="0" err="1">
                <a:solidFill>
                  <a:schemeClr val="accent6"/>
                </a:solidFill>
              </a:rPr>
              <a:t>менш</a:t>
            </a:r>
            <a:r>
              <a:rPr lang="ru-RU" sz="3600" dirty="0">
                <a:solidFill>
                  <a:schemeClr val="accent6"/>
                </a:solidFill>
              </a:rPr>
              <a:t> </a:t>
            </a:r>
            <a:r>
              <a:rPr lang="ru-RU" sz="3600" dirty="0" err="1">
                <a:solidFill>
                  <a:schemeClr val="accent6"/>
                </a:solidFill>
              </a:rPr>
              <a:t>публічним</a:t>
            </a:r>
            <a:r>
              <a:rPr lang="ru-RU" sz="3600" dirty="0">
                <a:solidFill>
                  <a:schemeClr val="accent6"/>
                </a:solidFill>
              </a:rPr>
              <a:t> </a:t>
            </a:r>
            <a:r>
              <a:rPr lang="ru-RU" sz="3600" dirty="0" err="1">
                <a:solidFill>
                  <a:schemeClr val="accent6"/>
                </a:solidFill>
              </a:rPr>
              <a:t>процесом</a:t>
            </a:r>
            <a:r>
              <a:rPr lang="ru-RU" sz="3600" dirty="0">
                <a:solidFill>
                  <a:schemeClr val="accent6"/>
                </a:solidFill>
              </a:rPr>
              <a:t>, </a:t>
            </a:r>
            <a:r>
              <a:rPr lang="ru-RU" sz="3600" dirty="0" err="1">
                <a:solidFill>
                  <a:schemeClr val="accent6"/>
                </a:solidFill>
              </a:rPr>
              <a:t>ніж</a:t>
            </a:r>
            <a:r>
              <a:rPr lang="ru-RU" sz="3600" dirty="0">
                <a:solidFill>
                  <a:schemeClr val="accent6"/>
                </a:solidFill>
              </a:rPr>
              <a:t> </a:t>
            </a:r>
            <a:r>
              <a:rPr lang="ru-RU" sz="3600" dirty="0" err="1">
                <a:solidFill>
                  <a:schemeClr val="accent6"/>
                </a:solidFill>
              </a:rPr>
              <a:t>прийняття</a:t>
            </a:r>
            <a:r>
              <a:rPr lang="ru-RU" sz="3600" dirty="0">
                <a:solidFill>
                  <a:schemeClr val="accent6"/>
                </a:solidFill>
              </a:rPr>
              <a:t> </a:t>
            </a:r>
            <a:r>
              <a:rPr lang="ru-RU" sz="3600" dirty="0" err="1">
                <a:solidFill>
                  <a:schemeClr val="accent6"/>
                </a:solidFill>
              </a:rPr>
              <a:t>законів</a:t>
            </a:r>
            <a:r>
              <a:rPr lang="ru-RU" sz="3600" dirty="0">
                <a:solidFill>
                  <a:schemeClr val="accent6"/>
                </a:solidFill>
              </a:rPr>
              <a:t>.</a:t>
            </a:r>
            <a:endParaRPr lang="ru-RU" sz="3600" dirty="0" smtClean="0">
              <a:solidFill>
                <a:schemeClr val="accent6"/>
              </a:solidFill>
            </a:endParaRPr>
          </a:p>
          <a:p>
            <a:pPr algn="just">
              <a:spcBef>
                <a:spcPts val="2400"/>
              </a:spcBef>
              <a:spcAft>
                <a:spcPts val="2400"/>
              </a:spcAft>
              <a:buFont typeface="Wingdings" pitchFamily="2" charset="2"/>
              <a:buChar char="ü"/>
            </a:pPr>
            <a:r>
              <a:rPr lang="ru-RU" sz="3600" dirty="0" smtClean="0">
                <a:solidFill>
                  <a:schemeClr val="accent6"/>
                </a:solidFill>
              </a:rPr>
              <a:t> Тому </a:t>
            </a:r>
            <a:r>
              <a:rPr lang="ru-RU" sz="3600" dirty="0">
                <a:solidFill>
                  <a:schemeClr val="accent6"/>
                </a:solidFill>
              </a:rPr>
              <a:t>тут особливого </a:t>
            </a:r>
            <a:r>
              <a:rPr lang="ru-RU" sz="3600" dirty="0" err="1">
                <a:solidFill>
                  <a:schemeClr val="accent6"/>
                </a:solidFill>
              </a:rPr>
              <a:t>значення</a:t>
            </a:r>
            <a:r>
              <a:rPr lang="ru-RU" sz="3600" dirty="0">
                <a:solidFill>
                  <a:schemeClr val="accent6"/>
                </a:solidFill>
              </a:rPr>
              <a:t> </a:t>
            </a:r>
            <a:r>
              <a:rPr lang="ru-RU" sz="3600" dirty="0" err="1">
                <a:solidFill>
                  <a:schemeClr val="accent6"/>
                </a:solidFill>
              </a:rPr>
              <a:t>набуває</a:t>
            </a:r>
            <a:r>
              <a:rPr lang="ru-RU" sz="3600" dirty="0">
                <a:solidFill>
                  <a:schemeClr val="accent6"/>
                </a:solidFill>
              </a:rPr>
              <a:t> </a:t>
            </a:r>
            <a:r>
              <a:rPr lang="ru-RU" sz="3600" dirty="0" err="1">
                <a:solidFill>
                  <a:schemeClr val="accent6"/>
                </a:solidFill>
              </a:rPr>
              <a:t>наявність</a:t>
            </a:r>
            <a:r>
              <a:rPr lang="ru-RU" sz="3600" dirty="0">
                <a:solidFill>
                  <a:schemeClr val="accent6"/>
                </a:solidFill>
              </a:rPr>
              <a:t> </a:t>
            </a:r>
            <a:r>
              <a:rPr lang="ru-RU" sz="3600" dirty="0" err="1">
                <a:solidFill>
                  <a:schemeClr val="accent6"/>
                </a:solidFill>
              </a:rPr>
              <a:t>надійних</a:t>
            </a:r>
            <a:r>
              <a:rPr lang="ru-RU" sz="3600" dirty="0">
                <a:solidFill>
                  <a:schemeClr val="accent6"/>
                </a:solidFill>
              </a:rPr>
              <a:t> </a:t>
            </a:r>
            <a:r>
              <a:rPr lang="ru-RU" sz="3600" b="1" dirty="0" err="1">
                <a:solidFill>
                  <a:schemeClr val="accent6"/>
                </a:solidFill>
              </a:rPr>
              <a:t>джерел</a:t>
            </a:r>
            <a:r>
              <a:rPr lang="ru-RU" sz="3600" b="1" dirty="0">
                <a:solidFill>
                  <a:schemeClr val="accent6"/>
                </a:solidFill>
              </a:rPr>
              <a:t> </a:t>
            </a:r>
            <a:r>
              <a:rPr lang="ru-RU" sz="3600" b="1" dirty="0" err="1">
                <a:solidFill>
                  <a:schemeClr val="accent6"/>
                </a:solidFill>
              </a:rPr>
              <a:t>завчасної</a:t>
            </a:r>
            <a:r>
              <a:rPr lang="ru-RU" sz="3600" b="1" dirty="0">
                <a:solidFill>
                  <a:schemeClr val="accent6"/>
                </a:solidFill>
              </a:rPr>
              <a:t> </a:t>
            </a:r>
            <a:r>
              <a:rPr lang="ru-RU" sz="3600" b="1" dirty="0" err="1">
                <a:solidFill>
                  <a:schemeClr val="accent6"/>
                </a:solidFill>
              </a:rPr>
              <a:t>інформації</a:t>
            </a:r>
            <a:r>
              <a:rPr lang="ru-RU" sz="3600" dirty="0">
                <a:solidFill>
                  <a:schemeClr val="accent6"/>
                </a:solidFill>
              </a:rPr>
              <a:t> в </a:t>
            </a:r>
            <a:r>
              <a:rPr lang="ru-RU" sz="3600" dirty="0" err="1">
                <a:solidFill>
                  <a:schemeClr val="accent6"/>
                </a:solidFill>
              </a:rPr>
              <a:t>потрібних</a:t>
            </a:r>
            <a:r>
              <a:rPr lang="ru-RU" sz="3600" dirty="0">
                <a:solidFill>
                  <a:schemeClr val="accent6"/>
                </a:solidFill>
              </a:rPr>
              <a:t> Вам органах, </a:t>
            </a:r>
            <a:r>
              <a:rPr lang="ru-RU" sz="3600" dirty="0" err="1">
                <a:solidFill>
                  <a:schemeClr val="accent6"/>
                </a:solidFill>
              </a:rPr>
              <a:t>щоб</a:t>
            </a:r>
            <a:r>
              <a:rPr lang="ru-RU" sz="3600" dirty="0">
                <a:solidFill>
                  <a:schemeClr val="accent6"/>
                </a:solidFill>
              </a:rPr>
              <a:t> не </a:t>
            </a:r>
            <a:r>
              <a:rPr lang="ru-RU" sz="3600" dirty="0" err="1">
                <a:solidFill>
                  <a:schemeClr val="accent6"/>
                </a:solidFill>
              </a:rPr>
              <a:t>пропустити</a:t>
            </a:r>
            <a:r>
              <a:rPr lang="ru-RU" sz="3600" dirty="0">
                <a:solidFill>
                  <a:schemeClr val="accent6"/>
                </a:solidFill>
              </a:rPr>
              <a:t> </a:t>
            </a:r>
            <a:r>
              <a:rPr lang="ru-RU" sz="3600" dirty="0" err="1">
                <a:solidFill>
                  <a:schemeClr val="accent6"/>
                </a:solidFill>
              </a:rPr>
              <a:t>розробку</a:t>
            </a:r>
            <a:r>
              <a:rPr lang="ru-RU" sz="3600" dirty="0">
                <a:solidFill>
                  <a:schemeClr val="accent6"/>
                </a:solidFill>
              </a:rPr>
              <a:t> </a:t>
            </a:r>
            <a:r>
              <a:rPr lang="ru-RU" sz="3600" dirty="0" err="1" smtClean="0">
                <a:solidFill>
                  <a:schemeClr val="accent6"/>
                </a:solidFill>
              </a:rPr>
              <a:t>рішення</a:t>
            </a:r>
            <a:r>
              <a:rPr lang="ru-RU" sz="3600" dirty="0">
                <a:solidFill>
                  <a:schemeClr val="accent6"/>
                </a:solidFill>
              </a:rPr>
              <a:t>, яке </a:t>
            </a:r>
            <a:r>
              <a:rPr lang="ru-RU" sz="3600" dirty="0" smtClean="0">
                <a:solidFill>
                  <a:schemeClr val="accent6"/>
                </a:solidFill>
              </a:rPr>
              <a:t>Вам </a:t>
            </a:r>
            <a:r>
              <a:rPr lang="ru-RU" sz="3600" dirty="0" err="1" smtClean="0">
                <a:solidFill>
                  <a:schemeClr val="accent6"/>
                </a:solidFill>
              </a:rPr>
              <a:t>може</a:t>
            </a:r>
            <a:r>
              <a:rPr lang="ru-RU" sz="3600" dirty="0" smtClean="0">
                <a:solidFill>
                  <a:schemeClr val="accent6"/>
                </a:solidFill>
              </a:rPr>
              <a:t> </a:t>
            </a:r>
            <a:r>
              <a:rPr lang="ru-RU" sz="3600" dirty="0" err="1">
                <a:solidFill>
                  <a:schemeClr val="accent6"/>
                </a:solidFill>
              </a:rPr>
              <a:t>нашкодити</a:t>
            </a:r>
            <a:r>
              <a:rPr lang="ru-RU" sz="3600" dirty="0">
                <a:solidFill>
                  <a:schemeClr val="accent6"/>
                </a:solidFill>
              </a:rPr>
              <a:t>.</a:t>
            </a:r>
            <a:endParaRPr lang="ru-RU" sz="3600" dirty="0" smtClean="0">
              <a:solidFill>
                <a:schemeClr val="accent6"/>
              </a:solidFill>
            </a:endParaRPr>
          </a:p>
          <a:p>
            <a:pPr algn="just">
              <a:spcBef>
                <a:spcPts val="2400"/>
              </a:spcBef>
              <a:spcAft>
                <a:spcPts val="2400"/>
              </a:spcAft>
              <a:buFont typeface="Wingdings" pitchFamily="2" charset="2"/>
              <a:buChar char="ü"/>
            </a:pPr>
            <a:r>
              <a:rPr lang="ru-RU" sz="3600" b="1" dirty="0" smtClean="0">
                <a:solidFill>
                  <a:schemeClr val="accent6"/>
                </a:solidFill>
              </a:rPr>
              <a:t> Для </a:t>
            </a:r>
            <a:r>
              <a:rPr lang="ru-RU" sz="3600" b="1" dirty="0" err="1">
                <a:solidFill>
                  <a:schemeClr val="accent6"/>
                </a:solidFill>
              </a:rPr>
              <a:t>напрацювання</a:t>
            </a:r>
            <a:r>
              <a:rPr lang="ru-RU" sz="3600" b="1" dirty="0">
                <a:solidFill>
                  <a:schemeClr val="accent6"/>
                </a:solidFill>
              </a:rPr>
              <a:t> </a:t>
            </a:r>
            <a:r>
              <a:rPr lang="ru-RU" sz="3600" b="1" dirty="0" err="1">
                <a:solidFill>
                  <a:schemeClr val="accent6"/>
                </a:solidFill>
              </a:rPr>
              <a:t>контактів</a:t>
            </a:r>
            <a:r>
              <a:rPr lang="ru-RU" sz="3600" dirty="0">
                <a:solidFill>
                  <a:schemeClr val="accent6"/>
                </a:solidFill>
              </a:rPr>
              <a:t> і </a:t>
            </a:r>
            <a:r>
              <a:rPr lang="ru-RU" sz="3600" dirty="0" err="1">
                <a:solidFill>
                  <a:schemeClr val="accent6"/>
                </a:solidFill>
              </a:rPr>
              <a:t>отримання</a:t>
            </a:r>
            <a:r>
              <a:rPr lang="ru-RU" sz="3600" dirty="0">
                <a:solidFill>
                  <a:schemeClr val="accent6"/>
                </a:solidFill>
              </a:rPr>
              <a:t> </a:t>
            </a:r>
            <a:r>
              <a:rPr lang="ru-RU" sz="3600" dirty="0" err="1">
                <a:solidFill>
                  <a:schemeClr val="accent6"/>
                </a:solidFill>
              </a:rPr>
              <a:t>такої</a:t>
            </a:r>
            <a:r>
              <a:rPr lang="ru-RU" sz="3600" dirty="0">
                <a:solidFill>
                  <a:schemeClr val="accent6"/>
                </a:solidFill>
              </a:rPr>
              <a:t> </a:t>
            </a:r>
            <a:r>
              <a:rPr lang="ru-RU" sz="3600" dirty="0" err="1">
                <a:solidFill>
                  <a:schemeClr val="accent6"/>
                </a:solidFill>
              </a:rPr>
              <a:t>інформації</a:t>
            </a:r>
            <a:r>
              <a:rPr lang="ru-RU" sz="3600" dirty="0">
                <a:solidFill>
                  <a:schemeClr val="accent6"/>
                </a:solidFill>
              </a:rPr>
              <a:t> </a:t>
            </a:r>
            <a:r>
              <a:rPr lang="ru-RU" sz="3600" dirty="0" err="1">
                <a:solidFill>
                  <a:schemeClr val="accent6"/>
                </a:solidFill>
              </a:rPr>
              <a:t>важливо</a:t>
            </a:r>
            <a:r>
              <a:rPr lang="ru-RU" sz="3600" dirty="0">
                <a:solidFill>
                  <a:schemeClr val="accent6"/>
                </a:solidFill>
              </a:rPr>
              <a:t> </a:t>
            </a:r>
            <a:r>
              <a:rPr lang="ru-RU" sz="3600" dirty="0" err="1">
                <a:solidFill>
                  <a:schemeClr val="accent6"/>
                </a:solidFill>
              </a:rPr>
              <a:t>також</a:t>
            </a:r>
            <a:r>
              <a:rPr lang="ru-RU" sz="3600" dirty="0">
                <a:solidFill>
                  <a:schemeClr val="accent6"/>
                </a:solidFill>
              </a:rPr>
              <a:t> </a:t>
            </a:r>
            <a:r>
              <a:rPr lang="ru-RU" sz="3600" dirty="0" err="1">
                <a:solidFill>
                  <a:schemeClr val="accent6"/>
                </a:solidFill>
              </a:rPr>
              <a:t>брати</a:t>
            </a:r>
            <a:r>
              <a:rPr lang="ru-RU" sz="3600" dirty="0">
                <a:solidFill>
                  <a:schemeClr val="accent6"/>
                </a:solidFill>
              </a:rPr>
              <a:t> участь в </a:t>
            </a:r>
            <a:r>
              <a:rPr lang="ru-RU" sz="3600" dirty="0" err="1">
                <a:solidFill>
                  <a:schemeClr val="accent6"/>
                </a:solidFill>
              </a:rPr>
              <a:t>робочих</a:t>
            </a:r>
            <a:r>
              <a:rPr lang="ru-RU" sz="3600" dirty="0">
                <a:solidFill>
                  <a:schemeClr val="accent6"/>
                </a:solidFill>
              </a:rPr>
              <a:t> </a:t>
            </a:r>
            <a:r>
              <a:rPr lang="ru-RU" sz="3600" dirty="0" err="1">
                <a:solidFill>
                  <a:schemeClr val="accent6"/>
                </a:solidFill>
              </a:rPr>
              <a:t>групах</a:t>
            </a:r>
            <a:r>
              <a:rPr lang="ru-RU" sz="3600" dirty="0">
                <a:solidFill>
                  <a:schemeClr val="accent6"/>
                </a:solidFill>
              </a:rPr>
              <a:t>, </a:t>
            </a:r>
            <a:r>
              <a:rPr lang="ru-RU" sz="3600" dirty="0" err="1">
                <a:solidFill>
                  <a:schemeClr val="accent6"/>
                </a:solidFill>
              </a:rPr>
              <a:t>засіданнях</a:t>
            </a:r>
            <a:r>
              <a:rPr lang="ru-RU" sz="3600" dirty="0">
                <a:solidFill>
                  <a:schemeClr val="accent6"/>
                </a:solidFill>
              </a:rPr>
              <a:t> </a:t>
            </a:r>
            <a:r>
              <a:rPr lang="ru-RU" sz="3600" dirty="0" err="1">
                <a:solidFill>
                  <a:schemeClr val="accent6"/>
                </a:solidFill>
              </a:rPr>
              <a:t>громадських</a:t>
            </a:r>
            <a:r>
              <a:rPr lang="ru-RU" sz="3600" dirty="0">
                <a:solidFill>
                  <a:schemeClr val="accent6"/>
                </a:solidFill>
              </a:rPr>
              <a:t> рад та </a:t>
            </a:r>
            <a:r>
              <a:rPr lang="ru-RU" sz="3600" dirty="0" err="1">
                <a:solidFill>
                  <a:schemeClr val="accent6"/>
                </a:solidFill>
              </a:rPr>
              <a:t>інших</a:t>
            </a:r>
            <a:r>
              <a:rPr lang="ru-RU" sz="3600" dirty="0">
                <a:solidFill>
                  <a:schemeClr val="accent6"/>
                </a:solidFill>
              </a:rPr>
              <a:t> </a:t>
            </a:r>
            <a:r>
              <a:rPr lang="ru-RU" sz="3600" dirty="0" err="1">
                <a:solidFill>
                  <a:schemeClr val="accent6"/>
                </a:solidFill>
              </a:rPr>
              <a:t>нарадах</a:t>
            </a:r>
            <a:r>
              <a:rPr lang="ru-RU" sz="3600" dirty="0">
                <a:solidFill>
                  <a:schemeClr val="accent6"/>
                </a:solidFill>
              </a:rPr>
              <a:t> при </a:t>
            </a:r>
            <a:r>
              <a:rPr lang="ru-RU" sz="3600" dirty="0" err="1">
                <a:solidFill>
                  <a:schemeClr val="accent6"/>
                </a:solidFill>
              </a:rPr>
              <a:t>ключових</a:t>
            </a:r>
            <a:r>
              <a:rPr lang="ru-RU" sz="3600" dirty="0">
                <a:solidFill>
                  <a:schemeClr val="accent6"/>
                </a:solidFill>
              </a:rPr>
              <a:t> для Вас органах.</a:t>
            </a:r>
            <a:endParaRPr lang="ru-RU" sz="3600" dirty="0" smtClean="0">
              <a:solidFill>
                <a:schemeClr val="accent6"/>
              </a:solidFill>
            </a:endParaRPr>
          </a:p>
        </p:txBody>
      </p:sp>
    </p:spTree>
    <p:extLst>
      <p:ext uri="{BB962C8B-B14F-4D97-AF65-F5344CB8AC3E}">
        <p14:creationId xmlns:p14="http://schemas.microsoft.com/office/powerpoint/2010/main" val="2433872393"/>
      </p:ext>
    </p:extLst>
  </p:cSld>
  <p:clrMapOvr>
    <a:masterClrMapping/>
  </p:clrMapOvr>
  <p:transition spd="slow">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715314" y="5149517"/>
            <a:ext cx="19779916" cy="3227278"/>
            <a:chOff x="0" y="2581997"/>
            <a:chExt cx="20477747" cy="3422250"/>
          </a:xfrm>
        </p:grpSpPr>
        <p:sp>
          <p:nvSpPr>
            <p:cNvPr id="4" name="Скругленный прямоугольник 3"/>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167060" y="2581997"/>
              <a:ext cx="20143627" cy="3255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algn="ctr"/>
              <a:r>
                <a:rPr lang="ru-RU" sz="4000" dirty="0" err="1" smtClean="0">
                  <a:solidFill>
                    <a:schemeClr val="accent6"/>
                  </a:solidFill>
                </a:rPr>
                <a:t>Згідно</a:t>
              </a:r>
              <a:r>
                <a:rPr lang="ru-RU" sz="4000" dirty="0" smtClean="0">
                  <a:solidFill>
                    <a:schemeClr val="accent6"/>
                  </a:solidFill>
                </a:rPr>
                <a:t> </a:t>
              </a:r>
              <a:r>
                <a:rPr lang="ru-RU" sz="4000" dirty="0" err="1">
                  <a:solidFill>
                    <a:schemeClr val="accent6"/>
                  </a:solidFill>
                </a:rPr>
                <a:t>із</a:t>
              </a:r>
              <a:r>
                <a:rPr lang="ru-RU" sz="4000" dirty="0">
                  <a:solidFill>
                    <a:schemeClr val="accent6"/>
                  </a:solidFill>
                </a:rPr>
                <a:t> </a:t>
              </a:r>
              <a:r>
                <a:rPr lang="ru-RU" sz="4000" dirty="0" err="1">
                  <a:solidFill>
                    <a:schemeClr val="accent6"/>
                  </a:solidFill>
                </a:rPr>
                <a:t>законодавством</a:t>
              </a:r>
              <a:r>
                <a:rPr lang="ru-RU" sz="4000" dirty="0">
                  <a:solidFill>
                    <a:schemeClr val="accent6"/>
                  </a:solidFill>
                </a:rPr>
                <a:t>, </a:t>
              </a:r>
              <a:r>
                <a:rPr lang="ru-RU" sz="4000" b="1" dirty="0" err="1">
                  <a:solidFill>
                    <a:schemeClr val="accent6"/>
                  </a:solidFill>
                </a:rPr>
                <a:t>термін</a:t>
              </a:r>
              <a:r>
                <a:rPr lang="ru-RU" sz="4000" b="1" dirty="0">
                  <a:solidFill>
                    <a:schemeClr val="accent6"/>
                  </a:solidFill>
                </a:rPr>
                <a:t> </a:t>
              </a:r>
              <a:r>
                <a:rPr lang="ru-RU" sz="4000" b="1" dirty="0" err="1">
                  <a:solidFill>
                    <a:schemeClr val="accent6"/>
                  </a:solidFill>
                </a:rPr>
                <a:t>громадського</a:t>
              </a:r>
              <a:r>
                <a:rPr lang="ru-RU" sz="4000" b="1" dirty="0">
                  <a:solidFill>
                    <a:schemeClr val="accent6"/>
                  </a:solidFill>
                </a:rPr>
                <a:t> </a:t>
              </a:r>
              <a:r>
                <a:rPr lang="ru-RU" sz="4000" b="1" dirty="0" err="1">
                  <a:solidFill>
                    <a:schemeClr val="accent6"/>
                  </a:solidFill>
                </a:rPr>
                <a:t>обговорення</a:t>
              </a:r>
              <a:endParaRPr lang="ru-RU" sz="4000" b="1" dirty="0">
                <a:solidFill>
                  <a:schemeClr val="accent6"/>
                </a:solidFill>
              </a:endParaRPr>
            </a:p>
            <a:p>
              <a:pPr algn="ctr"/>
              <a:r>
                <a:rPr lang="ru-RU" sz="4000" dirty="0" err="1">
                  <a:solidFill>
                    <a:schemeClr val="accent6"/>
                  </a:solidFill>
                </a:rPr>
                <a:t>проектів</a:t>
              </a:r>
              <a:r>
                <a:rPr lang="ru-RU" sz="4000" dirty="0">
                  <a:solidFill>
                    <a:schemeClr val="accent6"/>
                  </a:solidFill>
                </a:rPr>
                <a:t> </a:t>
              </a:r>
              <a:r>
                <a:rPr lang="ru-RU" sz="4000" dirty="0" err="1">
                  <a:solidFill>
                    <a:schemeClr val="accent6"/>
                  </a:solidFill>
                </a:rPr>
                <a:t>підзаконних</a:t>
              </a:r>
              <a:r>
                <a:rPr lang="ru-RU" sz="4000" dirty="0">
                  <a:solidFill>
                    <a:schemeClr val="accent6"/>
                  </a:solidFill>
                </a:rPr>
                <a:t> </a:t>
              </a:r>
              <a:r>
                <a:rPr lang="ru-RU" sz="4000" dirty="0" err="1">
                  <a:solidFill>
                    <a:schemeClr val="accent6"/>
                  </a:solidFill>
                </a:rPr>
                <a:t>актів</a:t>
              </a:r>
              <a:r>
                <a:rPr lang="ru-RU" sz="4000" dirty="0">
                  <a:solidFill>
                    <a:schemeClr val="accent6"/>
                  </a:solidFill>
                </a:rPr>
                <a:t> </a:t>
              </a:r>
              <a:r>
                <a:rPr lang="ru-RU" sz="4000" dirty="0">
                  <a:solidFill>
                    <a:srgbClr val="494F50"/>
                  </a:solidFill>
                </a:rPr>
                <a:t>–</a:t>
              </a:r>
              <a:r>
                <a:rPr lang="ru-RU" sz="4000" dirty="0" smtClean="0">
                  <a:solidFill>
                    <a:schemeClr val="accent6"/>
                  </a:solidFill>
                </a:rPr>
                <a:t> </a:t>
              </a:r>
              <a:r>
                <a:rPr lang="ru-RU" sz="4000" b="1" dirty="0">
                  <a:solidFill>
                    <a:schemeClr val="accent6"/>
                  </a:solidFill>
                </a:rPr>
                <a:t>не </a:t>
              </a:r>
              <a:r>
                <a:rPr lang="ru-RU" sz="4000" b="1" dirty="0" err="1">
                  <a:solidFill>
                    <a:schemeClr val="accent6"/>
                  </a:solidFill>
                </a:rPr>
                <a:t>менше</a:t>
              </a:r>
              <a:r>
                <a:rPr lang="ru-RU" sz="4000" b="1" dirty="0">
                  <a:solidFill>
                    <a:schemeClr val="accent6"/>
                  </a:solidFill>
                </a:rPr>
                <a:t> 1 </a:t>
              </a:r>
              <a:r>
                <a:rPr lang="ru-RU" sz="4000" b="1" dirty="0" err="1">
                  <a:solidFill>
                    <a:schemeClr val="accent6"/>
                  </a:solidFill>
                </a:rPr>
                <a:t>місяця</a:t>
              </a:r>
              <a:endParaRPr lang="ru-RU" sz="4000" b="1" dirty="0">
                <a:solidFill>
                  <a:schemeClr val="accent6"/>
                </a:solidFill>
              </a:endParaRPr>
            </a:p>
            <a:p>
              <a:pPr algn="ctr"/>
              <a:r>
                <a:rPr lang="ru-RU" sz="4000" dirty="0">
                  <a:solidFill>
                    <a:schemeClr val="accent6"/>
                  </a:solidFill>
                </a:rPr>
                <a:t>з моменту </a:t>
              </a:r>
              <a:r>
                <a:rPr lang="ru-RU" sz="4000" dirty="0" err="1">
                  <a:solidFill>
                    <a:schemeClr val="accent6"/>
                  </a:solidFill>
                </a:rPr>
                <a:t>їх</a:t>
              </a:r>
              <a:r>
                <a:rPr lang="ru-RU" sz="4000" dirty="0">
                  <a:solidFill>
                    <a:schemeClr val="accent6"/>
                  </a:solidFill>
                </a:rPr>
                <a:t> </a:t>
              </a:r>
              <a:r>
                <a:rPr lang="ru-RU" sz="4000" dirty="0" err="1">
                  <a:solidFill>
                    <a:schemeClr val="accent6"/>
                  </a:solidFill>
                </a:rPr>
                <a:t>оприлюднення</a:t>
              </a:r>
              <a:endParaRPr lang="ru-RU" sz="4000" dirty="0">
                <a:solidFill>
                  <a:schemeClr val="accent6"/>
                </a:solidFill>
              </a:endParaRPr>
            </a:p>
            <a:p>
              <a:pPr algn="ctr"/>
              <a:r>
                <a:rPr lang="ru-RU" sz="4000" dirty="0" smtClean="0">
                  <a:solidFill>
                    <a:schemeClr val="accent6"/>
                  </a:solidFill>
                </a:rPr>
                <a:t>(</a:t>
              </a:r>
              <a:r>
                <a:rPr lang="ru-RU" sz="4000" dirty="0" err="1">
                  <a:solidFill>
                    <a:schemeClr val="accent6"/>
                  </a:solidFill>
                </a:rPr>
                <a:t>з</a:t>
              </a:r>
              <a:r>
                <a:rPr lang="ru-RU" sz="4000" dirty="0" err="1" smtClean="0">
                  <a:solidFill>
                    <a:schemeClr val="accent6"/>
                  </a:solidFill>
                </a:rPr>
                <a:t>азвичай</a:t>
              </a:r>
              <a:r>
                <a:rPr lang="ru-RU" sz="4000" dirty="0" smtClean="0">
                  <a:solidFill>
                    <a:schemeClr val="accent6"/>
                  </a:solidFill>
                </a:rPr>
                <a:t> </a:t>
              </a:r>
              <a:r>
                <a:rPr lang="ru-RU" sz="4000" dirty="0">
                  <a:solidFill>
                    <a:srgbClr val="494F50"/>
                  </a:solidFill>
                </a:rPr>
                <a:t>–</a:t>
              </a:r>
              <a:r>
                <a:rPr lang="ru-RU" sz="4000" dirty="0" smtClean="0">
                  <a:solidFill>
                    <a:schemeClr val="accent6"/>
                  </a:solidFill>
                </a:rPr>
                <a:t> </a:t>
              </a:r>
              <a:r>
                <a:rPr lang="ru-RU" sz="4000" dirty="0">
                  <a:solidFill>
                    <a:schemeClr val="accent6"/>
                  </a:solidFill>
                </a:rPr>
                <a:t>на сайтах </a:t>
              </a:r>
              <a:r>
                <a:rPr lang="ru-RU" sz="4000" dirty="0" err="1">
                  <a:solidFill>
                    <a:schemeClr val="accent6"/>
                  </a:solidFill>
                </a:rPr>
                <a:t>державних</a:t>
              </a:r>
              <a:r>
                <a:rPr lang="ru-RU" sz="4000" dirty="0">
                  <a:solidFill>
                    <a:schemeClr val="accent6"/>
                  </a:solidFill>
                </a:rPr>
                <a:t> </a:t>
              </a:r>
              <a:r>
                <a:rPr lang="ru-RU" sz="4000" dirty="0" err="1">
                  <a:solidFill>
                    <a:schemeClr val="accent6"/>
                  </a:solidFill>
                </a:rPr>
                <a:t>органів</a:t>
              </a:r>
              <a:r>
                <a:rPr lang="ru-RU" sz="4000" dirty="0">
                  <a:solidFill>
                    <a:schemeClr val="accent6"/>
                  </a:solidFill>
                </a:rPr>
                <a:t>).</a:t>
              </a:r>
            </a:p>
          </p:txBody>
        </p:sp>
      </p:grpSp>
      <p:sp>
        <p:nvSpPr>
          <p:cNvPr id="5" name="Content Placeholder 1"/>
          <p:cNvSpPr txBox="1">
            <a:spLocks/>
          </p:cNvSpPr>
          <p:nvPr/>
        </p:nvSpPr>
        <p:spPr>
          <a:xfrm>
            <a:off x="1886510" y="9192125"/>
            <a:ext cx="19779916" cy="2839453"/>
          </a:xfrm>
          <a:prstGeom prst="rect">
            <a:avLst/>
          </a:prstGeom>
        </p:spPr>
        <p:txBody>
          <a:bodyPr lIns="217728" tIns="108864" rIns="217728" bIns="108864">
            <a:noAutofit/>
          </a:bodyPr>
          <a:lstStyle/>
          <a:p>
            <a:pPr algn="just" eaLnBrk="0" hangingPunct="0">
              <a:spcBef>
                <a:spcPts val="1429"/>
              </a:spcBef>
              <a:spcAft>
                <a:spcPts val="1429"/>
              </a:spcAft>
              <a:buSzPct val="75000"/>
              <a:buFont typeface="Wingdings" pitchFamily="2" charset="2"/>
              <a:buChar char="ü"/>
            </a:pPr>
            <a:r>
              <a:rPr lang="ru-RU" sz="4000" dirty="0" smtClean="0">
                <a:solidFill>
                  <a:schemeClr val="accent6"/>
                </a:solidFill>
              </a:rPr>
              <a:t> </a:t>
            </a:r>
            <a:r>
              <a:rPr lang="ru-RU" sz="4000" dirty="0">
                <a:solidFill>
                  <a:schemeClr val="accent6"/>
                </a:solidFill>
              </a:rPr>
              <a:t> </a:t>
            </a:r>
            <a:r>
              <a:rPr lang="ru-RU" sz="4000" dirty="0" err="1" smtClean="0">
                <a:solidFill>
                  <a:schemeClr val="accent6"/>
                </a:solidFill>
              </a:rPr>
              <a:t>Ця</a:t>
            </a:r>
            <a:r>
              <a:rPr lang="ru-RU" sz="4000" dirty="0" smtClean="0">
                <a:solidFill>
                  <a:schemeClr val="accent6"/>
                </a:solidFill>
              </a:rPr>
              <a:t> 30-денна </a:t>
            </a:r>
            <a:r>
              <a:rPr lang="ru-RU" sz="4000" dirty="0" err="1">
                <a:solidFill>
                  <a:schemeClr val="accent6"/>
                </a:solidFill>
              </a:rPr>
              <a:t>вимога</a:t>
            </a:r>
            <a:r>
              <a:rPr lang="ru-RU" sz="4000" dirty="0">
                <a:solidFill>
                  <a:schemeClr val="accent6"/>
                </a:solidFill>
              </a:rPr>
              <a:t> не </a:t>
            </a:r>
            <a:r>
              <a:rPr lang="ru-RU" sz="4000" dirty="0" err="1">
                <a:solidFill>
                  <a:schemeClr val="accent6"/>
                </a:solidFill>
              </a:rPr>
              <a:t>завжди</a:t>
            </a:r>
            <a:r>
              <a:rPr lang="ru-RU" sz="4000" dirty="0">
                <a:solidFill>
                  <a:schemeClr val="accent6"/>
                </a:solidFill>
              </a:rPr>
              <a:t> </a:t>
            </a:r>
            <a:r>
              <a:rPr lang="ru-RU" sz="4000" dirty="0" err="1">
                <a:solidFill>
                  <a:schemeClr val="accent6"/>
                </a:solidFill>
              </a:rPr>
              <a:t>виконується</a:t>
            </a:r>
            <a:r>
              <a:rPr lang="ru-RU" sz="4000" dirty="0">
                <a:solidFill>
                  <a:schemeClr val="accent6"/>
                </a:solidFill>
              </a:rPr>
              <a:t>, але при </a:t>
            </a:r>
            <a:r>
              <a:rPr lang="ru-RU" sz="4000" dirty="0" err="1">
                <a:solidFill>
                  <a:schemeClr val="accent6"/>
                </a:solidFill>
              </a:rPr>
              <a:t>невиконанні</a:t>
            </a:r>
            <a:r>
              <a:rPr lang="ru-RU" sz="4000" dirty="0">
                <a:solidFill>
                  <a:schemeClr val="accent6"/>
                </a:solidFill>
              </a:rPr>
              <a:t> </a:t>
            </a:r>
            <a:r>
              <a:rPr lang="ru-RU" sz="4000" dirty="0" err="1">
                <a:solidFill>
                  <a:schemeClr val="accent6"/>
                </a:solidFill>
              </a:rPr>
              <a:t>цієї</a:t>
            </a:r>
            <a:r>
              <a:rPr lang="ru-RU" sz="4000" dirty="0">
                <a:solidFill>
                  <a:schemeClr val="accent6"/>
                </a:solidFill>
              </a:rPr>
              <a:t> </a:t>
            </a:r>
            <a:r>
              <a:rPr lang="ru-RU" sz="4000" dirty="0" err="1" smtClean="0">
                <a:solidFill>
                  <a:schemeClr val="accent6"/>
                </a:solidFill>
              </a:rPr>
              <a:t>вимоги</a:t>
            </a:r>
            <a:r>
              <a:rPr lang="ru-RU" sz="4000" dirty="0" smtClean="0">
                <a:solidFill>
                  <a:schemeClr val="accent6"/>
                </a:solidFill>
              </a:rPr>
              <a:t> </a:t>
            </a:r>
            <a:r>
              <a:rPr lang="ru-RU" sz="4000" dirty="0" err="1">
                <a:solidFill>
                  <a:schemeClr val="accent6"/>
                </a:solidFill>
              </a:rPr>
              <a:t>можна</a:t>
            </a:r>
            <a:r>
              <a:rPr lang="ru-RU" sz="4000" dirty="0">
                <a:solidFill>
                  <a:schemeClr val="accent6"/>
                </a:solidFill>
              </a:rPr>
              <a:t> </a:t>
            </a:r>
            <a:r>
              <a:rPr lang="ru-RU" sz="4000" dirty="0" err="1">
                <a:solidFill>
                  <a:schemeClr val="accent6"/>
                </a:solidFill>
              </a:rPr>
              <a:t>заявляти</a:t>
            </a:r>
            <a:r>
              <a:rPr lang="ru-RU" sz="4000" dirty="0">
                <a:solidFill>
                  <a:schemeClr val="accent6"/>
                </a:solidFill>
              </a:rPr>
              <a:t> про </a:t>
            </a:r>
            <a:r>
              <a:rPr lang="ru-RU" sz="4000" dirty="0" err="1">
                <a:solidFill>
                  <a:schemeClr val="accent6"/>
                </a:solidFill>
              </a:rPr>
              <a:t>нелегітимність</a:t>
            </a:r>
            <a:r>
              <a:rPr lang="ru-RU" sz="4000" dirty="0">
                <a:solidFill>
                  <a:schemeClr val="accent6"/>
                </a:solidFill>
              </a:rPr>
              <a:t> </a:t>
            </a:r>
            <a:r>
              <a:rPr lang="ru-RU" sz="4000" dirty="0" err="1" smtClean="0">
                <a:solidFill>
                  <a:schemeClr val="accent6"/>
                </a:solidFill>
              </a:rPr>
              <a:t>прийнятого</a:t>
            </a:r>
            <a:r>
              <a:rPr lang="ru-RU" sz="4000" dirty="0" smtClean="0">
                <a:solidFill>
                  <a:schemeClr val="accent6"/>
                </a:solidFill>
              </a:rPr>
              <a:t> акту у </a:t>
            </a:r>
            <a:r>
              <a:rPr lang="ru-RU" sz="4000" dirty="0" err="1" smtClean="0">
                <a:solidFill>
                  <a:schemeClr val="accent6"/>
                </a:solidFill>
              </a:rPr>
              <a:t>зв</a:t>
            </a:r>
            <a:r>
              <a:rPr lang="en-US" sz="4000" dirty="0" smtClean="0">
                <a:solidFill>
                  <a:schemeClr val="accent6"/>
                </a:solidFill>
              </a:rPr>
              <a:t>’</a:t>
            </a:r>
            <a:r>
              <a:rPr lang="ru-RU" sz="4000" dirty="0" err="1" smtClean="0">
                <a:solidFill>
                  <a:schemeClr val="accent6"/>
                </a:solidFill>
              </a:rPr>
              <a:t>язку</a:t>
            </a:r>
            <a:r>
              <a:rPr lang="ru-RU" sz="4000" dirty="0" smtClean="0">
                <a:solidFill>
                  <a:schemeClr val="accent6"/>
                </a:solidFill>
              </a:rPr>
              <a:t> </a:t>
            </a:r>
            <a:r>
              <a:rPr lang="uk-UA" sz="4000" dirty="0" smtClean="0">
                <a:solidFill>
                  <a:schemeClr val="accent6"/>
                </a:solidFill>
              </a:rPr>
              <a:t>з грубим порушенням </a:t>
            </a:r>
            <a:r>
              <a:rPr lang="ru-RU" sz="4000" dirty="0" err="1" smtClean="0">
                <a:solidFill>
                  <a:schemeClr val="accent6"/>
                </a:solidFill>
              </a:rPr>
              <a:t>процедури</a:t>
            </a:r>
            <a:r>
              <a:rPr lang="ru-RU" sz="4000" dirty="0">
                <a:solidFill>
                  <a:schemeClr val="accent6"/>
                </a:solidFill>
              </a:rPr>
              <a:t>. Тому </a:t>
            </a:r>
            <a:r>
              <a:rPr lang="ru-RU" sz="4000" dirty="0" err="1">
                <a:solidFill>
                  <a:schemeClr val="accent6"/>
                </a:solidFill>
              </a:rPr>
              <a:t>останнім</a:t>
            </a:r>
            <a:r>
              <a:rPr lang="ru-RU" sz="4000" dirty="0">
                <a:solidFill>
                  <a:schemeClr val="accent6"/>
                </a:solidFill>
              </a:rPr>
              <a:t> часом уряд </a:t>
            </a:r>
            <a:r>
              <a:rPr lang="ru-RU" sz="4000" dirty="0" err="1">
                <a:solidFill>
                  <a:schemeClr val="accent6"/>
                </a:solidFill>
              </a:rPr>
              <a:t>намагається</a:t>
            </a:r>
            <a:r>
              <a:rPr lang="ru-RU" sz="4000" dirty="0">
                <a:solidFill>
                  <a:schemeClr val="accent6"/>
                </a:solidFill>
              </a:rPr>
              <a:t> не </a:t>
            </a:r>
            <a:r>
              <a:rPr lang="ru-RU" sz="4000" dirty="0" err="1">
                <a:solidFill>
                  <a:schemeClr val="accent6"/>
                </a:solidFill>
              </a:rPr>
              <a:t>давати</a:t>
            </a:r>
            <a:r>
              <a:rPr lang="ru-RU" sz="4000" dirty="0">
                <a:solidFill>
                  <a:schemeClr val="accent6"/>
                </a:solidFill>
              </a:rPr>
              <a:t> </a:t>
            </a:r>
            <a:r>
              <a:rPr lang="ru-RU" sz="4000" dirty="0" err="1">
                <a:solidFill>
                  <a:schemeClr val="accent6"/>
                </a:solidFill>
              </a:rPr>
              <a:t>приводів</a:t>
            </a:r>
            <a:r>
              <a:rPr lang="ru-RU" sz="4000" dirty="0">
                <a:solidFill>
                  <a:schemeClr val="accent6"/>
                </a:solidFill>
              </a:rPr>
              <a:t> для </a:t>
            </a:r>
            <a:r>
              <a:rPr lang="ru-RU" sz="4000" dirty="0" smtClean="0">
                <a:solidFill>
                  <a:schemeClr val="accent6"/>
                </a:solidFill>
              </a:rPr>
              <a:t>такого негативного </a:t>
            </a:r>
            <a:r>
              <a:rPr lang="ru-RU" sz="4000" dirty="0" err="1">
                <a:solidFill>
                  <a:schemeClr val="accent6"/>
                </a:solidFill>
              </a:rPr>
              <a:t>розголосу</a:t>
            </a:r>
            <a:r>
              <a:rPr lang="ru-RU" sz="4000" dirty="0">
                <a:solidFill>
                  <a:schemeClr val="accent6"/>
                </a:solidFill>
              </a:rPr>
              <a:t>.</a:t>
            </a:r>
            <a:endParaRPr lang="ru-RU" sz="4000" dirty="0" smtClean="0">
              <a:solidFill>
                <a:schemeClr val="accent6"/>
              </a:solidFill>
            </a:endParaRPr>
          </a:p>
        </p:txBody>
      </p:sp>
      <p:sp>
        <p:nvSpPr>
          <p:cNvPr id="7" name="Content Placeholder 1"/>
          <p:cNvSpPr txBox="1">
            <a:spLocks/>
          </p:cNvSpPr>
          <p:nvPr/>
        </p:nvSpPr>
        <p:spPr>
          <a:xfrm>
            <a:off x="1715313" y="3080084"/>
            <a:ext cx="19779916" cy="1467852"/>
          </a:xfrm>
          <a:prstGeom prst="rect">
            <a:avLst/>
          </a:prstGeom>
        </p:spPr>
        <p:txBody>
          <a:bodyPr lIns="217728" tIns="108864" rIns="217728" bIns="108864">
            <a:noAutofit/>
          </a:bodyPr>
          <a:lstStyle/>
          <a:p>
            <a:pPr algn="just" eaLnBrk="0" hangingPunct="0">
              <a:spcBef>
                <a:spcPts val="1429"/>
              </a:spcBef>
              <a:spcAft>
                <a:spcPts val="1429"/>
              </a:spcAft>
              <a:buSzPct val="75000"/>
              <a:buFont typeface="Wingdings" pitchFamily="2" charset="2"/>
              <a:buChar char="ü"/>
            </a:pPr>
            <a:r>
              <a:rPr lang="ru-RU" sz="4000" dirty="0" smtClean="0">
                <a:solidFill>
                  <a:schemeClr val="accent6"/>
                </a:solidFill>
              </a:rPr>
              <a:t> </a:t>
            </a:r>
            <a:r>
              <a:rPr lang="ru-RU" sz="4000" dirty="0">
                <a:solidFill>
                  <a:schemeClr val="accent6"/>
                </a:solidFill>
              </a:rPr>
              <a:t> </a:t>
            </a:r>
            <a:r>
              <a:rPr lang="ru-RU" sz="4000" dirty="0" smtClean="0">
                <a:solidFill>
                  <a:schemeClr val="accent6"/>
                </a:solidFill>
              </a:rPr>
              <a:t>На </a:t>
            </a:r>
            <a:r>
              <a:rPr lang="ru-RU" sz="4000" dirty="0" err="1">
                <a:solidFill>
                  <a:schemeClr val="accent6"/>
                </a:solidFill>
              </a:rPr>
              <a:t>відміну</a:t>
            </a:r>
            <a:r>
              <a:rPr lang="ru-RU" sz="4000" dirty="0">
                <a:solidFill>
                  <a:schemeClr val="accent6"/>
                </a:solidFill>
              </a:rPr>
              <a:t> </a:t>
            </a:r>
            <a:r>
              <a:rPr lang="ru-RU" sz="4000" dirty="0" err="1">
                <a:solidFill>
                  <a:schemeClr val="accent6"/>
                </a:solidFill>
              </a:rPr>
              <a:t>від</a:t>
            </a:r>
            <a:r>
              <a:rPr lang="ru-RU" sz="4000" dirty="0">
                <a:solidFill>
                  <a:schemeClr val="accent6"/>
                </a:solidFill>
              </a:rPr>
              <a:t> </a:t>
            </a:r>
            <a:r>
              <a:rPr lang="ru-RU" sz="4000" dirty="0" err="1">
                <a:solidFill>
                  <a:schemeClr val="accent6"/>
                </a:solidFill>
              </a:rPr>
              <a:t>процесу</a:t>
            </a:r>
            <a:r>
              <a:rPr lang="ru-RU" sz="4000" dirty="0">
                <a:solidFill>
                  <a:schemeClr val="accent6"/>
                </a:solidFill>
              </a:rPr>
              <a:t> </a:t>
            </a:r>
            <a:r>
              <a:rPr lang="ru-RU" sz="4000" dirty="0" err="1">
                <a:solidFill>
                  <a:schemeClr val="accent6"/>
                </a:solidFill>
              </a:rPr>
              <a:t>прийняття</a:t>
            </a:r>
            <a:r>
              <a:rPr lang="ru-RU" sz="4000" dirty="0">
                <a:solidFill>
                  <a:schemeClr val="accent6"/>
                </a:solidFill>
              </a:rPr>
              <a:t> </a:t>
            </a:r>
            <a:r>
              <a:rPr lang="ru-RU" sz="4000" dirty="0" err="1">
                <a:solidFill>
                  <a:schemeClr val="accent6"/>
                </a:solidFill>
              </a:rPr>
              <a:t>законів</a:t>
            </a:r>
            <a:r>
              <a:rPr lang="ru-RU" sz="4000" dirty="0">
                <a:solidFill>
                  <a:schemeClr val="accent6"/>
                </a:solidFill>
              </a:rPr>
              <a:t>, </a:t>
            </a:r>
            <a:r>
              <a:rPr lang="ru-RU" sz="4000" dirty="0" err="1">
                <a:solidFill>
                  <a:schemeClr val="accent6"/>
                </a:solidFill>
              </a:rPr>
              <a:t>процес</a:t>
            </a:r>
            <a:r>
              <a:rPr lang="ru-RU" sz="4000" dirty="0">
                <a:solidFill>
                  <a:schemeClr val="accent6"/>
                </a:solidFill>
              </a:rPr>
              <a:t> </a:t>
            </a:r>
            <a:r>
              <a:rPr lang="ru-RU" sz="4000" dirty="0" err="1">
                <a:solidFill>
                  <a:schemeClr val="accent6"/>
                </a:solidFill>
              </a:rPr>
              <a:t>прийняття</a:t>
            </a:r>
            <a:r>
              <a:rPr lang="ru-RU" sz="4000" dirty="0">
                <a:solidFill>
                  <a:schemeClr val="accent6"/>
                </a:solidFill>
              </a:rPr>
              <a:t> </a:t>
            </a:r>
            <a:r>
              <a:rPr lang="ru-RU" sz="4000" dirty="0" err="1">
                <a:solidFill>
                  <a:schemeClr val="accent6"/>
                </a:solidFill>
              </a:rPr>
              <a:t>підзаконних</a:t>
            </a:r>
            <a:r>
              <a:rPr lang="ru-RU" sz="4000" dirty="0">
                <a:solidFill>
                  <a:schemeClr val="accent6"/>
                </a:solidFill>
              </a:rPr>
              <a:t> </a:t>
            </a:r>
            <a:r>
              <a:rPr lang="ru-RU" sz="4000" dirty="0" err="1">
                <a:solidFill>
                  <a:schemeClr val="accent6"/>
                </a:solidFill>
              </a:rPr>
              <a:t>актів</a:t>
            </a:r>
            <a:r>
              <a:rPr lang="ru-RU" sz="4000" dirty="0">
                <a:solidFill>
                  <a:schemeClr val="accent6"/>
                </a:solidFill>
              </a:rPr>
              <a:t> </a:t>
            </a:r>
            <a:r>
              <a:rPr lang="ru-RU" sz="4000" dirty="0" err="1">
                <a:solidFill>
                  <a:schemeClr val="accent6"/>
                </a:solidFill>
              </a:rPr>
              <a:t>має</a:t>
            </a:r>
            <a:r>
              <a:rPr lang="ru-RU" sz="4000" dirty="0">
                <a:solidFill>
                  <a:schemeClr val="accent6"/>
                </a:solidFill>
              </a:rPr>
              <a:t> </a:t>
            </a:r>
            <a:r>
              <a:rPr lang="ru-RU" sz="4000" dirty="0" err="1">
                <a:solidFill>
                  <a:schemeClr val="accent6"/>
                </a:solidFill>
              </a:rPr>
              <a:t>чітко</a:t>
            </a:r>
            <a:r>
              <a:rPr lang="ru-RU" sz="4000" dirty="0">
                <a:solidFill>
                  <a:schemeClr val="accent6"/>
                </a:solidFill>
              </a:rPr>
              <a:t> </a:t>
            </a:r>
            <a:r>
              <a:rPr lang="ru-RU" sz="4000" dirty="0" err="1">
                <a:solidFill>
                  <a:schemeClr val="accent6"/>
                </a:solidFill>
              </a:rPr>
              <a:t>встановлений</a:t>
            </a:r>
            <a:r>
              <a:rPr lang="ru-RU" sz="4000" dirty="0">
                <a:solidFill>
                  <a:schemeClr val="accent6"/>
                </a:solidFill>
              </a:rPr>
              <a:t> </a:t>
            </a:r>
            <a:r>
              <a:rPr lang="ru-RU" sz="4000" dirty="0" err="1">
                <a:solidFill>
                  <a:schemeClr val="accent6"/>
                </a:solidFill>
              </a:rPr>
              <a:t>період</a:t>
            </a:r>
            <a:r>
              <a:rPr lang="ru-RU" sz="4000" dirty="0">
                <a:solidFill>
                  <a:schemeClr val="accent6"/>
                </a:solidFill>
              </a:rPr>
              <a:t> для </a:t>
            </a:r>
            <a:r>
              <a:rPr lang="ru-RU" sz="4000" dirty="0" err="1">
                <a:solidFill>
                  <a:schemeClr val="accent6"/>
                </a:solidFill>
              </a:rPr>
              <a:t>громадського</a:t>
            </a:r>
            <a:r>
              <a:rPr lang="ru-RU" sz="4000" dirty="0">
                <a:solidFill>
                  <a:schemeClr val="accent6"/>
                </a:solidFill>
              </a:rPr>
              <a:t> </a:t>
            </a:r>
            <a:r>
              <a:rPr lang="ru-RU" sz="4000" dirty="0" err="1">
                <a:solidFill>
                  <a:schemeClr val="accent6"/>
                </a:solidFill>
              </a:rPr>
              <a:t>обговорення</a:t>
            </a:r>
            <a:r>
              <a:rPr lang="ru-RU" sz="4000" dirty="0">
                <a:solidFill>
                  <a:schemeClr val="accent6"/>
                </a:solidFill>
              </a:rPr>
              <a:t>.</a:t>
            </a:r>
          </a:p>
        </p:txBody>
      </p:sp>
    </p:spTree>
    <p:extLst>
      <p:ext uri="{BB962C8B-B14F-4D97-AF65-F5344CB8AC3E}">
        <p14:creationId xmlns:p14="http://schemas.microsoft.com/office/powerpoint/2010/main" val="132681864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657599" y="3344779"/>
            <a:ext cx="18432378" cy="9026296"/>
          </a:xfrm>
          <a:prstGeom prst="rect">
            <a:avLst/>
          </a:prstGeom>
        </p:spPr>
        <p:txBody>
          <a:bodyPr lIns="217461" tIns="108731" rIns="217461" bIns="108731">
            <a:noAutofit/>
          </a:bodyPr>
          <a:lstStyle/>
          <a:p>
            <a:pPr marL="811700" indent="-811700" algn="just" eaLnBrk="0" hangingPunct="0">
              <a:spcBef>
                <a:spcPts val="2400"/>
              </a:spcBef>
              <a:spcAft>
                <a:spcPts val="3600"/>
              </a:spcAft>
              <a:buSzPct val="75000"/>
            </a:pPr>
            <a:r>
              <a:rPr lang="uk-UA" sz="5000" dirty="0" smtClean="0">
                <a:solidFill>
                  <a:schemeClr val="tx2"/>
                </a:solidFill>
                <a:latin typeface="Franklin Gothic Medium"/>
                <a:ea typeface="ＭＳ Ｐゴシック" charset="-128"/>
                <a:cs typeface="Franklin Gothic Medium"/>
              </a:rPr>
              <a:t>ГРОМАДСЬКІ ОБ</a:t>
            </a:r>
            <a:r>
              <a:rPr lang="en-US" sz="5000" dirty="0" smtClean="0">
                <a:solidFill>
                  <a:schemeClr val="tx2"/>
                </a:solidFill>
                <a:latin typeface="Franklin Gothic Medium"/>
                <a:ea typeface="ＭＳ Ｐゴシック" charset="-128"/>
                <a:cs typeface="Franklin Gothic Medium"/>
              </a:rPr>
              <a:t>’</a:t>
            </a:r>
            <a:r>
              <a:rPr lang="uk-UA" sz="5000" dirty="0" smtClean="0">
                <a:solidFill>
                  <a:schemeClr val="tx2"/>
                </a:solidFill>
                <a:latin typeface="Franklin Gothic Medium"/>
                <a:ea typeface="ＭＳ Ｐゴシック" charset="-128"/>
                <a:cs typeface="Franklin Gothic Medium"/>
              </a:rPr>
              <a:t>ЄДНАННЯ ТА БІЗНЕС-АСОЦІАЦІЇ:</a:t>
            </a:r>
          </a:p>
          <a:p>
            <a:pPr marL="570800" indent="-570800" algn="just" eaLnBrk="0" hangingPunct="0">
              <a:spcBef>
                <a:spcPts val="1800"/>
              </a:spcBef>
              <a:spcAft>
                <a:spcPts val="2400"/>
              </a:spcAft>
              <a:buSzPct val="75000"/>
              <a:buFont typeface="Wingdings" panose="05000000000000000000" pitchFamily="2" charset="2"/>
              <a:buChar char="§"/>
            </a:pPr>
            <a:r>
              <a:rPr lang="uk-UA" sz="4200" b="1" dirty="0" smtClean="0">
                <a:latin typeface="Arial" pitchFamily="34" charset="0"/>
                <a:cs typeface="Arial" pitchFamily="34" charset="0"/>
              </a:rPr>
              <a:t>сильні сторони</a:t>
            </a:r>
            <a:r>
              <a:rPr lang="uk-UA" sz="4200" dirty="0" smtClean="0">
                <a:solidFill>
                  <a:schemeClr val="accent6"/>
                </a:solidFill>
                <a:latin typeface="Arial" pitchFamily="34" charset="0"/>
                <a:cs typeface="Arial" pitchFamily="34" charset="0"/>
              </a:rPr>
              <a:t>: </a:t>
            </a:r>
          </a:p>
          <a:p>
            <a:pPr marL="570800" indent="-570800" algn="just" eaLnBrk="0" hangingPunct="0">
              <a:spcBef>
                <a:spcPts val="1800"/>
              </a:spcBef>
              <a:spcAft>
                <a:spcPts val="2400"/>
              </a:spcAft>
              <a:buSzPct val="75000"/>
              <a:buFontTx/>
              <a:buChar char="-"/>
            </a:pPr>
            <a:r>
              <a:rPr lang="uk-UA" sz="4200" dirty="0" smtClean="0">
                <a:solidFill>
                  <a:schemeClr val="accent6"/>
                </a:solidFill>
                <a:latin typeface="Arial" pitchFamily="34" charset="0"/>
                <a:cs typeface="Arial" pitchFamily="34" charset="0"/>
              </a:rPr>
              <a:t>масштаб і однорідність: такі організації зазвичай виступають від імені цілої суспільної групи або галузі;</a:t>
            </a:r>
          </a:p>
          <a:p>
            <a:pPr marL="570800" indent="-570800" algn="just" eaLnBrk="0" hangingPunct="0">
              <a:spcBef>
                <a:spcPts val="1800"/>
              </a:spcBef>
              <a:spcAft>
                <a:spcPts val="2400"/>
              </a:spcAft>
              <a:buSzPct val="75000"/>
              <a:buFontTx/>
              <a:buChar char="-"/>
            </a:pPr>
            <a:r>
              <a:rPr lang="uk-UA" sz="4200" dirty="0" smtClean="0">
                <a:solidFill>
                  <a:schemeClr val="accent6"/>
                </a:solidFill>
                <a:latin typeface="Arial" pitchFamily="34" charset="0"/>
                <a:cs typeface="Arial" pitchFamily="34" charset="0"/>
              </a:rPr>
              <a:t>об</a:t>
            </a:r>
            <a:r>
              <a:rPr lang="en-US" sz="4200" dirty="0" smtClean="0">
                <a:solidFill>
                  <a:schemeClr val="accent6"/>
                </a:solidFill>
                <a:latin typeface="Arial" pitchFamily="34" charset="0"/>
                <a:cs typeface="Arial" pitchFamily="34" charset="0"/>
              </a:rPr>
              <a:t>’</a:t>
            </a:r>
            <a:r>
              <a:rPr lang="uk-UA" sz="4200" dirty="0" smtClean="0">
                <a:solidFill>
                  <a:schemeClr val="accent6"/>
                </a:solidFill>
                <a:latin typeface="Arial" pitchFamily="34" charset="0"/>
                <a:cs typeface="Arial" pitchFamily="34" charset="0"/>
              </a:rPr>
              <a:t>єднання є організованою, структурованою, легітимною платформою для співпраці між громадськістю, бізнесом і владою;</a:t>
            </a:r>
          </a:p>
          <a:p>
            <a:pPr marL="570800" indent="-570800" algn="just" eaLnBrk="0" hangingPunct="0">
              <a:spcBef>
                <a:spcPts val="1800"/>
              </a:spcBef>
              <a:spcAft>
                <a:spcPts val="2400"/>
              </a:spcAft>
              <a:buSzPct val="75000"/>
              <a:buFont typeface="Wingdings" panose="05000000000000000000" pitchFamily="2" charset="2"/>
              <a:buChar char="§"/>
            </a:pPr>
            <a:r>
              <a:rPr lang="uk-UA" sz="4200" b="1" dirty="0" smtClean="0">
                <a:latin typeface="Arial" pitchFamily="34" charset="0"/>
                <a:cs typeface="Arial" pitchFamily="34" charset="0"/>
              </a:rPr>
              <a:t>слабка сторона </a:t>
            </a:r>
            <a:r>
              <a:rPr lang="uk-UA" sz="4200" dirty="0" smtClean="0">
                <a:solidFill>
                  <a:schemeClr val="accent6"/>
                </a:solidFill>
                <a:latin typeface="Arial" pitchFamily="34" charset="0"/>
                <a:cs typeface="Arial" pitchFamily="34" charset="0"/>
              </a:rPr>
              <a:t>– знову ж таки, їх масштаб та відмінності між інтересами їх членів: необхідність досягати консенсусу </a:t>
            </a:r>
            <a:r>
              <a:rPr lang="en-US" sz="4200" dirty="0" smtClean="0">
                <a:solidFill>
                  <a:schemeClr val="accent6"/>
                </a:solidFill>
                <a:latin typeface="Arial" pitchFamily="34" charset="0"/>
                <a:cs typeface="Arial" pitchFamily="34" charset="0"/>
              </a:rPr>
              <a:t>“</a:t>
            </a:r>
            <a:r>
              <a:rPr lang="uk-UA" sz="4200" dirty="0" smtClean="0">
                <a:solidFill>
                  <a:schemeClr val="accent6"/>
                </a:solidFill>
                <a:latin typeface="Arial" pitchFamily="34" charset="0"/>
                <a:cs typeface="Arial" pitchFamily="34" charset="0"/>
              </a:rPr>
              <a:t>усереднює</a:t>
            </a:r>
            <a:r>
              <a:rPr lang="en-US" sz="4200" dirty="0" smtClean="0">
                <a:solidFill>
                  <a:schemeClr val="accent6"/>
                </a:solidFill>
                <a:latin typeface="Arial" pitchFamily="34" charset="0"/>
                <a:cs typeface="Arial" pitchFamily="34" charset="0"/>
              </a:rPr>
              <a:t>”</a:t>
            </a:r>
            <a:r>
              <a:rPr lang="uk-UA" sz="4200" dirty="0" smtClean="0">
                <a:solidFill>
                  <a:schemeClr val="accent6"/>
                </a:solidFill>
                <a:latin typeface="Arial" pitchFamily="34" charset="0"/>
                <a:cs typeface="Arial" pitchFamily="34" charset="0"/>
              </a:rPr>
              <a:t> позиції об</a:t>
            </a:r>
            <a:r>
              <a:rPr lang="en-US" sz="4200" dirty="0" smtClean="0">
                <a:solidFill>
                  <a:schemeClr val="accent6"/>
                </a:solidFill>
                <a:latin typeface="Arial" pitchFamily="34" charset="0"/>
                <a:cs typeface="Arial" pitchFamily="34" charset="0"/>
              </a:rPr>
              <a:t>’</a:t>
            </a:r>
            <a:r>
              <a:rPr lang="uk-UA" sz="4200" dirty="0" smtClean="0">
                <a:solidFill>
                  <a:schemeClr val="accent6"/>
                </a:solidFill>
                <a:latin typeface="Arial" pitchFamily="34" charset="0"/>
                <a:cs typeface="Arial" pitchFamily="34" charset="0"/>
              </a:rPr>
              <a:t>єднань до спільного знаменника позицій їх членів.</a:t>
            </a:r>
          </a:p>
        </p:txBody>
      </p:sp>
      <p:sp>
        <p:nvSpPr>
          <p:cNvPr id="3" name="Content Placeholder 1"/>
          <p:cNvSpPr txBox="1">
            <a:spLocks/>
          </p:cNvSpPr>
          <p:nvPr/>
        </p:nvSpPr>
        <p:spPr>
          <a:xfrm>
            <a:off x="1455297" y="2481117"/>
            <a:ext cx="1731823" cy="2943728"/>
          </a:xfrm>
          <a:prstGeom prst="rect">
            <a:avLst/>
          </a:prstGeom>
        </p:spPr>
        <p:txBody>
          <a:bodyPr lIns="217461" tIns="108731" rIns="217461" bIns="108731" anchor="b">
            <a:noAutofit/>
          </a:bodyPr>
          <a:lstStyle/>
          <a:p>
            <a:pPr algn="just" eaLnBrk="0" hangingPunct="0">
              <a:lnSpc>
                <a:spcPct val="120000"/>
              </a:lnSpc>
              <a:spcBef>
                <a:spcPts val="0"/>
              </a:spcBef>
              <a:buSzPct val="75000"/>
              <a:defRPr/>
            </a:pPr>
            <a:r>
              <a:rPr lang="ru-RU" sz="20000" dirty="0">
                <a:solidFill>
                  <a:schemeClr val="accent1"/>
                </a:solidFill>
                <a:latin typeface="Franklin Gothic Medium"/>
                <a:ea typeface="ＭＳ Ｐゴシック" charset="-128"/>
                <a:cs typeface="Franklin Gothic Medium"/>
              </a:rPr>
              <a:t>3</a:t>
            </a:r>
          </a:p>
        </p:txBody>
      </p:sp>
    </p:spTree>
    <p:extLst>
      <p:ext uri="{BB962C8B-B14F-4D97-AF65-F5344CB8AC3E}">
        <p14:creationId xmlns:p14="http://schemas.microsoft.com/office/powerpoint/2010/main" val="1282222032"/>
      </p:ext>
    </p:extLst>
  </p:cSld>
  <p:clrMapOvr>
    <a:masterClrMapping/>
  </p:clrMapOvr>
  <p:transition spd="slow">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4" y="2550695"/>
            <a:ext cx="20574001" cy="2719137"/>
          </a:xfrm>
          <a:prstGeom prst="rect">
            <a:avLst/>
          </a:prstGeom>
        </p:spPr>
        <p:txBody>
          <a:bodyPr lIns="217728" tIns="108864" rIns="217728" bIns="108864">
            <a:noAutofit/>
          </a:bodyPr>
          <a:lstStyle/>
          <a:p>
            <a:pPr>
              <a:spcBef>
                <a:spcPts val="0"/>
              </a:spcBef>
              <a:spcAft>
                <a:spcPts val="0"/>
              </a:spcAft>
              <a:buFont typeface="Wingdings" pitchFamily="2" charset="2"/>
              <a:buChar char="ü"/>
            </a:pPr>
            <a:r>
              <a:rPr lang="ru-RU" sz="3300" dirty="0" smtClean="0">
                <a:solidFill>
                  <a:schemeClr val="accent6"/>
                </a:solidFill>
              </a:rPr>
              <a:t> 30-денний </a:t>
            </a:r>
            <a:r>
              <a:rPr lang="ru-RU" sz="3300" dirty="0" err="1" smtClean="0">
                <a:solidFill>
                  <a:schemeClr val="accent6"/>
                </a:solidFill>
              </a:rPr>
              <a:t>термін</a:t>
            </a:r>
            <a:r>
              <a:rPr lang="ru-RU" sz="3300" dirty="0" smtClean="0">
                <a:solidFill>
                  <a:schemeClr val="accent6"/>
                </a:solidFill>
              </a:rPr>
              <a:t> </a:t>
            </a:r>
            <a:r>
              <a:rPr lang="ru-RU" sz="3300" dirty="0" err="1" smtClean="0">
                <a:solidFill>
                  <a:schemeClr val="accent6"/>
                </a:solidFill>
              </a:rPr>
              <a:t>громадського</a:t>
            </a:r>
            <a:r>
              <a:rPr lang="ru-RU" sz="3300" dirty="0" smtClean="0">
                <a:solidFill>
                  <a:schemeClr val="accent6"/>
                </a:solidFill>
              </a:rPr>
              <a:t> </a:t>
            </a:r>
            <a:r>
              <a:rPr lang="ru-RU" sz="3300" dirty="0" err="1" smtClean="0">
                <a:solidFill>
                  <a:schemeClr val="accent6"/>
                </a:solidFill>
              </a:rPr>
              <a:t>обговорення</a:t>
            </a:r>
            <a:r>
              <a:rPr lang="ru-RU" sz="3300" dirty="0" smtClean="0">
                <a:solidFill>
                  <a:schemeClr val="accent6"/>
                </a:solidFill>
              </a:rPr>
              <a:t> – </a:t>
            </a:r>
            <a:r>
              <a:rPr lang="ru-RU" sz="3300" dirty="0" err="1" smtClean="0">
                <a:solidFill>
                  <a:schemeClr val="accent6"/>
                </a:solidFill>
              </a:rPr>
              <a:t>це</a:t>
            </a:r>
            <a:r>
              <a:rPr lang="ru-RU" sz="3300" dirty="0" smtClean="0">
                <a:solidFill>
                  <a:schemeClr val="accent6"/>
                </a:solidFill>
              </a:rPr>
              <a:t> як раз той </a:t>
            </a:r>
            <a:r>
              <a:rPr lang="ru-RU" sz="3300" dirty="0" err="1" smtClean="0">
                <a:solidFill>
                  <a:schemeClr val="accent6"/>
                </a:solidFill>
              </a:rPr>
              <a:t>період</a:t>
            </a:r>
            <a:r>
              <a:rPr lang="ru-RU" sz="3300" dirty="0" smtClean="0">
                <a:solidFill>
                  <a:schemeClr val="accent6"/>
                </a:solidFill>
              </a:rPr>
              <a:t>, коли Вам </a:t>
            </a:r>
            <a:r>
              <a:rPr lang="ru-RU" sz="3300" dirty="0" err="1" smtClean="0">
                <a:solidFill>
                  <a:schemeClr val="accent6"/>
                </a:solidFill>
              </a:rPr>
              <a:t>належить</a:t>
            </a:r>
            <a:r>
              <a:rPr lang="ru-RU" sz="3300" dirty="0" smtClean="0">
                <a:solidFill>
                  <a:schemeClr val="accent6"/>
                </a:solidFill>
              </a:rPr>
              <a:t> провести всю </a:t>
            </a:r>
            <a:r>
              <a:rPr lang="ru-RU" sz="3300" dirty="0" err="1" smtClean="0">
                <a:solidFill>
                  <a:schemeClr val="accent6"/>
                </a:solidFill>
              </a:rPr>
              <a:t>підготовчу</a:t>
            </a:r>
            <a:r>
              <a:rPr lang="ru-RU" sz="3300" dirty="0" smtClean="0">
                <a:solidFill>
                  <a:schemeClr val="accent6"/>
                </a:solidFill>
              </a:rPr>
              <a:t> роботу для </a:t>
            </a:r>
            <a:r>
              <a:rPr lang="ru-RU" sz="3300" dirty="0" err="1" smtClean="0">
                <a:solidFill>
                  <a:schemeClr val="accent6"/>
                </a:solidFill>
              </a:rPr>
              <a:t>успішного</a:t>
            </a:r>
            <a:r>
              <a:rPr lang="ru-RU" sz="3300" dirty="0" smtClean="0">
                <a:solidFill>
                  <a:schemeClr val="accent6"/>
                </a:solidFill>
              </a:rPr>
              <a:t> </a:t>
            </a:r>
            <a:r>
              <a:rPr lang="ru-RU" sz="3300" dirty="0" err="1" smtClean="0">
                <a:solidFill>
                  <a:schemeClr val="accent6"/>
                </a:solidFill>
              </a:rPr>
              <a:t>адвокатування</a:t>
            </a:r>
            <a:r>
              <a:rPr lang="ru-RU" sz="3300" dirty="0" smtClean="0">
                <a:solidFill>
                  <a:schemeClr val="accent6"/>
                </a:solidFill>
              </a:rPr>
              <a:t> </a:t>
            </a:r>
            <a:r>
              <a:rPr lang="ru-RU" sz="3300" dirty="0" err="1" smtClean="0">
                <a:solidFill>
                  <a:schemeClr val="accent6"/>
                </a:solidFill>
              </a:rPr>
              <a:t>Вашого</a:t>
            </a:r>
            <a:r>
              <a:rPr lang="ru-RU" sz="3300" dirty="0" smtClean="0">
                <a:solidFill>
                  <a:schemeClr val="accent6"/>
                </a:solidFill>
              </a:rPr>
              <a:t> </a:t>
            </a:r>
            <a:r>
              <a:rPr lang="ru-RU" sz="3300" dirty="0" err="1" smtClean="0">
                <a:solidFill>
                  <a:schemeClr val="accent6"/>
                </a:solidFill>
              </a:rPr>
              <a:t>питання</a:t>
            </a:r>
            <a:r>
              <a:rPr lang="ru-RU" sz="3300" dirty="0" smtClean="0">
                <a:solidFill>
                  <a:schemeClr val="accent6"/>
                </a:solidFill>
              </a:rPr>
              <a:t>.</a:t>
            </a:r>
          </a:p>
          <a:p>
            <a:pPr>
              <a:spcBef>
                <a:spcPts val="0"/>
              </a:spcBef>
              <a:spcAft>
                <a:spcPts val="0"/>
              </a:spcAft>
            </a:pPr>
            <a:endParaRPr lang="ru-RU" sz="1500" dirty="0" smtClean="0">
              <a:solidFill>
                <a:schemeClr val="tx2"/>
              </a:solidFill>
              <a:latin typeface="Franklin Gothic Medium"/>
              <a:ea typeface="ＭＳ Ｐゴシック" charset="-128"/>
              <a:cs typeface="Franklin Gothic Medium"/>
            </a:endParaRPr>
          </a:p>
          <a:p>
            <a:pPr>
              <a:spcBef>
                <a:spcPts val="0"/>
              </a:spcBef>
              <a:spcAft>
                <a:spcPts val="0"/>
              </a:spcAft>
            </a:pPr>
            <a:r>
              <a:rPr lang="ru-RU" sz="5000" dirty="0" smtClean="0">
                <a:solidFill>
                  <a:schemeClr val="tx2"/>
                </a:solidFill>
                <a:latin typeface="Franklin Gothic Medium"/>
                <a:ea typeface="ＭＳ Ｐゴシック" charset="-128"/>
                <a:cs typeface="Franklin Gothic Medium"/>
              </a:rPr>
              <a:t>ПРИ ПОДГОТОВЦІ ДО АДВОКАЦІЇ ВАШОГО ПИТАННЯ </a:t>
            </a:r>
          </a:p>
          <a:p>
            <a:pPr>
              <a:spcBef>
                <a:spcPts val="0"/>
              </a:spcBef>
              <a:spcAft>
                <a:spcPts val="0"/>
              </a:spcAft>
            </a:pPr>
            <a:r>
              <a:rPr lang="ru-RU" sz="5000" dirty="0">
                <a:solidFill>
                  <a:schemeClr val="tx2"/>
                </a:solidFill>
                <a:latin typeface="Franklin Gothic Medium"/>
                <a:ea typeface="ＭＳ Ｐゴシック" charset="-128"/>
                <a:cs typeface="Franklin Gothic Medium"/>
              </a:rPr>
              <a:t>У</a:t>
            </a:r>
            <a:r>
              <a:rPr lang="ru-RU" sz="5000" dirty="0" smtClean="0">
                <a:solidFill>
                  <a:schemeClr val="tx2"/>
                </a:solidFill>
                <a:latin typeface="Franklin Gothic Medium"/>
                <a:ea typeface="ＭＳ Ｐゴシック" charset="-128"/>
                <a:cs typeface="Franklin Gothic Medium"/>
              </a:rPr>
              <a:t> ВИКОНАВЧИХ ОРГАНАХ ПОТРІБНО:</a:t>
            </a:r>
            <a:endParaRPr lang="ru-RU" sz="3800" b="1" dirty="0"/>
          </a:p>
        </p:txBody>
      </p:sp>
      <p:sp>
        <p:nvSpPr>
          <p:cNvPr id="4" name="Content Placeholder 1"/>
          <p:cNvSpPr txBox="1">
            <a:spLocks/>
          </p:cNvSpPr>
          <p:nvPr/>
        </p:nvSpPr>
        <p:spPr>
          <a:xfrm>
            <a:off x="1612232" y="5702967"/>
            <a:ext cx="20525873" cy="7122695"/>
          </a:xfrm>
          <a:prstGeom prst="rect">
            <a:avLst/>
          </a:prstGeom>
        </p:spPr>
        <p:txBody>
          <a:bodyPr lIns="217728" tIns="108864" rIns="217728" bIns="108864">
            <a:noAutofit/>
          </a:bodyPr>
          <a:lstStyle/>
          <a:p>
            <a:pPr lvl="0" algn="just">
              <a:spcBef>
                <a:spcPts val="600"/>
              </a:spcBef>
              <a:spcAft>
                <a:spcPts val="1200"/>
              </a:spcAft>
              <a:buFont typeface="Wingdings" pitchFamily="2" charset="2"/>
              <a:buChar char="§"/>
            </a:pPr>
            <a:r>
              <a:rPr lang="uk-UA" sz="3300" dirty="0" smtClean="0">
                <a:solidFill>
                  <a:schemeClr val="accent6"/>
                </a:solidFill>
                <a:latin typeface="Franklin Gothic Medium"/>
                <a:ea typeface="ＭＳ Ｐゴシック" charset="-128"/>
                <a:cs typeface="Franklin Gothic Medium"/>
              </a:rPr>
              <a:t> </a:t>
            </a:r>
            <a:r>
              <a:rPr lang="uk-UA" sz="3300" b="1" dirty="0" smtClean="0">
                <a:solidFill>
                  <a:schemeClr val="accent6"/>
                </a:solidFill>
              </a:rPr>
              <a:t>проаналізувати проект нормативного акту;</a:t>
            </a:r>
          </a:p>
          <a:p>
            <a:pPr algn="just">
              <a:spcBef>
                <a:spcPts val="600"/>
              </a:spcBef>
              <a:spcAft>
                <a:spcPts val="1200"/>
              </a:spcAft>
              <a:buFont typeface="Wingdings" pitchFamily="2" charset="2"/>
              <a:buChar char="§"/>
            </a:pPr>
            <a:r>
              <a:rPr lang="uk-UA" sz="3300" b="1" dirty="0" smtClean="0">
                <a:solidFill>
                  <a:schemeClr val="accent6"/>
                </a:solidFill>
              </a:rPr>
              <a:t> оцінити, чи вплине він на Вашу організацію;</a:t>
            </a:r>
          </a:p>
          <a:p>
            <a:pPr lvl="0" algn="just">
              <a:spcBef>
                <a:spcPts val="600"/>
              </a:spcBef>
              <a:spcAft>
                <a:spcPts val="1200"/>
              </a:spcAft>
              <a:buFont typeface="Wingdings" pitchFamily="2" charset="2"/>
              <a:buChar char="§"/>
            </a:pPr>
            <a:r>
              <a:rPr lang="uk-UA" sz="3300" b="1" dirty="0" smtClean="0">
                <a:solidFill>
                  <a:schemeClr val="accent6"/>
                </a:solidFill>
              </a:rPr>
              <a:t> сформувати Вашу офіційну позицію;</a:t>
            </a:r>
          </a:p>
          <a:p>
            <a:pPr lvl="0" algn="just">
              <a:spcBef>
                <a:spcPts val="600"/>
              </a:spcBef>
              <a:spcAft>
                <a:spcPts val="1200"/>
              </a:spcAft>
              <a:buFont typeface="Wingdings" pitchFamily="2" charset="2"/>
              <a:buChar char="§"/>
            </a:pPr>
            <a:r>
              <a:rPr lang="uk-UA" sz="3300" b="1" dirty="0" smtClean="0">
                <a:solidFill>
                  <a:schemeClr val="accent6"/>
                </a:solidFill>
              </a:rPr>
              <a:t> знайти та мобілізувати союзників;</a:t>
            </a:r>
          </a:p>
          <a:p>
            <a:pPr lvl="0" algn="just">
              <a:spcBef>
                <a:spcPts val="600"/>
              </a:spcBef>
              <a:spcAft>
                <a:spcPts val="1200"/>
              </a:spcAft>
              <a:buFont typeface="Wingdings" pitchFamily="2" charset="2"/>
              <a:buChar char="§"/>
            </a:pPr>
            <a:r>
              <a:rPr lang="uk-UA" sz="3300" b="1" dirty="0" smtClean="0">
                <a:solidFill>
                  <a:schemeClr val="accent6"/>
                </a:solidFill>
              </a:rPr>
              <a:t> донести Вашу позицію до ключових виконавчих органів</a:t>
            </a:r>
            <a:r>
              <a:rPr lang="uk-UA" sz="3300" dirty="0" smtClean="0">
                <a:solidFill>
                  <a:schemeClr val="accent6"/>
                </a:solidFill>
              </a:rPr>
              <a:t> (наприклад, Міністерства, яке розробило проект нормативного акту, і органів, які його узгоджують). Причому донести Вашу позицію потрібно як на рівні вищого керівництва (наприклад, листи Міністрам), так і на рівні виконавців </a:t>
            </a:r>
            <a:r>
              <a:rPr lang="uk-UA" sz="3300" dirty="0" smtClean="0">
                <a:solidFill>
                  <a:srgbClr val="494F50"/>
                </a:solidFill>
              </a:rPr>
              <a:t>–</a:t>
            </a:r>
            <a:r>
              <a:rPr lang="uk-UA" sz="3300" dirty="0" smtClean="0">
                <a:solidFill>
                  <a:schemeClr val="accent6"/>
                </a:solidFill>
              </a:rPr>
              <a:t> тобто тих, хто розробляв цей проект акту); </a:t>
            </a:r>
            <a:endParaRPr lang="uk-UA" sz="3300" b="1" dirty="0" smtClean="0">
              <a:solidFill>
                <a:schemeClr val="accent6"/>
              </a:solidFill>
            </a:endParaRPr>
          </a:p>
          <a:p>
            <a:pPr lvl="0" algn="just">
              <a:spcBef>
                <a:spcPts val="600"/>
              </a:spcBef>
              <a:spcAft>
                <a:spcPts val="1200"/>
              </a:spcAft>
              <a:buFont typeface="Wingdings" pitchFamily="2" charset="2"/>
              <a:buChar char="§"/>
            </a:pPr>
            <a:r>
              <a:rPr lang="uk-UA" sz="3300" b="1" dirty="0" smtClean="0">
                <a:solidFill>
                  <a:schemeClr val="accent6"/>
                </a:solidFill>
              </a:rPr>
              <a:t> звернутися до вищестоящого органу (Кабінет Міністрів);</a:t>
            </a:r>
          </a:p>
          <a:p>
            <a:pPr lvl="0" algn="just">
              <a:spcBef>
                <a:spcPts val="600"/>
              </a:spcBef>
              <a:spcAft>
                <a:spcPts val="1200"/>
              </a:spcAft>
              <a:buFont typeface="Wingdings" pitchFamily="2" charset="2"/>
              <a:buChar char="§"/>
            </a:pPr>
            <a:r>
              <a:rPr lang="uk-UA" sz="3300" b="1" dirty="0" smtClean="0">
                <a:solidFill>
                  <a:schemeClr val="accent6"/>
                </a:solidFill>
              </a:rPr>
              <a:t> поширити Вашу позицію серед максимальної кількості народних депутатів</a:t>
            </a:r>
            <a:r>
              <a:rPr lang="uk-UA" sz="3300" dirty="0" smtClean="0">
                <a:solidFill>
                  <a:schemeClr val="accent6"/>
                </a:solidFill>
              </a:rPr>
              <a:t> (заручитися підтримкою ще й законодавчого органу).</a:t>
            </a:r>
          </a:p>
        </p:txBody>
      </p:sp>
    </p:spTree>
    <p:extLst>
      <p:ext uri="{BB962C8B-B14F-4D97-AF65-F5344CB8AC3E}">
        <p14:creationId xmlns:p14="http://schemas.microsoft.com/office/powerpoint/2010/main" val="3801338326"/>
      </p:ext>
    </p:extLst>
  </p:cSld>
  <p:clrMapOvr>
    <a:masterClrMapping/>
  </p:clrMapOvr>
  <p:transition spd="slow">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612232" y="2430379"/>
            <a:ext cx="20525873" cy="10274968"/>
          </a:xfrm>
          <a:prstGeom prst="rect">
            <a:avLst/>
          </a:prstGeom>
        </p:spPr>
        <p:txBody>
          <a:bodyPr lIns="217728" tIns="108864" rIns="217728" bIns="108864">
            <a:noAutofit/>
          </a:bodyPr>
          <a:lstStyle/>
          <a:p>
            <a:pPr lvl="0">
              <a:spcBef>
                <a:spcPts val="0"/>
              </a:spcBef>
              <a:spcAft>
                <a:spcPts val="0"/>
              </a:spcAft>
            </a:pPr>
            <a:r>
              <a:rPr lang="ru-RU" sz="5000" dirty="0" smtClean="0">
                <a:solidFill>
                  <a:schemeClr val="tx2"/>
                </a:solidFill>
                <a:latin typeface="Franklin Gothic Medium"/>
                <a:ea typeface="ＭＳ Ｐゴシック" charset="-128"/>
                <a:cs typeface="Franklin Gothic Medium"/>
              </a:rPr>
              <a:t>ЗАКОНОДАВЧА ОСНОВА ВЗАЄМОДІЇ </a:t>
            </a:r>
            <a:r>
              <a:rPr lang="uk-UA" sz="5000" dirty="0" smtClean="0">
                <a:solidFill>
                  <a:schemeClr val="tx2"/>
                </a:solidFill>
                <a:latin typeface="Franklin Gothic Medium"/>
                <a:ea typeface="ＭＳ Ｐゴシック" charset="-128"/>
                <a:cs typeface="Franklin Gothic Medium"/>
              </a:rPr>
              <a:t>МІСЦЕВИХ ВИКОНАВЧИХ ОРГАНІВ </a:t>
            </a:r>
          </a:p>
          <a:p>
            <a:pPr lvl="0">
              <a:spcBef>
                <a:spcPts val="0"/>
              </a:spcBef>
              <a:spcAft>
                <a:spcPts val="0"/>
              </a:spcAft>
            </a:pPr>
            <a:r>
              <a:rPr lang="uk-UA" sz="5000" dirty="0" smtClean="0">
                <a:solidFill>
                  <a:schemeClr val="tx2"/>
                </a:solidFill>
                <a:latin typeface="Franklin Gothic Medium"/>
                <a:ea typeface="ＭＳ Ｐゴシック" charset="-128"/>
                <a:cs typeface="Franklin Gothic Medium"/>
              </a:rPr>
              <a:t>(ДЕРЖАВНИХ АДМІНІСТРАЦІЙ) З ОБ’ЄДНАННЯМИ ГРОМАДЯН</a:t>
            </a:r>
          </a:p>
          <a:p>
            <a:pPr lvl="0" algn="just">
              <a:spcBef>
                <a:spcPts val="2400"/>
              </a:spcBef>
              <a:spcAft>
                <a:spcPts val="2400"/>
              </a:spcAft>
              <a:buFont typeface="Wingdings" pitchFamily="2" charset="2"/>
              <a:buChar char="ü"/>
            </a:pPr>
            <a:r>
              <a:rPr lang="uk-UA" sz="3500" dirty="0" smtClean="0">
                <a:solidFill>
                  <a:schemeClr val="accent6">
                    <a:lumMod val="50000"/>
                  </a:schemeClr>
                </a:solidFill>
              </a:rPr>
              <a:t> Відповідно до Закону </a:t>
            </a:r>
            <a:r>
              <a:rPr lang="uk-UA" sz="3500" dirty="0" err="1" smtClean="0">
                <a:solidFill>
                  <a:schemeClr val="accent6">
                    <a:lumMod val="50000"/>
                  </a:schemeClr>
                </a:solidFill>
              </a:rPr>
              <a:t>“Про</a:t>
            </a:r>
            <a:r>
              <a:rPr lang="uk-UA" sz="3500" dirty="0" smtClean="0">
                <a:solidFill>
                  <a:schemeClr val="accent6">
                    <a:lumMod val="50000"/>
                  </a:schemeClr>
                </a:solidFill>
              </a:rPr>
              <a:t> місцеві державні </a:t>
            </a:r>
            <a:r>
              <a:rPr lang="uk-UA" sz="3500" dirty="0" err="1" smtClean="0">
                <a:solidFill>
                  <a:schemeClr val="accent6">
                    <a:lumMod val="50000"/>
                  </a:schemeClr>
                </a:solidFill>
              </a:rPr>
              <a:t>адміністрації”</a:t>
            </a:r>
            <a:r>
              <a:rPr lang="uk-UA" sz="3500" dirty="0" smtClean="0">
                <a:solidFill>
                  <a:schemeClr val="accent6">
                    <a:lumMod val="50000"/>
                  </a:schemeClr>
                </a:solidFill>
              </a:rPr>
              <a:t> такі </a:t>
            </a:r>
            <a:r>
              <a:rPr lang="uk-UA" sz="3500" b="1" dirty="0" smtClean="0">
                <a:solidFill>
                  <a:schemeClr val="accent6">
                    <a:lumMod val="50000"/>
                  </a:schemeClr>
                </a:solidFill>
              </a:rPr>
              <a:t>адміністрації</a:t>
            </a:r>
            <a:r>
              <a:rPr lang="uk-UA" sz="3500" dirty="0" smtClean="0">
                <a:solidFill>
                  <a:schemeClr val="accent6">
                    <a:lumMod val="50000"/>
                  </a:schemeClr>
                </a:solidFill>
              </a:rPr>
              <a:t> </a:t>
            </a:r>
            <a:r>
              <a:rPr lang="uk-UA" sz="3500" b="1" dirty="0" smtClean="0">
                <a:solidFill>
                  <a:schemeClr val="accent6">
                    <a:lumMod val="50000"/>
                  </a:schemeClr>
                </a:solidFill>
              </a:rPr>
              <a:t>взаємодіють </a:t>
            </a:r>
            <a:r>
              <a:rPr lang="uk-UA" sz="3500" dirty="0" smtClean="0">
                <a:solidFill>
                  <a:schemeClr val="accent6">
                    <a:lumMod val="50000"/>
                  </a:schemeClr>
                </a:solidFill>
              </a:rPr>
              <a:t>з політичними партіями, громадськими, релігійними організаціями, професійними спілками та їх об’єднаннями, організаціями роботодавців та їх об’єднаннями  для забезпечення прав і свобод громадян, задоволення їх політичних, екологічних, соціальних, економічних, культурних та інших інтересів з урахуванням загальнодержавних і місцевих інтересів, сприяють виконанню статутних завдань та забезпечують додержання законних прав таких об’єднань громадян.</a:t>
            </a:r>
          </a:p>
          <a:p>
            <a:pPr lvl="0" algn="just">
              <a:spcBef>
                <a:spcPts val="2400"/>
              </a:spcBef>
              <a:spcAft>
                <a:spcPts val="2400"/>
              </a:spcAft>
              <a:buFont typeface="Wingdings" pitchFamily="2" charset="2"/>
              <a:buChar char="ü"/>
            </a:pPr>
            <a:r>
              <a:rPr lang="uk-UA" sz="3500" dirty="0" smtClean="0">
                <a:solidFill>
                  <a:schemeClr val="accent6">
                    <a:lumMod val="50000"/>
                  </a:schemeClr>
                </a:solidFill>
              </a:rPr>
              <a:t> Політичні  партії, громадські, релігійні організації, професійні спілки та їх об’єднання, організації роботодавців та їх об’єднання  </a:t>
            </a:r>
            <a:r>
              <a:rPr lang="uk-UA" sz="3500" b="1" dirty="0" smtClean="0">
                <a:solidFill>
                  <a:schemeClr val="accent6">
                    <a:lumMod val="50000"/>
                  </a:schemeClr>
                </a:solidFill>
              </a:rPr>
              <a:t>можуть  вносити  пропозиції  з питань їх діяльності </a:t>
            </a:r>
            <a:r>
              <a:rPr lang="uk-UA" sz="3500" dirty="0" smtClean="0">
                <a:solidFill>
                  <a:schemeClr val="accent6">
                    <a:lumMod val="50000"/>
                  </a:schemeClr>
                </a:solidFill>
              </a:rPr>
              <a:t>на розгляд місцевих державних адміністрацій, мають право брати участь у  розгляді  внесених  ними  пропозицій  шляхом надання необхідних пояснень та обґрунтувань.</a:t>
            </a:r>
          </a:p>
          <a:p>
            <a:pPr lvl="0" algn="just">
              <a:spcBef>
                <a:spcPts val="2400"/>
              </a:spcBef>
              <a:spcAft>
                <a:spcPts val="2400"/>
              </a:spcAft>
              <a:buFont typeface="Wingdings" pitchFamily="2" charset="2"/>
              <a:buChar char="ü"/>
            </a:pPr>
            <a:r>
              <a:rPr lang="uk-UA" sz="3500" dirty="0" smtClean="0">
                <a:solidFill>
                  <a:schemeClr val="accent6">
                    <a:lumMod val="50000"/>
                  </a:schemeClr>
                </a:solidFill>
              </a:rPr>
              <a:t> Місцеві державні адміністрації є</a:t>
            </a:r>
            <a:r>
              <a:rPr lang="uk-UA" sz="3500" b="1" dirty="0" smtClean="0">
                <a:solidFill>
                  <a:schemeClr val="accent6">
                    <a:lumMod val="50000"/>
                  </a:schemeClr>
                </a:solidFill>
              </a:rPr>
              <a:t> стороною соціального діалогу</a:t>
            </a:r>
            <a:r>
              <a:rPr lang="uk-UA" sz="3500" dirty="0" smtClean="0">
                <a:solidFill>
                  <a:schemeClr val="accent6">
                    <a:lumMod val="50000"/>
                  </a:schemeClr>
                </a:solidFill>
              </a:rPr>
              <a:t> на територіальному рівні, сприяють розвитку соціального діалогу, відповідно до закону проводять консультації з іншими сторонами соціального діалогу.</a:t>
            </a:r>
          </a:p>
        </p:txBody>
      </p:sp>
    </p:spTree>
    <p:extLst>
      <p:ext uri="{BB962C8B-B14F-4D97-AF65-F5344CB8AC3E}">
        <p14:creationId xmlns:p14="http://schemas.microsoft.com/office/powerpoint/2010/main" val="1827810300"/>
      </p:ext>
    </p:extLst>
  </p:cSld>
  <p:clrMapOvr>
    <a:masterClrMapping/>
  </p:clrMapOvr>
  <p:transition spd="slow">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689131" y="6385131"/>
            <a:ext cx="16711447" cy="2927312"/>
          </a:xfrm>
          <a:prstGeom prst="rect">
            <a:avLst/>
          </a:prstGeom>
        </p:spPr>
        <p:txBody>
          <a:bodyPr lIns="217728" tIns="108864" rIns="217728" bIns="108864">
            <a:noAutofit/>
          </a:bodyPr>
          <a:lstStyle/>
          <a:p>
            <a:pPr algn="ctr"/>
            <a:r>
              <a:rPr lang="ru-RU" sz="8000" b="1" dirty="0" smtClean="0">
                <a:solidFill>
                  <a:schemeClr val="tx2"/>
                </a:solidFill>
                <a:latin typeface="Franklin Gothic Medium"/>
                <a:ea typeface="ＭＳ Ｐゴシック" charset="-128"/>
              </a:rPr>
              <a:t>АДВОКАЦІЯ В ЗАКОНОДАВЧОМУ ОРГАНІ ВЛАДИ</a:t>
            </a:r>
            <a:endParaRPr lang="en-US" sz="8000" b="1" dirty="0">
              <a:solidFill>
                <a:schemeClr val="tx2"/>
              </a:solidFill>
              <a:latin typeface="Franklin Gothic Medium"/>
              <a:ea typeface="ＭＳ Ｐゴシック" charset="-128"/>
            </a:endParaRPr>
          </a:p>
        </p:txBody>
      </p:sp>
    </p:spTree>
    <p:extLst>
      <p:ext uri="{BB962C8B-B14F-4D97-AF65-F5344CB8AC3E}">
        <p14:creationId xmlns:p14="http://schemas.microsoft.com/office/powerpoint/2010/main" val="2463915886"/>
      </p:ext>
    </p:extLst>
  </p:cSld>
  <p:clrMapOvr>
    <a:masterClrMapping/>
  </p:clrMapOvr>
  <p:transition spd="slow">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1706651" y="5447227"/>
            <a:ext cx="20813703" cy="3636708"/>
            <a:chOff x="0" y="2581997"/>
            <a:chExt cx="20477747" cy="3422250"/>
          </a:xfrm>
        </p:grpSpPr>
        <p:sp>
          <p:nvSpPr>
            <p:cNvPr id="8" name="Скругленный прямоугольник 7"/>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Скругленный прямоугольник 4"/>
            <p:cNvSpPr/>
            <p:nvPr/>
          </p:nvSpPr>
          <p:spPr>
            <a:xfrm>
              <a:off x="167060" y="2581997"/>
              <a:ext cx="20143627" cy="3255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0" tIns="228600" rIns="228600" bIns="228600" numCol="1" spcCol="1270" anchor="ctr" anchorCtr="0">
              <a:noAutofit/>
            </a:bodyPr>
            <a:lstStyle/>
            <a:p>
              <a:pPr algn="just"/>
              <a:r>
                <a:rPr lang="ru-RU" sz="6000" dirty="0" smtClean="0">
                  <a:solidFill>
                    <a:schemeClr val="tx2"/>
                  </a:solidFill>
                  <a:latin typeface="Franklin Gothic Medium"/>
                  <a:ea typeface="ＭＳ Ｐゴシック" charset="-128"/>
                  <a:cs typeface="Franklin Gothic Medium"/>
                </a:rPr>
                <a:t>ЗАКОНОДАВЧЕ ЛОБІЮВАННЯ –</a:t>
              </a:r>
              <a:r>
                <a:rPr lang="ru-RU" sz="5000" dirty="0" smtClean="0">
                  <a:solidFill>
                    <a:schemeClr val="tx2"/>
                  </a:solidFill>
                  <a:latin typeface="Franklin Gothic Medium"/>
                  <a:ea typeface="ＭＳ Ｐゴシック" charset="-128"/>
                  <a:cs typeface="Franklin Gothic Medium"/>
                </a:rPr>
                <a:t> </a:t>
              </a:r>
              <a:r>
                <a:rPr lang="ru-RU" sz="5000" dirty="0" err="1" smtClean="0">
                  <a:solidFill>
                    <a:schemeClr val="accent6"/>
                  </a:solidFill>
                </a:rPr>
                <a:t>це</a:t>
              </a:r>
              <a:r>
                <a:rPr lang="ru-RU" sz="5000" dirty="0">
                  <a:solidFill>
                    <a:schemeClr val="accent6"/>
                  </a:solidFill>
                </a:rPr>
                <a:t> </a:t>
              </a:r>
              <a:r>
                <a:rPr lang="ru-RU" sz="5000" dirty="0" err="1">
                  <a:solidFill>
                    <a:schemeClr val="accent6"/>
                  </a:solidFill>
                </a:rPr>
                <a:t>лобіювання</a:t>
              </a:r>
              <a:r>
                <a:rPr lang="ru-RU" sz="5000" dirty="0">
                  <a:solidFill>
                    <a:schemeClr val="accent6"/>
                  </a:solidFill>
                </a:rPr>
                <a:t> </a:t>
              </a:r>
              <a:r>
                <a:rPr lang="ru-RU" sz="5000" dirty="0" err="1">
                  <a:solidFill>
                    <a:schemeClr val="accent6"/>
                  </a:solidFill>
                </a:rPr>
                <a:t>інтересів</a:t>
              </a:r>
              <a:r>
                <a:rPr lang="ru-RU" sz="5000" dirty="0">
                  <a:solidFill>
                    <a:schemeClr val="accent6"/>
                  </a:solidFill>
                </a:rPr>
                <a:t> шляхом </a:t>
              </a:r>
              <a:r>
                <a:rPr lang="ru-RU" sz="5000" dirty="0" err="1">
                  <a:solidFill>
                    <a:schemeClr val="accent6"/>
                  </a:solidFill>
                </a:rPr>
                <a:t>впливу</a:t>
              </a:r>
              <a:r>
                <a:rPr lang="ru-RU" sz="5000" dirty="0">
                  <a:solidFill>
                    <a:schemeClr val="accent6"/>
                  </a:solidFill>
                </a:rPr>
                <a:t> на </a:t>
              </a:r>
              <a:r>
                <a:rPr lang="ru-RU" sz="5000" dirty="0" err="1">
                  <a:solidFill>
                    <a:schemeClr val="accent6"/>
                  </a:solidFill>
                </a:rPr>
                <a:t>рішення</a:t>
              </a:r>
              <a:r>
                <a:rPr lang="ru-RU" sz="5000" dirty="0">
                  <a:solidFill>
                    <a:schemeClr val="accent6"/>
                  </a:solidFill>
                </a:rPr>
                <a:t> </a:t>
              </a:r>
              <a:r>
                <a:rPr lang="ru-RU" sz="5000" dirty="0" err="1">
                  <a:solidFill>
                    <a:schemeClr val="accent6"/>
                  </a:solidFill>
                </a:rPr>
                <a:t>єдиного</a:t>
              </a:r>
              <a:r>
                <a:rPr lang="ru-RU" sz="5000" dirty="0">
                  <a:solidFill>
                    <a:schemeClr val="accent6"/>
                  </a:solidFill>
                </a:rPr>
                <a:t> органу </a:t>
              </a:r>
              <a:r>
                <a:rPr lang="ru-RU" sz="5000" dirty="0" err="1">
                  <a:solidFill>
                    <a:schemeClr val="accent6"/>
                  </a:solidFill>
                </a:rPr>
                <a:t>законодавчої</a:t>
              </a:r>
              <a:r>
                <a:rPr lang="ru-RU" sz="5000" dirty="0">
                  <a:solidFill>
                    <a:schemeClr val="accent6"/>
                  </a:solidFill>
                </a:rPr>
                <a:t> </a:t>
              </a:r>
              <a:r>
                <a:rPr lang="ru-RU" sz="5000" dirty="0" err="1">
                  <a:solidFill>
                    <a:schemeClr val="accent6"/>
                  </a:solidFill>
                </a:rPr>
                <a:t>влади</a:t>
              </a:r>
              <a:r>
                <a:rPr lang="ru-RU" sz="5000" dirty="0">
                  <a:solidFill>
                    <a:schemeClr val="accent6"/>
                  </a:solidFill>
                </a:rPr>
                <a:t> в </a:t>
              </a:r>
              <a:r>
                <a:rPr lang="ru-RU" sz="5000" dirty="0" err="1">
                  <a:solidFill>
                    <a:schemeClr val="accent6"/>
                  </a:solidFill>
                </a:rPr>
                <a:t>Україні</a:t>
              </a:r>
              <a:r>
                <a:rPr lang="ru-RU" sz="5000" dirty="0">
                  <a:solidFill>
                    <a:schemeClr val="accent6"/>
                  </a:solidFill>
                </a:rPr>
                <a:t>, парламенту (</a:t>
              </a:r>
              <a:r>
                <a:rPr lang="ru-RU" sz="5000" dirty="0" err="1">
                  <a:solidFill>
                    <a:schemeClr val="accent6"/>
                  </a:solidFill>
                </a:rPr>
                <a:t>Верховної</a:t>
              </a:r>
              <a:r>
                <a:rPr lang="ru-RU" sz="5000" dirty="0">
                  <a:solidFill>
                    <a:schemeClr val="accent6"/>
                  </a:solidFill>
                </a:rPr>
                <a:t> Ради</a:t>
              </a:r>
              <a:r>
                <a:rPr lang="ru-RU" sz="5000" dirty="0" smtClean="0">
                  <a:solidFill>
                    <a:schemeClr val="accent6"/>
                  </a:solidFill>
                </a:rPr>
                <a:t>).</a:t>
              </a:r>
              <a:endParaRPr lang="ru-RU" sz="5000" dirty="0">
                <a:solidFill>
                  <a:schemeClr val="accent6"/>
                </a:solidFill>
              </a:endParaRPr>
            </a:p>
          </p:txBody>
        </p:sp>
      </p:grpSp>
    </p:spTree>
    <p:extLst>
      <p:ext uri="{BB962C8B-B14F-4D97-AF65-F5344CB8AC3E}">
        <p14:creationId xmlns:p14="http://schemas.microsoft.com/office/powerpoint/2010/main" val="1587030015"/>
      </p:ext>
    </p:extLst>
  </p:cSld>
  <p:clrMapOvr>
    <a:masterClrMapping/>
  </p:clrMapOvr>
  <p:transition spd="slow">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3" y="2887579"/>
            <a:ext cx="20375765" cy="2418629"/>
          </a:xfrm>
          <a:prstGeom prst="rect">
            <a:avLst/>
          </a:prstGeom>
        </p:spPr>
        <p:txBody>
          <a:bodyPr lIns="217728" tIns="108864" rIns="217728" bIns="108864">
            <a:noAutofit/>
          </a:bodyPr>
          <a:lstStyle/>
          <a:p>
            <a:pPr lvl="0" algn="just">
              <a:spcBef>
                <a:spcPts val="1200"/>
              </a:spcBef>
              <a:spcAft>
                <a:spcPts val="1800"/>
              </a:spcAft>
              <a:buFont typeface="Wingdings" pitchFamily="2" charset="2"/>
              <a:buChar char="ü"/>
            </a:pPr>
            <a:r>
              <a:rPr lang="ru-RU" sz="3600" dirty="0" smtClean="0">
                <a:solidFill>
                  <a:schemeClr val="accent6"/>
                </a:solidFill>
              </a:rPr>
              <a:t> </a:t>
            </a:r>
            <a:r>
              <a:rPr lang="ru-RU" sz="3600" dirty="0" err="1" smtClean="0">
                <a:solidFill>
                  <a:schemeClr val="accent6"/>
                </a:solidFill>
              </a:rPr>
              <a:t>Законодавство</a:t>
            </a:r>
            <a:r>
              <a:rPr lang="ru-RU" sz="3600" dirty="0" smtClean="0">
                <a:solidFill>
                  <a:schemeClr val="accent6"/>
                </a:solidFill>
              </a:rPr>
              <a:t> </a:t>
            </a:r>
            <a:r>
              <a:rPr lang="ru-RU" sz="3600" dirty="0" err="1">
                <a:solidFill>
                  <a:schemeClr val="accent6"/>
                </a:solidFill>
              </a:rPr>
              <a:t>передбачає</a:t>
            </a:r>
            <a:r>
              <a:rPr lang="ru-RU" sz="3600" dirty="0">
                <a:solidFill>
                  <a:schemeClr val="accent6"/>
                </a:solidFill>
              </a:rPr>
              <a:t> </a:t>
            </a:r>
            <a:r>
              <a:rPr lang="ru-RU" sz="3600" dirty="0" err="1">
                <a:solidFill>
                  <a:schemeClr val="accent6"/>
                </a:solidFill>
              </a:rPr>
              <a:t>легальні</a:t>
            </a:r>
            <a:r>
              <a:rPr lang="ru-RU" sz="3600" dirty="0">
                <a:solidFill>
                  <a:schemeClr val="accent6"/>
                </a:solidFill>
              </a:rPr>
              <a:t> </a:t>
            </a:r>
            <a:r>
              <a:rPr lang="ru-RU" sz="3600" dirty="0" err="1">
                <a:solidFill>
                  <a:schemeClr val="accent6"/>
                </a:solidFill>
              </a:rPr>
              <a:t>підстави</a:t>
            </a:r>
            <a:r>
              <a:rPr lang="ru-RU" sz="3600" dirty="0">
                <a:solidFill>
                  <a:schemeClr val="accent6"/>
                </a:solidFill>
              </a:rPr>
              <a:t> для </a:t>
            </a:r>
            <a:r>
              <a:rPr lang="ru-RU" sz="3600" dirty="0" err="1">
                <a:solidFill>
                  <a:schemeClr val="accent6"/>
                </a:solidFill>
              </a:rPr>
              <a:t>взаємодії</a:t>
            </a:r>
            <a:r>
              <a:rPr lang="ru-RU" sz="3600" dirty="0">
                <a:solidFill>
                  <a:schemeClr val="accent6"/>
                </a:solidFill>
              </a:rPr>
              <a:t> </a:t>
            </a:r>
            <a:r>
              <a:rPr lang="ru-RU" sz="3600" dirty="0" err="1">
                <a:solidFill>
                  <a:schemeClr val="accent6"/>
                </a:solidFill>
              </a:rPr>
              <a:t>народних</a:t>
            </a:r>
            <a:r>
              <a:rPr lang="ru-RU" sz="3600" dirty="0">
                <a:solidFill>
                  <a:schemeClr val="accent6"/>
                </a:solidFill>
              </a:rPr>
              <a:t> </a:t>
            </a:r>
            <a:r>
              <a:rPr lang="ru-RU" sz="3600" dirty="0" err="1">
                <a:solidFill>
                  <a:schemeClr val="accent6"/>
                </a:solidFill>
              </a:rPr>
              <a:t>депутатів</a:t>
            </a:r>
            <a:r>
              <a:rPr lang="ru-RU" sz="3600" dirty="0">
                <a:solidFill>
                  <a:schemeClr val="accent6"/>
                </a:solidFill>
              </a:rPr>
              <a:t> з </a:t>
            </a:r>
            <a:r>
              <a:rPr lang="ru-RU" sz="3600" dirty="0" err="1">
                <a:solidFill>
                  <a:schemeClr val="accent6"/>
                </a:solidFill>
              </a:rPr>
              <a:t>громадськістю</a:t>
            </a:r>
            <a:r>
              <a:rPr lang="ru-RU" sz="3600" dirty="0">
                <a:solidFill>
                  <a:schemeClr val="accent6"/>
                </a:solidFill>
              </a:rPr>
              <a:t> та для </a:t>
            </a:r>
            <a:r>
              <a:rPr lang="ru-RU" sz="3600" dirty="0" err="1">
                <a:solidFill>
                  <a:schemeClr val="accent6"/>
                </a:solidFill>
              </a:rPr>
              <a:t>посилення</a:t>
            </a:r>
            <a:r>
              <a:rPr lang="ru-RU" sz="3600" dirty="0">
                <a:solidFill>
                  <a:schemeClr val="accent6"/>
                </a:solidFill>
              </a:rPr>
              <a:t> </a:t>
            </a:r>
            <a:r>
              <a:rPr lang="ru-RU" sz="3600" dirty="0" err="1">
                <a:solidFill>
                  <a:schemeClr val="accent6"/>
                </a:solidFill>
              </a:rPr>
              <a:t>впливу</a:t>
            </a:r>
            <a:r>
              <a:rPr lang="ru-RU" sz="3600" dirty="0">
                <a:solidFill>
                  <a:schemeClr val="accent6"/>
                </a:solidFill>
              </a:rPr>
              <a:t> </a:t>
            </a:r>
            <a:r>
              <a:rPr lang="ru-RU" sz="3600" dirty="0" err="1">
                <a:solidFill>
                  <a:schemeClr val="accent6"/>
                </a:solidFill>
              </a:rPr>
              <a:t>громадськості</a:t>
            </a:r>
            <a:r>
              <a:rPr lang="ru-RU" sz="3600" dirty="0">
                <a:solidFill>
                  <a:schemeClr val="accent6"/>
                </a:solidFill>
              </a:rPr>
              <a:t> на роботу </a:t>
            </a:r>
            <a:r>
              <a:rPr lang="ru-RU" sz="3600" dirty="0" err="1">
                <a:solidFill>
                  <a:schemeClr val="accent6"/>
                </a:solidFill>
              </a:rPr>
              <a:t>Верховної</a:t>
            </a:r>
            <a:r>
              <a:rPr lang="ru-RU" sz="3600" dirty="0">
                <a:solidFill>
                  <a:schemeClr val="accent6"/>
                </a:solidFill>
              </a:rPr>
              <a:t> Ради.</a:t>
            </a:r>
            <a:endParaRPr lang="ru-RU" sz="3600" dirty="0" smtClean="0">
              <a:solidFill>
                <a:schemeClr val="tx2"/>
              </a:solidFill>
              <a:latin typeface="Franklin Gothic Medium"/>
              <a:ea typeface="ＭＳ Ｐゴシック" charset="-128"/>
            </a:endParaRPr>
          </a:p>
          <a:p>
            <a:pPr lvl="0" algn="just">
              <a:spcBef>
                <a:spcPts val="1200"/>
              </a:spcBef>
              <a:spcAft>
                <a:spcPts val="1800"/>
              </a:spcAft>
            </a:pPr>
            <a:r>
              <a:rPr lang="ru-RU" sz="5000" dirty="0" smtClean="0">
                <a:solidFill>
                  <a:schemeClr val="tx2"/>
                </a:solidFill>
                <a:latin typeface="Franklin Gothic Medium"/>
                <a:ea typeface="ＭＳ Ｐゴシック" charset="-128"/>
                <a:cs typeface="Franklin Gothic Medium"/>
              </a:rPr>
              <a:t>ЗОБОВ'ЯЗАННЯ </a:t>
            </a:r>
            <a:r>
              <a:rPr lang="ru-RU" sz="5000" dirty="0">
                <a:solidFill>
                  <a:schemeClr val="tx2"/>
                </a:solidFill>
                <a:latin typeface="Franklin Gothic Medium"/>
                <a:ea typeface="ＭＳ Ｐゴシック" charset="-128"/>
                <a:cs typeface="Franklin Gothic Medium"/>
              </a:rPr>
              <a:t>НАРОДНИХ ДЕПУТАТІВ ПЕРЕД ВИБОРЦЯМИ:</a:t>
            </a:r>
            <a:endParaRPr lang="ru-RU" sz="5000" dirty="0" smtClean="0">
              <a:solidFill>
                <a:schemeClr val="tx2"/>
              </a:solidFill>
              <a:latin typeface="Franklin Gothic Medium"/>
              <a:ea typeface="ＭＳ Ｐゴシック" charset="-128"/>
              <a:cs typeface="Franklin Gothic Medium"/>
            </a:endParaRPr>
          </a:p>
        </p:txBody>
      </p:sp>
      <p:graphicFrame>
        <p:nvGraphicFramePr>
          <p:cNvPr id="2" name="Схема 1"/>
          <p:cNvGraphicFramePr/>
          <p:nvPr>
            <p:extLst/>
          </p:nvPr>
        </p:nvGraphicFramePr>
        <p:xfrm>
          <a:off x="1636295" y="5751095"/>
          <a:ext cx="13395157" cy="671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364834"/>
      </p:ext>
    </p:extLst>
  </p:cSld>
  <p:clrMapOvr>
    <a:masterClrMapping/>
  </p:clrMapOvr>
  <p:transition spd="slow">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3" y="3657599"/>
            <a:ext cx="20375765" cy="7170821"/>
          </a:xfrm>
          <a:prstGeom prst="rect">
            <a:avLst/>
          </a:prstGeom>
        </p:spPr>
        <p:txBody>
          <a:bodyPr lIns="217728" tIns="108864" rIns="217728" bIns="108864">
            <a:noAutofit/>
          </a:bodyPr>
          <a:lstStyle/>
          <a:p>
            <a:pPr lvl="0" algn="just">
              <a:spcBef>
                <a:spcPts val="3000"/>
              </a:spcBef>
              <a:spcAft>
                <a:spcPts val="3000"/>
              </a:spcAft>
              <a:buFont typeface="Wingdings" pitchFamily="2" charset="2"/>
              <a:buChar char="ü"/>
            </a:pPr>
            <a:r>
              <a:rPr lang="ru-RU" sz="4400" dirty="0" smtClean="0">
                <a:solidFill>
                  <a:schemeClr val="accent6"/>
                </a:solidFill>
              </a:rPr>
              <a:t> Таким </a:t>
            </a:r>
            <a:r>
              <a:rPr lang="ru-RU" sz="4400" dirty="0">
                <a:solidFill>
                  <a:schemeClr val="accent6"/>
                </a:solidFill>
              </a:rPr>
              <a:t>чином, </a:t>
            </a:r>
            <a:r>
              <a:rPr lang="ru-RU" sz="4400" b="1" dirty="0">
                <a:solidFill>
                  <a:schemeClr val="accent6"/>
                </a:solidFill>
              </a:rPr>
              <a:t>формально</a:t>
            </a:r>
            <a:r>
              <a:rPr lang="ru-RU" sz="4400" dirty="0">
                <a:solidFill>
                  <a:schemeClr val="accent6"/>
                </a:solidFill>
              </a:rPr>
              <a:t> </a:t>
            </a:r>
            <a:r>
              <a:rPr lang="ru-RU" sz="4400" dirty="0" err="1">
                <a:solidFill>
                  <a:schemeClr val="accent6"/>
                </a:solidFill>
              </a:rPr>
              <a:t>законодавство</a:t>
            </a:r>
            <a:r>
              <a:rPr lang="ru-RU" sz="4400" dirty="0">
                <a:solidFill>
                  <a:schemeClr val="accent6"/>
                </a:solidFill>
              </a:rPr>
              <a:t> </a:t>
            </a:r>
            <a:r>
              <a:rPr lang="ru-RU" sz="4400" dirty="0" err="1">
                <a:solidFill>
                  <a:schemeClr val="accent6"/>
                </a:solidFill>
              </a:rPr>
              <a:t>дає</a:t>
            </a:r>
            <a:r>
              <a:rPr lang="ru-RU" sz="4400" dirty="0">
                <a:solidFill>
                  <a:schemeClr val="accent6"/>
                </a:solidFill>
              </a:rPr>
              <a:t> </a:t>
            </a:r>
            <a:r>
              <a:rPr lang="ru-RU" sz="4400" dirty="0" err="1">
                <a:solidFill>
                  <a:schemeClr val="accent6"/>
                </a:solidFill>
              </a:rPr>
              <a:t>громадськості</a:t>
            </a:r>
            <a:r>
              <a:rPr lang="ru-RU" sz="4400" dirty="0">
                <a:solidFill>
                  <a:schemeClr val="accent6"/>
                </a:solidFill>
              </a:rPr>
              <a:t> ряд </a:t>
            </a:r>
            <a:r>
              <a:rPr lang="ru-RU" sz="4400" dirty="0" err="1">
                <a:solidFill>
                  <a:schemeClr val="accent6"/>
                </a:solidFill>
              </a:rPr>
              <a:t>можливостей</a:t>
            </a:r>
            <a:r>
              <a:rPr lang="ru-RU" sz="4400" dirty="0">
                <a:solidFill>
                  <a:schemeClr val="accent6"/>
                </a:solidFill>
              </a:rPr>
              <a:t> </a:t>
            </a:r>
            <a:r>
              <a:rPr lang="ru-RU" sz="4400" dirty="0" err="1">
                <a:solidFill>
                  <a:schemeClr val="accent6"/>
                </a:solidFill>
              </a:rPr>
              <a:t>підтримувати</a:t>
            </a:r>
            <a:r>
              <a:rPr lang="ru-RU" sz="4400" dirty="0">
                <a:solidFill>
                  <a:schemeClr val="accent6"/>
                </a:solidFill>
              </a:rPr>
              <a:t> контакт </a:t>
            </a:r>
            <a:r>
              <a:rPr lang="ru-RU" sz="4400" dirty="0" err="1">
                <a:solidFill>
                  <a:schemeClr val="accent6"/>
                </a:solidFill>
              </a:rPr>
              <a:t>зі</a:t>
            </a:r>
            <a:r>
              <a:rPr lang="ru-RU" sz="4400" dirty="0">
                <a:solidFill>
                  <a:schemeClr val="accent6"/>
                </a:solidFill>
              </a:rPr>
              <a:t> </a:t>
            </a:r>
            <a:r>
              <a:rPr lang="ru-RU" sz="4400" dirty="0" err="1">
                <a:solidFill>
                  <a:schemeClr val="accent6"/>
                </a:solidFill>
              </a:rPr>
              <a:t>своїми</a:t>
            </a:r>
            <a:r>
              <a:rPr lang="ru-RU" sz="4400" dirty="0">
                <a:solidFill>
                  <a:schemeClr val="accent6"/>
                </a:solidFill>
              </a:rPr>
              <a:t> </a:t>
            </a:r>
            <a:r>
              <a:rPr lang="ru-RU" sz="4400" dirty="0" err="1">
                <a:solidFill>
                  <a:schemeClr val="accent6"/>
                </a:solidFill>
              </a:rPr>
              <a:t>представниками</a:t>
            </a:r>
            <a:r>
              <a:rPr lang="ru-RU" sz="4400" dirty="0">
                <a:solidFill>
                  <a:schemeClr val="accent6"/>
                </a:solidFill>
              </a:rPr>
              <a:t> і </a:t>
            </a:r>
            <a:r>
              <a:rPr lang="ru-RU" sz="4400" dirty="0" err="1">
                <a:solidFill>
                  <a:schemeClr val="accent6"/>
                </a:solidFill>
              </a:rPr>
              <a:t>впливати</a:t>
            </a:r>
            <a:r>
              <a:rPr lang="ru-RU" sz="4400" dirty="0">
                <a:solidFill>
                  <a:schemeClr val="accent6"/>
                </a:solidFill>
              </a:rPr>
              <a:t> на </a:t>
            </a:r>
            <a:r>
              <a:rPr lang="ru-RU" sz="4400" dirty="0" err="1">
                <a:solidFill>
                  <a:schemeClr val="accent6"/>
                </a:solidFill>
              </a:rPr>
              <a:t>їх</a:t>
            </a:r>
            <a:r>
              <a:rPr lang="ru-RU" sz="4400" dirty="0">
                <a:solidFill>
                  <a:schemeClr val="accent6"/>
                </a:solidFill>
              </a:rPr>
              <a:t> </a:t>
            </a:r>
            <a:r>
              <a:rPr lang="ru-RU" sz="4400" dirty="0" err="1">
                <a:solidFill>
                  <a:schemeClr val="accent6"/>
                </a:solidFill>
              </a:rPr>
              <a:t>лінію</a:t>
            </a:r>
            <a:r>
              <a:rPr lang="ru-RU" sz="4400" dirty="0">
                <a:solidFill>
                  <a:schemeClr val="accent6"/>
                </a:solidFill>
              </a:rPr>
              <a:t> </a:t>
            </a:r>
            <a:r>
              <a:rPr lang="ru-RU" sz="4400" dirty="0" err="1">
                <a:solidFill>
                  <a:schemeClr val="accent6"/>
                </a:solidFill>
              </a:rPr>
              <a:t>поведінки</a:t>
            </a:r>
            <a:r>
              <a:rPr lang="ru-RU" sz="4400" dirty="0">
                <a:solidFill>
                  <a:schemeClr val="accent6"/>
                </a:solidFill>
              </a:rPr>
              <a:t>.</a:t>
            </a:r>
            <a:endParaRPr lang="ru-RU" sz="4400" dirty="0" smtClean="0">
              <a:solidFill>
                <a:schemeClr val="accent6"/>
              </a:solidFill>
            </a:endParaRPr>
          </a:p>
          <a:p>
            <a:pPr lvl="0" algn="just">
              <a:spcBef>
                <a:spcPts val="3000"/>
              </a:spcBef>
              <a:spcAft>
                <a:spcPts val="3000"/>
              </a:spcAft>
              <a:buFont typeface="Wingdings" pitchFamily="2" charset="2"/>
              <a:buChar char="ü"/>
            </a:pPr>
            <a:r>
              <a:rPr lang="ru-RU" sz="4400" dirty="0" smtClean="0">
                <a:solidFill>
                  <a:schemeClr val="accent6"/>
                </a:solidFill>
              </a:rPr>
              <a:t> </a:t>
            </a:r>
            <a:r>
              <a:rPr lang="ru-RU" sz="4400" dirty="0" err="1" smtClean="0">
                <a:solidFill>
                  <a:schemeClr val="accent6"/>
                </a:solidFill>
              </a:rPr>
              <a:t>Хоча</a:t>
            </a:r>
            <a:r>
              <a:rPr lang="ru-RU" sz="4400" dirty="0">
                <a:solidFill>
                  <a:schemeClr val="accent6"/>
                </a:solidFill>
              </a:rPr>
              <a:t>, треба </a:t>
            </a:r>
            <a:r>
              <a:rPr lang="ru-RU" sz="4400" dirty="0" err="1">
                <a:solidFill>
                  <a:schemeClr val="accent6"/>
                </a:solidFill>
              </a:rPr>
              <a:t>відзначити</a:t>
            </a:r>
            <a:r>
              <a:rPr lang="ru-RU" sz="4400" dirty="0">
                <a:solidFill>
                  <a:schemeClr val="accent6"/>
                </a:solidFill>
              </a:rPr>
              <a:t>, </a:t>
            </a:r>
            <a:r>
              <a:rPr lang="ru-RU" sz="4400" dirty="0" err="1">
                <a:solidFill>
                  <a:schemeClr val="accent6"/>
                </a:solidFill>
              </a:rPr>
              <a:t>що</a:t>
            </a:r>
            <a:r>
              <a:rPr lang="ru-RU" sz="4400" dirty="0">
                <a:solidFill>
                  <a:schemeClr val="accent6"/>
                </a:solidFill>
              </a:rPr>
              <a:t> </a:t>
            </a:r>
            <a:r>
              <a:rPr lang="ru-RU" sz="4400" dirty="0" err="1">
                <a:solidFill>
                  <a:schemeClr val="accent6"/>
                </a:solidFill>
              </a:rPr>
              <a:t>імперативних</a:t>
            </a:r>
            <a:r>
              <a:rPr lang="ru-RU" sz="4400" dirty="0">
                <a:solidFill>
                  <a:schemeClr val="accent6"/>
                </a:solidFill>
              </a:rPr>
              <a:t>, </a:t>
            </a:r>
            <a:r>
              <a:rPr lang="ru-RU" sz="4400" dirty="0" err="1">
                <a:solidFill>
                  <a:schemeClr val="accent6"/>
                </a:solidFill>
              </a:rPr>
              <a:t>обов'язкових</a:t>
            </a:r>
            <a:r>
              <a:rPr lang="ru-RU" sz="4400" dirty="0">
                <a:solidFill>
                  <a:schemeClr val="accent6"/>
                </a:solidFill>
              </a:rPr>
              <a:t> до </a:t>
            </a:r>
            <a:r>
              <a:rPr lang="ru-RU" sz="4400" dirty="0" err="1">
                <a:solidFill>
                  <a:schemeClr val="accent6"/>
                </a:solidFill>
              </a:rPr>
              <a:t>виконання</a:t>
            </a:r>
            <a:r>
              <a:rPr lang="ru-RU" sz="4400" dirty="0">
                <a:solidFill>
                  <a:schemeClr val="accent6"/>
                </a:solidFill>
              </a:rPr>
              <a:t> </a:t>
            </a:r>
            <a:r>
              <a:rPr lang="ru-RU" sz="4400" dirty="0" err="1">
                <a:solidFill>
                  <a:schemeClr val="accent6"/>
                </a:solidFill>
              </a:rPr>
              <a:t>механізмів</a:t>
            </a:r>
            <a:r>
              <a:rPr lang="ru-RU" sz="4400" dirty="0">
                <a:solidFill>
                  <a:schemeClr val="accent6"/>
                </a:solidFill>
              </a:rPr>
              <a:t>, </a:t>
            </a:r>
            <a:r>
              <a:rPr lang="ru-RU" sz="4400" dirty="0" err="1">
                <a:solidFill>
                  <a:schemeClr val="accent6"/>
                </a:solidFill>
              </a:rPr>
              <a:t>які</a:t>
            </a:r>
            <a:r>
              <a:rPr lang="ru-RU" sz="4400" dirty="0">
                <a:solidFill>
                  <a:schemeClr val="accent6"/>
                </a:solidFill>
              </a:rPr>
              <a:t> б </a:t>
            </a:r>
            <a:r>
              <a:rPr lang="ru-RU" sz="4400" dirty="0" err="1">
                <a:solidFill>
                  <a:schemeClr val="accent6"/>
                </a:solidFill>
              </a:rPr>
              <a:t>зобов'язували</a:t>
            </a:r>
            <a:r>
              <a:rPr lang="ru-RU" sz="4400" dirty="0">
                <a:solidFill>
                  <a:schemeClr val="accent6"/>
                </a:solidFill>
              </a:rPr>
              <a:t> </a:t>
            </a:r>
            <a:r>
              <a:rPr lang="ru-RU" sz="4400" dirty="0" err="1">
                <a:solidFill>
                  <a:schemeClr val="accent6"/>
                </a:solidFill>
              </a:rPr>
              <a:t>депутатів</a:t>
            </a:r>
            <a:r>
              <a:rPr lang="ru-RU" sz="4400" dirty="0">
                <a:solidFill>
                  <a:schemeClr val="accent6"/>
                </a:solidFill>
              </a:rPr>
              <a:t> </a:t>
            </a:r>
            <a:r>
              <a:rPr lang="ru-RU" sz="4400" dirty="0" err="1">
                <a:solidFill>
                  <a:schemeClr val="accent6"/>
                </a:solidFill>
              </a:rPr>
              <a:t>виконувати</a:t>
            </a:r>
            <a:r>
              <a:rPr lang="ru-RU" sz="4400" dirty="0">
                <a:solidFill>
                  <a:schemeClr val="accent6"/>
                </a:solidFill>
              </a:rPr>
              <a:t> </a:t>
            </a:r>
            <a:r>
              <a:rPr lang="ru-RU" sz="4400" dirty="0" err="1">
                <a:solidFill>
                  <a:schemeClr val="accent6"/>
                </a:solidFill>
              </a:rPr>
              <a:t>ці</a:t>
            </a:r>
            <a:r>
              <a:rPr lang="ru-RU" sz="4400" dirty="0">
                <a:solidFill>
                  <a:schemeClr val="accent6"/>
                </a:solidFill>
              </a:rPr>
              <a:t> </a:t>
            </a:r>
            <a:r>
              <a:rPr lang="ru-RU" sz="4400" dirty="0" err="1">
                <a:solidFill>
                  <a:schemeClr val="accent6"/>
                </a:solidFill>
              </a:rPr>
              <a:t>вимоги</a:t>
            </a:r>
            <a:r>
              <a:rPr lang="ru-RU" sz="4400" dirty="0">
                <a:solidFill>
                  <a:schemeClr val="accent6"/>
                </a:solidFill>
              </a:rPr>
              <a:t>, не </a:t>
            </a:r>
            <a:r>
              <a:rPr lang="ru-RU" sz="4400" dirty="0" err="1">
                <a:solidFill>
                  <a:schemeClr val="accent6"/>
                </a:solidFill>
              </a:rPr>
              <a:t>існує</a:t>
            </a:r>
            <a:r>
              <a:rPr lang="ru-RU" sz="4400" dirty="0">
                <a:solidFill>
                  <a:schemeClr val="accent6"/>
                </a:solidFill>
              </a:rPr>
              <a:t>.</a:t>
            </a:r>
            <a:endParaRPr lang="ru-RU" sz="4400" dirty="0" smtClean="0">
              <a:solidFill>
                <a:schemeClr val="accent6"/>
              </a:solidFill>
            </a:endParaRPr>
          </a:p>
          <a:p>
            <a:pPr lvl="0" algn="just">
              <a:spcBef>
                <a:spcPts val="3000"/>
              </a:spcBef>
              <a:spcAft>
                <a:spcPts val="3000"/>
              </a:spcAft>
              <a:buFont typeface="Wingdings" pitchFamily="2" charset="2"/>
              <a:buChar char="ü"/>
            </a:pPr>
            <a:r>
              <a:rPr lang="ru-RU" sz="4400" dirty="0" smtClean="0">
                <a:solidFill>
                  <a:schemeClr val="accent6"/>
                </a:solidFill>
              </a:rPr>
              <a:t> Тому</a:t>
            </a:r>
            <a:r>
              <a:rPr lang="ru-RU" sz="4400" dirty="0">
                <a:solidFill>
                  <a:schemeClr val="accent6"/>
                </a:solidFill>
              </a:rPr>
              <a:t>, </a:t>
            </a:r>
            <a:r>
              <a:rPr lang="ru-RU" sz="4400" dirty="0" err="1">
                <a:solidFill>
                  <a:schemeClr val="accent6"/>
                </a:solidFill>
              </a:rPr>
              <a:t>знову</a:t>
            </a:r>
            <a:r>
              <a:rPr lang="ru-RU" sz="4400" dirty="0">
                <a:solidFill>
                  <a:schemeClr val="accent6"/>
                </a:solidFill>
              </a:rPr>
              <a:t>-таки, все </a:t>
            </a:r>
            <a:r>
              <a:rPr lang="ru-RU" sz="4400" dirty="0" err="1">
                <a:solidFill>
                  <a:schemeClr val="accent6"/>
                </a:solidFill>
              </a:rPr>
              <a:t>зводиться</a:t>
            </a:r>
            <a:r>
              <a:rPr lang="ru-RU" sz="4400" dirty="0">
                <a:solidFill>
                  <a:schemeClr val="accent6"/>
                </a:solidFill>
              </a:rPr>
              <a:t> до </a:t>
            </a:r>
            <a:r>
              <a:rPr lang="ru-RU" sz="4400" b="1" dirty="0" err="1">
                <a:solidFill>
                  <a:schemeClr val="accent6"/>
                </a:solidFill>
              </a:rPr>
              <a:t>пошуку</a:t>
            </a:r>
            <a:r>
              <a:rPr lang="ru-RU" sz="4400" b="1" dirty="0">
                <a:solidFill>
                  <a:schemeClr val="accent6"/>
                </a:solidFill>
              </a:rPr>
              <a:t> </a:t>
            </a:r>
            <a:r>
              <a:rPr lang="ru-RU" sz="4400" b="1" dirty="0" err="1">
                <a:solidFill>
                  <a:schemeClr val="accent6"/>
                </a:solidFill>
              </a:rPr>
              <a:t>взаємних</a:t>
            </a:r>
            <a:r>
              <a:rPr lang="ru-RU" sz="4400" b="1" dirty="0">
                <a:solidFill>
                  <a:schemeClr val="accent6"/>
                </a:solidFill>
              </a:rPr>
              <a:t> </a:t>
            </a:r>
            <a:r>
              <a:rPr lang="ru-RU" sz="4400" b="1" dirty="0" err="1">
                <a:solidFill>
                  <a:schemeClr val="accent6"/>
                </a:solidFill>
              </a:rPr>
              <a:t>інтересів</a:t>
            </a:r>
            <a:r>
              <a:rPr lang="ru-RU" sz="4400" b="1" dirty="0">
                <a:solidFill>
                  <a:schemeClr val="accent6"/>
                </a:solidFill>
              </a:rPr>
              <a:t> </a:t>
            </a:r>
            <a:r>
              <a:rPr lang="ru-RU" sz="4400" dirty="0" err="1">
                <a:solidFill>
                  <a:schemeClr val="accent6"/>
                </a:solidFill>
              </a:rPr>
              <a:t>між</a:t>
            </a:r>
            <a:r>
              <a:rPr lang="ru-RU" sz="4400" dirty="0">
                <a:solidFill>
                  <a:schemeClr val="accent6"/>
                </a:solidFill>
              </a:rPr>
              <a:t> </a:t>
            </a:r>
            <a:r>
              <a:rPr lang="ru-RU" sz="4400" dirty="0" err="1">
                <a:solidFill>
                  <a:schemeClr val="accent6"/>
                </a:solidFill>
              </a:rPr>
              <a:t>організацією</a:t>
            </a:r>
            <a:r>
              <a:rPr lang="ru-RU" sz="4400" dirty="0">
                <a:solidFill>
                  <a:schemeClr val="accent6"/>
                </a:solidFill>
              </a:rPr>
              <a:t> </a:t>
            </a:r>
            <a:r>
              <a:rPr lang="ru-RU" sz="4400" dirty="0" err="1">
                <a:solidFill>
                  <a:schemeClr val="accent6"/>
                </a:solidFill>
              </a:rPr>
              <a:t>лобіста</a:t>
            </a:r>
            <a:r>
              <a:rPr lang="ru-RU" sz="4400" dirty="0">
                <a:solidFill>
                  <a:schemeClr val="accent6"/>
                </a:solidFill>
              </a:rPr>
              <a:t> і </a:t>
            </a:r>
            <a:r>
              <a:rPr lang="ru-RU" sz="4400" dirty="0" err="1">
                <a:solidFill>
                  <a:schemeClr val="accent6"/>
                </a:solidFill>
              </a:rPr>
              <a:t>конкретним</a:t>
            </a:r>
            <a:r>
              <a:rPr lang="ru-RU" sz="4400" dirty="0">
                <a:solidFill>
                  <a:schemeClr val="accent6"/>
                </a:solidFill>
              </a:rPr>
              <a:t> депутатом.</a:t>
            </a:r>
            <a:endParaRPr lang="ru-RU" sz="4400" dirty="0" smtClean="0">
              <a:solidFill>
                <a:schemeClr val="accent6"/>
              </a:solidFill>
              <a:latin typeface="Franklin Gothic Medium"/>
              <a:ea typeface="ＭＳ Ｐゴシック" charset="-128"/>
              <a:cs typeface="Franklin Gothic Medium"/>
            </a:endParaRPr>
          </a:p>
        </p:txBody>
      </p:sp>
    </p:spTree>
    <p:extLst>
      <p:ext uri="{BB962C8B-B14F-4D97-AF65-F5344CB8AC3E}">
        <p14:creationId xmlns:p14="http://schemas.microsoft.com/office/powerpoint/2010/main" val="2924404083"/>
      </p:ext>
    </p:extLst>
  </p:cSld>
  <p:clrMapOvr>
    <a:masterClrMapping/>
  </p:clrMapOvr>
  <p:transition spd="slow">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20996" y="2732563"/>
            <a:ext cx="20332098" cy="1045353"/>
          </a:xfrm>
          <a:prstGeom prst="rect">
            <a:avLst/>
          </a:prstGeom>
        </p:spPr>
        <p:txBody>
          <a:bodyPr lIns="217728" tIns="108864" rIns="217728" bIns="108864">
            <a:noAutofit/>
          </a:bodyPr>
          <a:lstStyle/>
          <a:p>
            <a:pPr algn="just">
              <a:spcBef>
                <a:spcPts val="0"/>
              </a:spcBef>
              <a:spcAft>
                <a:spcPts val="4800"/>
              </a:spcAft>
            </a:pPr>
            <a:r>
              <a:rPr lang="ru-RU" sz="5000" dirty="0">
                <a:solidFill>
                  <a:schemeClr val="tx2"/>
                </a:solidFill>
                <a:latin typeface="Franklin Gothic Medium"/>
                <a:ea typeface="ＭＳ Ｐゴシック" charset="-128"/>
                <a:cs typeface="Franklin Gothic Medium"/>
              </a:rPr>
              <a:t>І</a:t>
            </a:r>
            <a:r>
              <a:rPr lang="ru-RU" sz="5000" dirty="0" smtClean="0">
                <a:solidFill>
                  <a:schemeClr val="tx2"/>
                </a:solidFill>
                <a:latin typeface="Franklin Gothic Medium"/>
                <a:ea typeface="ＭＳ Ｐゴシック" charset="-128"/>
                <a:cs typeface="Franklin Gothic Medium"/>
              </a:rPr>
              <a:t>НТЕРЕСИ </a:t>
            </a:r>
            <a:r>
              <a:rPr lang="ru-RU" sz="5000" dirty="0">
                <a:solidFill>
                  <a:schemeClr val="tx2"/>
                </a:solidFill>
                <a:latin typeface="Franklin Gothic Medium"/>
                <a:ea typeface="ＭＳ Ｐゴシック" charset="-128"/>
                <a:cs typeface="Franklin Gothic Medium"/>
              </a:rPr>
              <a:t>НАРОДНОГО ДЕПУТАТА </a:t>
            </a:r>
            <a:r>
              <a:rPr lang="ru-RU" sz="5000" dirty="0" smtClean="0">
                <a:solidFill>
                  <a:schemeClr val="tx2"/>
                </a:solidFill>
                <a:latin typeface="Franklin Gothic Medium"/>
                <a:ea typeface="ＭＳ Ｐゴシック" charset="-128"/>
                <a:cs typeface="Franklin Gothic Medium"/>
              </a:rPr>
              <a:t>У ЗАКОНОТВОРЧОМУ ПРОЦЕСІ:</a:t>
            </a:r>
            <a:endParaRPr lang="ru-RU" sz="5000" dirty="0">
              <a:solidFill>
                <a:schemeClr val="tx2"/>
              </a:solidFill>
              <a:latin typeface="Franklin Gothic Medium"/>
              <a:ea typeface="ＭＳ Ｐゴシック" charset="-128"/>
              <a:cs typeface="Franklin Gothic Medium"/>
            </a:endParaRPr>
          </a:p>
        </p:txBody>
      </p:sp>
      <p:sp>
        <p:nvSpPr>
          <p:cNvPr id="3" name="Content Placeholder 1"/>
          <p:cNvSpPr txBox="1">
            <a:spLocks/>
          </p:cNvSpPr>
          <p:nvPr/>
        </p:nvSpPr>
        <p:spPr>
          <a:xfrm>
            <a:off x="1420996" y="12067672"/>
            <a:ext cx="20164926" cy="98659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graphicFrame>
        <p:nvGraphicFramePr>
          <p:cNvPr id="2" name="Схема 1"/>
          <p:cNvGraphicFramePr/>
          <p:nvPr>
            <p:extLst/>
          </p:nvPr>
        </p:nvGraphicFramePr>
        <p:xfrm>
          <a:off x="1504582" y="4061355"/>
          <a:ext cx="11056386" cy="7212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088766"/>
      </p:ext>
    </p:extLst>
  </p:cSld>
  <p:clrMapOvr>
    <a:masterClrMapping/>
  </p:clrMapOvr>
  <p:transition spd="slow">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4" y="3633537"/>
            <a:ext cx="20116799" cy="8638672"/>
          </a:xfrm>
          <a:prstGeom prst="rect">
            <a:avLst/>
          </a:prstGeom>
        </p:spPr>
        <p:txBody>
          <a:bodyPr lIns="217728" tIns="108864" rIns="217728" bIns="108864">
            <a:noAutofit/>
          </a:bodyPr>
          <a:lstStyle/>
          <a:p>
            <a:pPr marL="680399" indent="-680399" algn="just">
              <a:spcBef>
                <a:spcPts val="2400"/>
              </a:spcBef>
              <a:spcAft>
                <a:spcPts val="3000"/>
              </a:spcAft>
              <a:buFont typeface="Wingdings" panose="05000000000000000000" pitchFamily="2" charset="2"/>
              <a:buChar char="ü"/>
            </a:pPr>
            <a:r>
              <a:rPr lang="ru-RU" sz="4000" dirty="0" smtClean="0">
                <a:solidFill>
                  <a:schemeClr val="accent6"/>
                </a:solidFill>
              </a:rPr>
              <a:t>У </a:t>
            </a:r>
            <a:r>
              <a:rPr lang="ru-RU" sz="4000" dirty="0" err="1">
                <a:solidFill>
                  <a:schemeClr val="accent6"/>
                </a:solidFill>
              </a:rPr>
              <a:t>будь-якому</a:t>
            </a:r>
            <a:r>
              <a:rPr lang="ru-RU" sz="4000" dirty="0">
                <a:solidFill>
                  <a:schemeClr val="accent6"/>
                </a:solidFill>
              </a:rPr>
              <a:t> з </a:t>
            </a:r>
            <a:r>
              <a:rPr lang="ru-RU" sz="4000" dirty="0" err="1">
                <a:solidFill>
                  <a:schemeClr val="accent6"/>
                </a:solidFill>
              </a:rPr>
              <a:t>цих</a:t>
            </a:r>
            <a:r>
              <a:rPr lang="ru-RU" sz="4000" dirty="0">
                <a:solidFill>
                  <a:schemeClr val="accent6"/>
                </a:solidFill>
              </a:rPr>
              <a:t> </a:t>
            </a:r>
            <a:r>
              <a:rPr lang="ru-RU" sz="4000" dirty="0" err="1">
                <a:solidFill>
                  <a:schemeClr val="accent6"/>
                </a:solidFill>
              </a:rPr>
              <a:t>випадків</a:t>
            </a:r>
            <a:r>
              <a:rPr lang="ru-RU" sz="4000" dirty="0">
                <a:solidFill>
                  <a:schemeClr val="accent6"/>
                </a:solidFill>
              </a:rPr>
              <a:t> </a:t>
            </a:r>
            <a:r>
              <a:rPr lang="ru-RU" sz="4000" dirty="0" err="1">
                <a:solidFill>
                  <a:schemeClr val="accent6"/>
                </a:solidFill>
              </a:rPr>
              <a:t>лобіст</a:t>
            </a:r>
            <a:r>
              <a:rPr lang="ru-RU" sz="4000" dirty="0">
                <a:solidFill>
                  <a:schemeClr val="accent6"/>
                </a:solidFill>
              </a:rPr>
              <a:t> є для депутата </a:t>
            </a:r>
            <a:r>
              <a:rPr lang="ru-RU" sz="4000" dirty="0" err="1">
                <a:solidFill>
                  <a:schemeClr val="accent6"/>
                </a:solidFill>
              </a:rPr>
              <a:t>безцінним</a:t>
            </a:r>
            <a:r>
              <a:rPr lang="ru-RU" sz="4000" dirty="0">
                <a:solidFill>
                  <a:schemeClr val="accent6"/>
                </a:solidFill>
              </a:rPr>
              <a:t> </a:t>
            </a:r>
            <a:r>
              <a:rPr lang="ru-RU" sz="4000" dirty="0" err="1">
                <a:solidFill>
                  <a:schemeClr val="accent6"/>
                </a:solidFill>
              </a:rPr>
              <a:t>джерелом</a:t>
            </a:r>
            <a:r>
              <a:rPr lang="ru-RU" sz="4000" dirty="0">
                <a:solidFill>
                  <a:schemeClr val="accent6"/>
                </a:solidFill>
              </a:rPr>
              <a:t> </a:t>
            </a:r>
            <a:r>
              <a:rPr lang="ru-RU" sz="4000" dirty="0" err="1">
                <a:solidFill>
                  <a:schemeClr val="accent6"/>
                </a:solidFill>
              </a:rPr>
              <a:t>інформації</a:t>
            </a:r>
            <a:r>
              <a:rPr lang="ru-RU" sz="4000" dirty="0">
                <a:solidFill>
                  <a:schemeClr val="accent6"/>
                </a:solidFill>
              </a:rPr>
              <a:t> </a:t>
            </a:r>
            <a:r>
              <a:rPr lang="ru-RU" sz="4000" dirty="0" err="1" smtClean="0">
                <a:solidFill>
                  <a:schemeClr val="accent6"/>
                </a:solidFill>
              </a:rPr>
              <a:t>щодо</a:t>
            </a:r>
            <a:r>
              <a:rPr lang="ru-RU" sz="4000" dirty="0" smtClean="0">
                <a:solidFill>
                  <a:schemeClr val="accent6"/>
                </a:solidFill>
              </a:rPr>
              <a:t> проблем, </a:t>
            </a:r>
            <a:r>
              <a:rPr lang="ru-RU" sz="4000" dirty="0" err="1">
                <a:solidFill>
                  <a:schemeClr val="accent6"/>
                </a:solidFill>
              </a:rPr>
              <a:t>які</a:t>
            </a:r>
            <a:r>
              <a:rPr lang="ru-RU" sz="4000" dirty="0">
                <a:solidFill>
                  <a:schemeClr val="accent6"/>
                </a:solidFill>
              </a:rPr>
              <a:t> </a:t>
            </a:r>
            <a:r>
              <a:rPr lang="ru-RU" sz="4000" dirty="0" err="1">
                <a:solidFill>
                  <a:schemeClr val="accent6"/>
                </a:solidFill>
              </a:rPr>
              <a:t>потребують</a:t>
            </a:r>
            <a:r>
              <a:rPr lang="ru-RU" sz="4000" dirty="0">
                <a:solidFill>
                  <a:schemeClr val="accent6"/>
                </a:solidFill>
              </a:rPr>
              <a:t> </a:t>
            </a:r>
            <a:r>
              <a:rPr lang="ru-RU" sz="4000" dirty="0" err="1" smtClean="0">
                <a:solidFill>
                  <a:schemeClr val="accent6"/>
                </a:solidFill>
              </a:rPr>
              <a:t>вирішення</a:t>
            </a:r>
            <a:r>
              <a:rPr lang="ru-RU" sz="4000" dirty="0" smtClean="0">
                <a:solidFill>
                  <a:schemeClr val="accent6"/>
                </a:solidFill>
              </a:rPr>
              <a:t>.</a:t>
            </a:r>
          </a:p>
          <a:p>
            <a:pPr marL="680399" indent="-680399" algn="just">
              <a:spcBef>
                <a:spcPts val="2400"/>
              </a:spcBef>
              <a:spcAft>
                <a:spcPts val="3000"/>
              </a:spcAft>
              <a:buFont typeface="Wingdings" panose="05000000000000000000" pitchFamily="2" charset="2"/>
              <a:buChar char="ü"/>
            </a:pPr>
            <a:r>
              <a:rPr lang="ru-RU" sz="4000" dirty="0" err="1" smtClean="0">
                <a:solidFill>
                  <a:schemeClr val="accent6"/>
                </a:solidFill>
              </a:rPr>
              <a:t>Крім</a:t>
            </a:r>
            <a:r>
              <a:rPr lang="ru-RU" sz="4000" dirty="0" smtClean="0">
                <a:solidFill>
                  <a:schemeClr val="accent6"/>
                </a:solidFill>
              </a:rPr>
              <a:t> </a:t>
            </a:r>
            <a:r>
              <a:rPr lang="ru-RU" sz="4000" dirty="0">
                <a:solidFill>
                  <a:schemeClr val="accent6"/>
                </a:solidFill>
              </a:rPr>
              <a:t>того, </a:t>
            </a:r>
            <a:r>
              <a:rPr lang="ru-RU" sz="4000" dirty="0" err="1">
                <a:solidFill>
                  <a:schemeClr val="accent6"/>
                </a:solidFill>
              </a:rPr>
              <a:t>лобіст</a:t>
            </a:r>
            <a:r>
              <a:rPr lang="ru-RU" sz="4000" dirty="0">
                <a:solidFill>
                  <a:schemeClr val="accent6"/>
                </a:solidFill>
              </a:rPr>
              <a:t> </a:t>
            </a:r>
            <a:r>
              <a:rPr lang="ru-RU" sz="4000" dirty="0" err="1">
                <a:solidFill>
                  <a:schemeClr val="accent6"/>
                </a:solidFill>
              </a:rPr>
              <a:t>зазвичай</a:t>
            </a:r>
            <a:r>
              <a:rPr lang="ru-RU" sz="4000" dirty="0">
                <a:solidFill>
                  <a:schemeClr val="accent6"/>
                </a:solidFill>
              </a:rPr>
              <a:t> </a:t>
            </a:r>
            <a:r>
              <a:rPr lang="ru-RU" sz="4000" dirty="0" err="1">
                <a:solidFill>
                  <a:schemeClr val="accent6"/>
                </a:solidFill>
              </a:rPr>
              <a:t>має</a:t>
            </a:r>
            <a:r>
              <a:rPr lang="ru-RU" sz="4000" dirty="0">
                <a:solidFill>
                  <a:schemeClr val="accent6"/>
                </a:solidFill>
              </a:rPr>
              <a:t> </a:t>
            </a:r>
            <a:r>
              <a:rPr lang="ru-RU" sz="4000" dirty="0" err="1">
                <a:solidFill>
                  <a:schemeClr val="accent6"/>
                </a:solidFill>
              </a:rPr>
              <a:t>вже</a:t>
            </a:r>
            <a:r>
              <a:rPr lang="ru-RU" sz="4000" dirty="0">
                <a:solidFill>
                  <a:schemeClr val="accent6"/>
                </a:solidFill>
              </a:rPr>
              <a:t> </a:t>
            </a:r>
            <a:r>
              <a:rPr lang="ru-RU" sz="4000" dirty="0" err="1">
                <a:solidFill>
                  <a:schemeClr val="accent6"/>
                </a:solidFill>
              </a:rPr>
              <a:t>готову</a:t>
            </a:r>
            <a:r>
              <a:rPr lang="ru-RU" sz="4000" dirty="0">
                <a:solidFill>
                  <a:schemeClr val="accent6"/>
                </a:solidFill>
              </a:rPr>
              <a:t> </a:t>
            </a:r>
            <a:r>
              <a:rPr lang="ru-RU" sz="4000" dirty="0" err="1">
                <a:solidFill>
                  <a:schemeClr val="accent6"/>
                </a:solidFill>
              </a:rPr>
              <a:t>аргументацію</a:t>
            </a:r>
            <a:r>
              <a:rPr lang="ru-RU" sz="4000" dirty="0">
                <a:solidFill>
                  <a:schemeClr val="accent6"/>
                </a:solidFill>
              </a:rPr>
              <a:t>, з </a:t>
            </a:r>
            <a:r>
              <a:rPr lang="ru-RU" sz="4000" dirty="0" err="1" smtClean="0">
                <a:solidFill>
                  <a:schemeClr val="accent6"/>
                </a:solidFill>
              </a:rPr>
              <a:t>якою</a:t>
            </a:r>
            <a:r>
              <a:rPr lang="ru-RU" sz="4000" dirty="0" smtClean="0">
                <a:solidFill>
                  <a:schemeClr val="accent6"/>
                </a:solidFill>
              </a:rPr>
              <a:t> </a:t>
            </a:r>
            <a:r>
              <a:rPr lang="ru-RU" sz="4000" dirty="0">
                <a:solidFill>
                  <a:schemeClr val="accent6"/>
                </a:solidFill>
              </a:rPr>
              <a:t>депутат </a:t>
            </a:r>
            <a:r>
              <a:rPr lang="ru-RU" sz="4000" dirty="0" err="1">
                <a:solidFill>
                  <a:schemeClr val="accent6"/>
                </a:solidFill>
              </a:rPr>
              <a:t>може</a:t>
            </a:r>
            <a:r>
              <a:rPr lang="ru-RU" sz="4000" dirty="0">
                <a:solidFill>
                  <a:schemeClr val="accent6"/>
                </a:solidFill>
              </a:rPr>
              <a:t> </a:t>
            </a:r>
            <a:r>
              <a:rPr lang="ru-RU" sz="4000" dirty="0" err="1">
                <a:solidFill>
                  <a:schemeClr val="accent6"/>
                </a:solidFill>
              </a:rPr>
              <a:t>вийти</a:t>
            </a:r>
            <a:r>
              <a:rPr lang="ru-RU" sz="4000" dirty="0">
                <a:solidFill>
                  <a:schemeClr val="accent6"/>
                </a:solidFill>
              </a:rPr>
              <a:t> на </a:t>
            </a:r>
            <a:r>
              <a:rPr lang="ru-RU" sz="4000" dirty="0" err="1">
                <a:solidFill>
                  <a:schemeClr val="accent6"/>
                </a:solidFill>
              </a:rPr>
              <a:t>публіку</a:t>
            </a:r>
            <a:r>
              <a:rPr lang="ru-RU" sz="4000" dirty="0">
                <a:solidFill>
                  <a:schemeClr val="accent6"/>
                </a:solidFill>
              </a:rPr>
              <a:t>.</a:t>
            </a:r>
            <a:endParaRPr lang="ru-RU" sz="4000" dirty="0" smtClean="0">
              <a:solidFill>
                <a:schemeClr val="accent6"/>
              </a:solidFill>
            </a:endParaRPr>
          </a:p>
          <a:p>
            <a:pPr marL="680399" indent="-680399" algn="just">
              <a:spcBef>
                <a:spcPts val="2400"/>
              </a:spcBef>
              <a:spcAft>
                <a:spcPts val="3000"/>
              </a:spcAft>
              <a:buFont typeface="Wingdings" panose="05000000000000000000" pitchFamily="2" charset="2"/>
              <a:buChar char="ü"/>
            </a:pPr>
            <a:r>
              <a:rPr lang="ru-RU" sz="4000" dirty="0" err="1" smtClean="0">
                <a:solidFill>
                  <a:schemeClr val="accent6"/>
                </a:solidFill>
              </a:rPr>
              <a:t>Лобіст</a:t>
            </a:r>
            <a:r>
              <a:rPr lang="ru-RU" sz="4000" dirty="0" smtClean="0">
                <a:solidFill>
                  <a:schemeClr val="accent6"/>
                </a:solidFill>
              </a:rPr>
              <a:t> </a:t>
            </a:r>
            <a:r>
              <a:rPr lang="ru-RU" sz="4000" dirty="0" err="1" smtClean="0">
                <a:solidFill>
                  <a:schemeClr val="accent6"/>
                </a:solidFill>
              </a:rPr>
              <a:t>також</a:t>
            </a:r>
            <a:r>
              <a:rPr lang="ru-RU" sz="4000" dirty="0" smtClean="0">
                <a:solidFill>
                  <a:schemeClr val="accent6"/>
                </a:solidFill>
              </a:rPr>
              <a:t>, як правило, </a:t>
            </a:r>
            <a:r>
              <a:rPr lang="ru-RU" sz="4000" dirty="0" err="1" smtClean="0">
                <a:solidFill>
                  <a:schemeClr val="accent6"/>
                </a:solidFill>
              </a:rPr>
              <a:t>пропонує</a:t>
            </a:r>
            <a:r>
              <a:rPr lang="ru-RU" sz="4000" dirty="0" smtClean="0">
                <a:solidFill>
                  <a:schemeClr val="accent6"/>
                </a:solidFill>
              </a:rPr>
              <a:t> </a:t>
            </a:r>
            <a:r>
              <a:rPr lang="ru-RU" sz="4000" dirty="0" err="1">
                <a:solidFill>
                  <a:schemeClr val="accent6"/>
                </a:solidFill>
              </a:rPr>
              <a:t>готовий</a:t>
            </a:r>
            <a:r>
              <a:rPr lang="ru-RU" sz="4000" dirty="0">
                <a:solidFill>
                  <a:schemeClr val="accent6"/>
                </a:solidFill>
              </a:rPr>
              <a:t> текст законопроекту </a:t>
            </a:r>
            <a:r>
              <a:rPr lang="ru-RU" sz="4000" dirty="0" err="1">
                <a:solidFill>
                  <a:schemeClr val="accent6"/>
                </a:solidFill>
              </a:rPr>
              <a:t>або</a:t>
            </a:r>
            <a:r>
              <a:rPr lang="ru-RU" sz="4000" dirty="0">
                <a:solidFill>
                  <a:schemeClr val="accent6"/>
                </a:solidFill>
              </a:rPr>
              <a:t> </a:t>
            </a:r>
            <a:r>
              <a:rPr lang="ru-RU" sz="4000" dirty="0" err="1">
                <a:solidFill>
                  <a:schemeClr val="accent6"/>
                </a:solidFill>
              </a:rPr>
              <a:t>змін</a:t>
            </a:r>
            <a:r>
              <a:rPr lang="ru-RU" sz="4000" dirty="0">
                <a:solidFill>
                  <a:schemeClr val="accent6"/>
                </a:solidFill>
              </a:rPr>
              <a:t> до </a:t>
            </a:r>
            <a:r>
              <a:rPr lang="ru-RU" sz="4000" dirty="0" err="1">
                <a:solidFill>
                  <a:schemeClr val="accent6"/>
                </a:solidFill>
              </a:rPr>
              <a:t>нього</a:t>
            </a:r>
            <a:r>
              <a:rPr lang="ru-RU" sz="4000" dirty="0">
                <a:solidFill>
                  <a:schemeClr val="accent6"/>
                </a:solidFill>
              </a:rPr>
              <a:t>, а в </a:t>
            </a:r>
            <a:r>
              <a:rPr lang="ru-RU" sz="4000" dirty="0" err="1">
                <a:solidFill>
                  <a:schemeClr val="accent6"/>
                </a:solidFill>
              </a:rPr>
              <a:t>окремих</a:t>
            </a:r>
            <a:r>
              <a:rPr lang="ru-RU" sz="4000" dirty="0">
                <a:solidFill>
                  <a:schemeClr val="accent6"/>
                </a:solidFill>
              </a:rPr>
              <a:t> </a:t>
            </a:r>
            <a:r>
              <a:rPr lang="ru-RU" sz="4000" dirty="0" err="1">
                <a:solidFill>
                  <a:schemeClr val="accent6"/>
                </a:solidFill>
              </a:rPr>
              <a:t>випадках</a:t>
            </a:r>
            <a:r>
              <a:rPr lang="ru-RU" sz="4000" dirty="0">
                <a:solidFill>
                  <a:schemeClr val="accent6"/>
                </a:solidFill>
              </a:rPr>
              <a:t> </a:t>
            </a:r>
            <a:r>
              <a:rPr lang="ru-RU" sz="4000" dirty="0" err="1">
                <a:solidFill>
                  <a:schemeClr val="accent6"/>
                </a:solidFill>
              </a:rPr>
              <a:t>навіть</a:t>
            </a:r>
            <a:r>
              <a:rPr lang="ru-RU" sz="4000" dirty="0">
                <a:solidFill>
                  <a:schemeClr val="accent6"/>
                </a:solidFill>
              </a:rPr>
              <a:t> </a:t>
            </a:r>
            <a:r>
              <a:rPr lang="ru-RU" sz="4000" dirty="0" err="1">
                <a:solidFill>
                  <a:schemeClr val="accent6"/>
                </a:solidFill>
              </a:rPr>
              <a:t>готує</a:t>
            </a:r>
            <a:r>
              <a:rPr lang="ru-RU" sz="4000" dirty="0">
                <a:solidFill>
                  <a:schemeClr val="accent6"/>
                </a:solidFill>
              </a:rPr>
              <a:t> </a:t>
            </a:r>
            <a:r>
              <a:rPr lang="ru-RU" sz="4000" dirty="0" err="1" smtClean="0">
                <a:solidFill>
                  <a:schemeClr val="accent6"/>
                </a:solidFill>
              </a:rPr>
              <a:t>депутатові</a:t>
            </a:r>
            <a:r>
              <a:rPr lang="ru-RU" sz="4000" dirty="0" smtClean="0">
                <a:solidFill>
                  <a:schemeClr val="accent6"/>
                </a:solidFill>
              </a:rPr>
              <a:t> </a:t>
            </a:r>
            <a:r>
              <a:rPr lang="ru-RU" sz="4000" dirty="0" err="1" smtClean="0">
                <a:solidFill>
                  <a:schemeClr val="accent6"/>
                </a:solidFill>
              </a:rPr>
              <a:t>промову</a:t>
            </a:r>
            <a:r>
              <a:rPr lang="ru-RU" sz="4000" dirty="0" smtClean="0">
                <a:solidFill>
                  <a:schemeClr val="accent6"/>
                </a:solidFill>
              </a:rPr>
              <a:t> </a:t>
            </a:r>
            <a:r>
              <a:rPr lang="ru-RU" sz="4000" dirty="0">
                <a:solidFill>
                  <a:schemeClr val="accent6"/>
                </a:solidFill>
              </a:rPr>
              <a:t>для </a:t>
            </a:r>
            <a:r>
              <a:rPr lang="ru-RU" sz="4000" dirty="0" err="1">
                <a:solidFill>
                  <a:schemeClr val="accent6"/>
                </a:solidFill>
              </a:rPr>
              <a:t>презентації</a:t>
            </a:r>
            <a:r>
              <a:rPr lang="ru-RU" sz="4000" dirty="0">
                <a:solidFill>
                  <a:schemeClr val="accent6"/>
                </a:solidFill>
              </a:rPr>
              <a:t> законопроекту в </a:t>
            </a:r>
            <a:r>
              <a:rPr lang="ru-RU" sz="4000" dirty="0" err="1">
                <a:solidFill>
                  <a:schemeClr val="accent6"/>
                </a:solidFill>
              </a:rPr>
              <a:t>Комітеті</a:t>
            </a:r>
            <a:r>
              <a:rPr lang="ru-RU" sz="4000" dirty="0">
                <a:solidFill>
                  <a:schemeClr val="accent6"/>
                </a:solidFill>
              </a:rPr>
              <a:t> </a:t>
            </a:r>
            <a:r>
              <a:rPr lang="ru-RU" sz="4000" dirty="0" err="1">
                <a:solidFill>
                  <a:schemeClr val="accent6"/>
                </a:solidFill>
              </a:rPr>
              <a:t>або</a:t>
            </a:r>
            <a:r>
              <a:rPr lang="ru-RU" sz="4000" dirty="0">
                <a:solidFill>
                  <a:schemeClr val="accent6"/>
                </a:solidFill>
              </a:rPr>
              <a:t> в </a:t>
            </a:r>
            <a:r>
              <a:rPr lang="ru-RU" sz="4000" dirty="0" err="1">
                <a:solidFill>
                  <a:schemeClr val="accent6"/>
                </a:solidFill>
              </a:rPr>
              <a:t>сесійній</a:t>
            </a:r>
            <a:r>
              <a:rPr lang="ru-RU" sz="4000" dirty="0">
                <a:solidFill>
                  <a:schemeClr val="accent6"/>
                </a:solidFill>
              </a:rPr>
              <a:t> </a:t>
            </a:r>
            <a:r>
              <a:rPr lang="ru-RU" sz="4000" dirty="0" err="1">
                <a:solidFill>
                  <a:schemeClr val="accent6"/>
                </a:solidFill>
              </a:rPr>
              <a:t>залі</a:t>
            </a:r>
            <a:r>
              <a:rPr lang="ru-RU" sz="4000" dirty="0">
                <a:solidFill>
                  <a:schemeClr val="accent6"/>
                </a:solidFill>
              </a:rPr>
              <a:t>.</a:t>
            </a:r>
            <a:endParaRPr lang="ru-RU" sz="4000" dirty="0" smtClean="0">
              <a:solidFill>
                <a:schemeClr val="accent6"/>
              </a:solidFill>
            </a:endParaRPr>
          </a:p>
          <a:p>
            <a:pPr marL="680399" indent="-680399" algn="just">
              <a:spcBef>
                <a:spcPts val="2400"/>
              </a:spcBef>
              <a:spcAft>
                <a:spcPts val="3000"/>
              </a:spcAft>
              <a:buFont typeface="Wingdings" panose="05000000000000000000" pitchFamily="2" charset="2"/>
              <a:buChar char="ü"/>
            </a:pPr>
            <a:r>
              <a:rPr lang="ru-RU" sz="4000" dirty="0" smtClean="0">
                <a:solidFill>
                  <a:schemeClr val="accent6"/>
                </a:solidFill>
              </a:rPr>
              <a:t>Тому </a:t>
            </a:r>
            <a:r>
              <a:rPr lang="ru-RU" sz="4000" dirty="0">
                <a:solidFill>
                  <a:schemeClr val="accent6"/>
                </a:solidFill>
              </a:rPr>
              <a:t>з </a:t>
            </a:r>
            <a:r>
              <a:rPr lang="ru-RU" sz="4000" dirty="0" err="1">
                <a:solidFill>
                  <a:schemeClr val="accent6"/>
                </a:solidFill>
              </a:rPr>
              <a:t>більшістю</a:t>
            </a:r>
            <a:r>
              <a:rPr lang="ru-RU" sz="4000" dirty="0">
                <a:solidFill>
                  <a:schemeClr val="accent6"/>
                </a:solidFill>
              </a:rPr>
              <a:t> </a:t>
            </a:r>
            <a:r>
              <a:rPr lang="ru-RU" sz="4000" dirty="0" err="1">
                <a:solidFill>
                  <a:schemeClr val="accent6"/>
                </a:solidFill>
              </a:rPr>
              <a:t>депутатів</a:t>
            </a:r>
            <a:r>
              <a:rPr lang="ru-RU" sz="4000" dirty="0">
                <a:solidFill>
                  <a:schemeClr val="accent6"/>
                </a:solidFill>
              </a:rPr>
              <a:t> </a:t>
            </a:r>
            <a:r>
              <a:rPr lang="ru-RU" sz="4000" dirty="0" err="1">
                <a:solidFill>
                  <a:schemeClr val="accent6"/>
                </a:solidFill>
              </a:rPr>
              <a:t>можна</a:t>
            </a:r>
            <a:r>
              <a:rPr lang="ru-RU" sz="4000" dirty="0">
                <a:solidFill>
                  <a:schemeClr val="accent6"/>
                </a:solidFill>
              </a:rPr>
              <a:t> </a:t>
            </a:r>
            <a:r>
              <a:rPr lang="ru-RU" sz="4000" dirty="0" err="1">
                <a:solidFill>
                  <a:schemeClr val="accent6"/>
                </a:solidFill>
              </a:rPr>
              <a:t>знайти</a:t>
            </a:r>
            <a:r>
              <a:rPr lang="ru-RU" sz="4000" dirty="0">
                <a:solidFill>
                  <a:schemeClr val="accent6"/>
                </a:solidFill>
              </a:rPr>
              <a:t> </a:t>
            </a:r>
            <a:r>
              <a:rPr lang="ru-RU" sz="4000" dirty="0" err="1">
                <a:solidFill>
                  <a:schemeClr val="accent6"/>
                </a:solidFill>
              </a:rPr>
              <a:t>легальні</a:t>
            </a:r>
            <a:r>
              <a:rPr lang="ru-RU" sz="4000" dirty="0">
                <a:solidFill>
                  <a:schemeClr val="accent6"/>
                </a:solidFill>
              </a:rPr>
              <a:t> точки </a:t>
            </a:r>
            <a:r>
              <a:rPr lang="ru-RU" sz="4000" dirty="0" err="1">
                <a:solidFill>
                  <a:schemeClr val="accent6"/>
                </a:solidFill>
              </a:rPr>
              <a:t>дотику</a:t>
            </a:r>
            <a:r>
              <a:rPr lang="ru-RU" sz="4000" dirty="0">
                <a:solidFill>
                  <a:schemeClr val="accent6"/>
                </a:solidFill>
              </a:rPr>
              <a:t> і </a:t>
            </a:r>
            <a:r>
              <a:rPr lang="ru-RU" sz="4000" dirty="0" err="1">
                <a:solidFill>
                  <a:schemeClr val="accent6"/>
                </a:solidFill>
              </a:rPr>
              <a:t>взаємний</a:t>
            </a:r>
            <a:r>
              <a:rPr lang="ru-RU" sz="4000" dirty="0">
                <a:solidFill>
                  <a:schemeClr val="accent6"/>
                </a:solidFill>
              </a:rPr>
              <a:t> </a:t>
            </a:r>
            <a:r>
              <a:rPr lang="ru-RU" sz="4000" dirty="0" err="1">
                <a:solidFill>
                  <a:schemeClr val="accent6"/>
                </a:solidFill>
              </a:rPr>
              <a:t>інтерес</a:t>
            </a:r>
            <a:r>
              <a:rPr lang="ru-RU" sz="4000" dirty="0">
                <a:solidFill>
                  <a:schemeClr val="accent6"/>
                </a:solidFill>
              </a:rPr>
              <a:t>.</a:t>
            </a:r>
            <a:endParaRPr lang="ru-RU" sz="4000" dirty="0" smtClean="0">
              <a:solidFill>
                <a:schemeClr val="accent6"/>
              </a:solidFill>
            </a:endParaRPr>
          </a:p>
        </p:txBody>
      </p:sp>
    </p:spTree>
    <p:extLst>
      <p:ext uri="{BB962C8B-B14F-4D97-AF65-F5344CB8AC3E}">
        <p14:creationId xmlns:p14="http://schemas.microsoft.com/office/powerpoint/2010/main" val="2839512433"/>
      </p:ext>
    </p:extLst>
  </p:cSld>
  <p:clrMapOvr>
    <a:masterClrMapping/>
  </p:clrMapOvr>
  <p:transition spd="slow">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4" y="3633537"/>
            <a:ext cx="20116799" cy="8638672"/>
          </a:xfrm>
          <a:prstGeom prst="rect">
            <a:avLst/>
          </a:prstGeom>
        </p:spPr>
        <p:txBody>
          <a:bodyPr lIns="217728" tIns="108864" rIns="217728" bIns="108864">
            <a:noAutofit/>
          </a:bodyPr>
          <a:lstStyle/>
          <a:p>
            <a:pPr marL="680399" indent="-680399" algn="just">
              <a:spcBef>
                <a:spcPts val="2400"/>
              </a:spcBef>
              <a:spcAft>
                <a:spcPts val="3000"/>
              </a:spcAft>
              <a:buFont typeface="Wingdings" panose="05000000000000000000" pitchFamily="2" charset="2"/>
              <a:buChar char="ü"/>
            </a:pPr>
            <a:r>
              <a:rPr lang="uk-UA" sz="4000" dirty="0" smtClean="0">
                <a:solidFill>
                  <a:schemeClr val="accent6"/>
                </a:solidFill>
              </a:rPr>
              <a:t>Що стосується </a:t>
            </a:r>
            <a:r>
              <a:rPr lang="uk-UA" sz="4000" b="1" dirty="0" smtClean="0">
                <a:solidFill>
                  <a:schemeClr val="accent6"/>
                </a:solidFill>
              </a:rPr>
              <a:t>інструментів і методів </a:t>
            </a:r>
            <a:r>
              <a:rPr lang="uk-UA" sz="4000" dirty="0" err="1" smtClean="0">
                <a:solidFill>
                  <a:schemeClr val="accent6"/>
                </a:solidFill>
              </a:rPr>
              <a:t>адвокації</a:t>
            </a:r>
            <a:r>
              <a:rPr lang="uk-UA" sz="4000" dirty="0" smtClean="0">
                <a:solidFill>
                  <a:schemeClr val="accent6"/>
                </a:solidFill>
              </a:rPr>
              <a:t> </a:t>
            </a:r>
            <a:r>
              <a:rPr lang="uk-UA" sz="4000" dirty="0" smtClean="0">
                <a:solidFill>
                  <a:srgbClr val="494F50"/>
                </a:solidFill>
              </a:rPr>
              <a:t>–</a:t>
            </a:r>
            <a:r>
              <a:rPr lang="uk-UA" sz="4000" dirty="0" smtClean="0">
                <a:solidFill>
                  <a:schemeClr val="accent6"/>
                </a:solidFill>
              </a:rPr>
              <a:t> </a:t>
            </a:r>
            <a:r>
              <a:rPr lang="uk-UA" sz="4000" dirty="0" err="1" smtClean="0">
                <a:solidFill>
                  <a:schemeClr val="accent6"/>
                </a:solidFill>
              </a:rPr>
              <a:t>адвокація</a:t>
            </a:r>
            <a:r>
              <a:rPr lang="uk-UA" sz="4000" dirty="0" smtClean="0">
                <a:solidFill>
                  <a:schemeClr val="accent6"/>
                </a:solidFill>
              </a:rPr>
              <a:t> інтересів через парламент передбачає ті ж базові методи, що і </a:t>
            </a:r>
            <a:r>
              <a:rPr lang="uk-UA" sz="4000" dirty="0" err="1" smtClean="0">
                <a:solidFill>
                  <a:schemeClr val="accent6"/>
                </a:solidFill>
              </a:rPr>
              <a:t>адвокація</a:t>
            </a:r>
            <a:r>
              <a:rPr lang="uk-UA" sz="4000" dirty="0" smtClean="0">
                <a:solidFill>
                  <a:schemeClr val="accent6"/>
                </a:solidFill>
              </a:rPr>
              <a:t> у виконавчих органах: письмові звернення, персональні зустрічі, участь лобіста в парламентських слуханнях і засіданнях комітетів, запрошення депутатів на розширені зустрічі за участю декількох органів влади, вплив на законодавців через експертну спільноту, медіа-підтримка тощо.</a:t>
            </a:r>
          </a:p>
          <a:p>
            <a:pPr marL="680399" indent="-680399" algn="just">
              <a:spcBef>
                <a:spcPts val="2400"/>
              </a:spcBef>
              <a:spcAft>
                <a:spcPts val="3000"/>
              </a:spcAft>
              <a:buFont typeface="Wingdings" panose="05000000000000000000" pitchFamily="2" charset="2"/>
              <a:buChar char="ü"/>
            </a:pPr>
            <a:r>
              <a:rPr lang="uk-UA" sz="4000" dirty="0" smtClean="0">
                <a:solidFill>
                  <a:schemeClr val="accent6"/>
                </a:solidFill>
              </a:rPr>
              <a:t>Усі ці техніки спрямовані або на </a:t>
            </a:r>
            <a:r>
              <a:rPr lang="uk-UA" sz="4000" b="1" dirty="0" smtClean="0">
                <a:solidFill>
                  <a:schemeClr val="accent6"/>
                </a:solidFill>
              </a:rPr>
              <a:t>забезпечення підтримки</a:t>
            </a:r>
            <a:r>
              <a:rPr lang="uk-UA" sz="4000" dirty="0" smtClean="0">
                <a:solidFill>
                  <a:schemeClr val="accent6"/>
                </a:solidFill>
              </a:rPr>
              <a:t>, або на </a:t>
            </a:r>
            <a:r>
              <a:rPr lang="uk-UA" sz="4000" b="1" dirty="0" smtClean="0">
                <a:solidFill>
                  <a:schemeClr val="accent6"/>
                </a:solidFill>
              </a:rPr>
              <a:t>нейтралізацію опозиції</a:t>
            </a:r>
            <a:r>
              <a:rPr lang="uk-UA" sz="4000" dirty="0" smtClean="0">
                <a:solidFill>
                  <a:schemeClr val="accent6"/>
                </a:solidFill>
              </a:rPr>
              <a:t>.</a:t>
            </a:r>
          </a:p>
          <a:p>
            <a:pPr marL="680399" indent="-680399" algn="just">
              <a:spcBef>
                <a:spcPts val="2400"/>
              </a:spcBef>
              <a:spcAft>
                <a:spcPts val="3000"/>
              </a:spcAft>
              <a:buFont typeface="Wingdings" panose="05000000000000000000" pitchFamily="2" charset="2"/>
              <a:buChar char="ü"/>
            </a:pPr>
            <a:r>
              <a:rPr lang="uk-UA" sz="4000" dirty="0" smtClean="0">
                <a:solidFill>
                  <a:schemeClr val="accent6"/>
                </a:solidFill>
              </a:rPr>
              <a:t>Комбінації цих технік можуть бути абсолютно різними, в залежності від специфіки та складності питання.</a:t>
            </a:r>
          </a:p>
        </p:txBody>
      </p:sp>
    </p:spTree>
    <p:extLst>
      <p:ext uri="{BB962C8B-B14F-4D97-AF65-F5344CB8AC3E}">
        <p14:creationId xmlns:p14="http://schemas.microsoft.com/office/powerpoint/2010/main" val="3437359777"/>
      </p:ext>
    </p:extLst>
  </p:cSld>
  <p:clrMapOvr>
    <a:masterClrMapping/>
  </p:clrMapOvr>
  <p:transition spd="slow">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67854" y="2887579"/>
            <a:ext cx="20910883" cy="10154651"/>
          </a:xfrm>
          <a:prstGeom prst="rect">
            <a:avLst/>
          </a:prstGeom>
        </p:spPr>
        <p:txBody>
          <a:bodyPr lIns="217728" tIns="108864" rIns="217728" bIns="108864">
            <a:noAutofit/>
          </a:bodyPr>
          <a:lstStyle/>
          <a:p>
            <a:pPr>
              <a:spcBef>
                <a:spcPts val="1800"/>
              </a:spcBef>
              <a:spcAft>
                <a:spcPts val="1800"/>
              </a:spcAft>
            </a:pPr>
            <a:r>
              <a:rPr lang="uk-UA" sz="5000" dirty="0" smtClean="0">
                <a:solidFill>
                  <a:schemeClr val="tx2"/>
                </a:solidFill>
                <a:latin typeface="Franklin Gothic Medium"/>
                <a:ea typeface="ＭＳ Ｐゴシック" charset="-128"/>
                <a:cs typeface="Franklin Gothic Medium"/>
              </a:rPr>
              <a:t>ЩО ПОТРІБНО ВРАХУВАТИ В ПРОЦЕСІ ЗАКОНОДАВЧОЇ АДВОКАЦІЇ?</a:t>
            </a:r>
          </a:p>
          <a:p>
            <a:pPr marL="680399" indent="-680399" algn="just">
              <a:spcBef>
                <a:spcPts val="2400"/>
              </a:spcBef>
              <a:spcAft>
                <a:spcPts val="2400"/>
              </a:spcAft>
              <a:buFont typeface="Wingdings" panose="05000000000000000000" pitchFamily="2" charset="2"/>
              <a:buChar char="ü"/>
            </a:pPr>
            <a:r>
              <a:rPr lang="uk-UA" sz="3600" dirty="0" smtClean="0">
                <a:solidFill>
                  <a:schemeClr val="accent6"/>
                </a:solidFill>
              </a:rPr>
              <a:t>Як тільки Ви проаналізували питання, який плануєте адвокатувати, позначте </a:t>
            </a:r>
            <a:r>
              <a:rPr lang="uk-UA" sz="3600" b="1" dirty="0" smtClean="0">
                <a:solidFill>
                  <a:schemeClr val="accent6"/>
                </a:solidFill>
              </a:rPr>
              <a:t>коло народних депутатів</a:t>
            </a:r>
            <a:r>
              <a:rPr lang="uk-UA" sz="3600" dirty="0" smtClean="0">
                <a:solidFill>
                  <a:schemeClr val="accent6"/>
                </a:solidFill>
              </a:rPr>
              <a:t>, з якими з цього питання можна працювати.</a:t>
            </a:r>
          </a:p>
          <a:p>
            <a:pPr marL="680399" indent="-680399" algn="just">
              <a:spcBef>
                <a:spcPts val="2400"/>
              </a:spcBef>
              <a:spcAft>
                <a:spcPts val="2400"/>
              </a:spcAft>
              <a:buFont typeface="Wingdings" panose="05000000000000000000" pitchFamily="2" charset="2"/>
              <a:buChar char="ü"/>
            </a:pPr>
            <a:r>
              <a:rPr lang="uk-UA" sz="3600" dirty="0" smtClean="0">
                <a:solidFill>
                  <a:schemeClr val="accent6"/>
                </a:solidFill>
              </a:rPr>
              <a:t>Законотворчість і </a:t>
            </a:r>
            <a:r>
              <a:rPr lang="uk-UA" sz="3600" dirty="0" err="1" smtClean="0">
                <a:solidFill>
                  <a:schemeClr val="accent6"/>
                </a:solidFill>
              </a:rPr>
              <a:t>адвокація</a:t>
            </a:r>
            <a:r>
              <a:rPr lang="uk-UA" sz="3600" dirty="0" smtClean="0">
                <a:solidFill>
                  <a:schemeClr val="accent6"/>
                </a:solidFill>
              </a:rPr>
              <a:t> починаються з окремих комітетів парламенту, а не з сесійної зали. Тому краще почати з тих депутатів, які входять до складу </a:t>
            </a:r>
            <a:r>
              <a:rPr lang="uk-UA" sz="3600" b="1" dirty="0" smtClean="0">
                <a:solidFill>
                  <a:schemeClr val="accent6"/>
                </a:solidFill>
              </a:rPr>
              <a:t>профільного комітету </a:t>
            </a:r>
            <a:r>
              <a:rPr lang="uk-UA" sz="3600" dirty="0" smtClean="0">
                <a:solidFill>
                  <a:srgbClr val="494F50"/>
                </a:solidFill>
              </a:rPr>
              <a:t>–</a:t>
            </a:r>
            <a:r>
              <a:rPr lang="uk-UA" sz="3600" dirty="0" smtClean="0">
                <a:solidFill>
                  <a:schemeClr val="accent6"/>
                </a:solidFill>
              </a:rPr>
              <a:t> тобто до Комітету, що відповідає за актуальний для Вас блок питань або за цікавий для Вас законопроект.</a:t>
            </a:r>
          </a:p>
          <a:p>
            <a:pPr marL="680399" indent="-680399" algn="just">
              <a:spcBef>
                <a:spcPts val="2400"/>
              </a:spcBef>
              <a:spcAft>
                <a:spcPts val="2400"/>
              </a:spcAft>
              <a:buFont typeface="Wingdings" panose="05000000000000000000" pitchFamily="2" charset="2"/>
              <a:buChar char="ü"/>
            </a:pPr>
            <a:r>
              <a:rPr lang="uk-UA" sz="3600" dirty="0" smtClean="0">
                <a:solidFill>
                  <a:schemeClr val="accent6"/>
                </a:solidFill>
              </a:rPr>
              <a:t>Серед народних депутатів профільного комітету Вам варто почати з тих, які, як Вам відомо, </a:t>
            </a:r>
            <a:r>
              <a:rPr lang="uk-UA" sz="3600" b="1" dirty="0" smtClean="0">
                <a:solidFill>
                  <a:schemeClr val="accent6"/>
                </a:solidFill>
              </a:rPr>
              <a:t>цікавляться</a:t>
            </a:r>
            <a:r>
              <a:rPr lang="uk-UA" sz="3600" dirty="0" smtClean="0">
                <a:solidFill>
                  <a:schemeClr val="accent6"/>
                </a:solidFill>
              </a:rPr>
              <a:t> даним питанням.</a:t>
            </a:r>
          </a:p>
          <a:p>
            <a:pPr marL="680399" lvl="0" indent="-680399" algn="just">
              <a:spcBef>
                <a:spcPts val="2400"/>
              </a:spcBef>
              <a:spcAft>
                <a:spcPts val="2400"/>
              </a:spcAft>
              <a:buFont typeface="Wingdings" panose="05000000000000000000" pitchFamily="2" charset="2"/>
              <a:buChar char="ü"/>
            </a:pPr>
            <a:r>
              <a:rPr lang="uk-UA" sz="3600" dirty="0" smtClean="0">
                <a:solidFill>
                  <a:schemeClr val="accent6"/>
                </a:solidFill>
              </a:rPr>
              <a:t>Для цього достатньо на сторінці депутата на сайті Верховної Ради переглянути розділ "Законотворчість" та проаналізувати, яким колом питань він або вона займається.</a:t>
            </a:r>
          </a:p>
        </p:txBody>
      </p:sp>
    </p:spTree>
    <p:extLst>
      <p:ext uri="{BB962C8B-B14F-4D97-AF65-F5344CB8AC3E}">
        <p14:creationId xmlns:p14="http://schemas.microsoft.com/office/powerpoint/2010/main" val="56850323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314" y="2978332"/>
            <a:ext cx="20622108" cy="10072650"/>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3"/>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1200"/>
              </a:spcBef>
              <a:spcAft>
                <a:spcPts val="1200"/>
              </a:spcAft>
              <a:buNone/>
            </a:pPr>
            <a:r>
              <a:rPr lang="uk-UA" sz="5500" dirty="0" smtClean="0">
                <a:solidFill>
                  <a:schemeClr val="tx2"/>
                </a:solidFill>
                <a:latin typeface="Franklin Gothic Medium"/>
                <a:cs typeface="Arial" pitchFamily="34" charset="0"/>
              </a:rPr>
              <a:t>ЗМІСТ ТРЕНІНГУ</a:t>
            </a:r>
            <a:r>
              <a:rPr lang="uk-UA" sz="5500" dirty="0" smtClean="0">
                <a:solidFill>
                  <a:schemeClr val="accent6"/>
                </a:solidFill>
                <a:cs typeface="Arial" pitchFamily="34" charset="0"/>
              </a:rPr>
              <a:t>:</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поняття та принципи </a:t>
            </a:r>
            <a:r>
              <a:rPr lang="uk-UA" sz="4000" dirty="0" err="1" smtClean="0">
                <a:solidFill>
                  <a:schemeClr val="accent6"/>
                </a:solidFill>
                <a:cs typeface="Arial" pitchFamily="34" charset="0"/>
              </a:rPr>
              <a:t>адвокації</a:t>
            </a:r>
            <a:r>
              <a:rPr lang="uk-UA" sz="4000" dirty="0" smtClean="0">
                <a:solidFill>
                  <a:schemeClr val="accent6"/>
                </a:solidFill>
                <a:cs typeface="Arial" pitchFamily="34" charset="0"/>
              </a:rPr>
              <a:t>, лобіювання і взаємодії з урядом;</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роль </a:t>
            </a:r>
            <a:r>
              <a:rPr lang="uk-UA" sz="4000" dirty="0" err="1" smtClean="0">
                <a:solidFill>
                  <a:schemeClr val="accent6"/>
                </a:solidFill>
                <a:cs typeface="Arial" pitchFamily="34" charset="0"/>
              </a:rPr>
              <a:t>адвокації</a:t>
            </a:r>
            <a:r>
              <a:rPr lang="uk-UA" sz="4000" dirty="0" smtClean="0">
                <a:solidFill>
                  <a:schemeClr val="accent6"/>
                </a:solidFill>
                <a:cs typeface="Arial" pitchFamily="34" charset="0"/>
              </a:rPr>
              <a:t> </a:t>
            </a:r>
            <a:r>
              <a:rPr lang="uk-UA" sz="4000" dirty="0">
                <a:solidFill>
                  <a:schemeClr val="accent6"/>
                </a:solidFill>
                <a:cs typeface="Arial" pitchFamily="34" charset="0"/>
              </a:rPr>
              <a:t>у підвищенні ефективності </a:t>
            </a:r>
            <a:r>
              <a:rPr lang="uk-UA" sz="4000" dirty="0" smtClean="0">
                <a:solidFill>
                  <a:schemeClr val="accent6"/>
                </a:solidFill>
                <a:cs typeface="Arial" pitchFamily="34" charset="0"/>
              </a:rPr>
              <a:t>організацій;</a:t>
            </a:r>
          </a:p>
          <a:p>
            <a:pPr algn="just">
              <a:spcBef>
                <a:spcPts val="1200"/>
              </a:spcBef>
              <a:spcAft>
                <a:spcPts val="1200"/>
              </a:spcAft>
              <a:buFont typeface="Wingdings" pitchFamily="2" charset="2"/>
              <a:buChar char="§"/>
            </a:pPr>
            <a:r>
              <a:rPr lang="uk-UA" sz="4000" dirty="0">
                <a:solidFill>
                  <a:schemeClr val="accent6"/>
                </a:solidFill>
                <a:cs typeface="Arial" pitchFamily="34" charset="0"/>
              </a:rPr>
              <a:t>в</a:t>
            </a:r>
            <a:r>
              <a:rPr lang="uk-UA" sz="4000" dirty="0" smtClean="0">
                <a:solidFill>
                  <a:schemeClr val="accent6"/>
                </a:solidFill>
                <a:cs typeface="Arial" pitchFamily="34" charset="0"/>
              </a:rPr>
              <a:t>изначення взаємних інтересів </a:t>
            </a:r>
            <a:r>
              <a:rPr lang="uk-UA" sz="4000" dirty="0" err="1" smtClean="0">
                <a:solidFill>
                  <a:schemeClr val="accent6"/>
                </a:solidFill>
                <a:cs typeface="Arial" pitchFamily="34" charset="0"/>
              </a:rPr>
              <a:t>адвокаційника</a:t>
            </a:r>
            <a:r>
              <a:rPr lang="uk-UA" sz="4000" dirty="0" smtClean="0">
                <a:solidFill>
                  <a:schemeClr val="accent6"/>
                </a:solidFill>
                <a:cs typeface="Arial" pitchFamily="34" charset="0"/>
              </a:rPr>
              <a:t> і держслужбовця;</a:t>
            </a:r>
          </a:p>
          <a:p>
            <a:pPr algn="just">
              <a:spcBef>
                <a:spcPts val="1200"/>
              </a:spcBef>
              <a:spcAft>
                <a:spcPts val="1200"/>
              </a:spcAft>
              <a:buFont typeface="Wingdings" pitchFamily="2" charset="2"/>
              <a:buChar char="§"/>
            </a:pPr>
            <a:r>
              <a:rPr lang="uk-UA" sz="4000" dirty="0">
                <a:solidFill>
                  <a:schemeClr val="accent6"/>
                </a:solidFill>
                <a:cs typeface="Arial" pitchFamily="34" charset="0"/>
              </a:rPr>
              <a:t>практичні методи та інструменти </a:t>
            </a:r>
            <a:r>
              <a:rPr lang="uk-UA" sz="4000" dirty="0" err="1">
                <a:solidFill>
                  <a:schemeClr val="accent6"/>
                </a:solidFill>
                <a:cs typeface="Arial" pitchFamily="34" charset="0"/>
              </a:rPr>
              <a:t>адвокації</a:t>
            </a:r>
            <a:r>
              <a:rPr lang="uk-UA" sz="4000" dirty="0" smtClean="0">
                <a:solidFill>
                  <a:schemeClr val="accent6"/>
                </a:solidFill>
                <a:cs typeface="Arial" pitchFamily="34" charset="0"/>
              </a:rPr>
              <a:t>;</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компетенція і щоденна робота фахівця із зв’язків з органами влади;</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створення підрозділу </a:t>
            </a:r>
            <a:r>
              <a:rPr lang="uk-UA" sz="4000" dirty="0" err="1" smtClean="0">
                <a:solidFill>
                  <a:schemeClr val="accent6"/>
                </a:solidFill>
                <a:cs typeface="Arial" pitchFamily="34" charset="0"/>
              </a:rPr>
              <a:t>адвокації</a:t>
            </a:r>
            <a:r>
              <a:rPr lang="uk-UA" sz="4000" dirty="0" smtClean="0">
                <a:solidFill>
                  <a:schemeClr val="accent6"/>
                </a:solidFill>
                <a:cs typeface="Arial" pitchFamily="34" charset="0"/>
              </a:rPr>
              <a:t> з нуля;</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принципи планування і реалізація </a:t>
            </a:r>
            <a:r>
              <a:rPr lang="uk-UA" sz="4000" dirty="0" err="1" smtClean="0">
                <a:solidFill>
                  <a:schemeClr val="accent6"/>
                </a:solidFill>
                <a:cs typeface="Arial" pitchFamily="34" charset="0"/>
              </a:rPr>
              <a:t>адвокаційної</a:t>
            </a:r>
            <a:r>
              <a:rPr lang="uk-UA" sz="4000" dirty="0" smtClean="0">
                <a:solidFill>
                  <a:schemeClr val="accent6"/>
                </a:solidFill>
                <a:cs typeface="Arial" pitchFamily="34" charset="0"/>
              </a:rPr>
              <a:t> кампанії;</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огляд реалізованих кейсів;</a:t>
            </a:r>
          </a:p>
          <a:p>
            <a:pPr algn="just">
              <a:spcBef>
                <a:spcPts val="1200"/>
              </a:spcBef>
              <a:spcAft>
                <a:spcPts val="1200"/>
              </a:spcAft>
              <a:buFont typeface="Wingdings" pitchFamily="2" charset="2"/>
              <a:buChar char="§"/>
            </a:pPr>
            <a:r>
              <a:rPr lang="uk-UA" sz="4000" dirty="0">
                <a:solidFill>
                  <a:schemeClr val="accent6"/>
                </a:solidFill>
                <a:cs typeface="Arial" pitchFamily="34" charset="0"/>
              </a:rPr>
              <a:t>о</a:t>
            </a:r>
            <a:r>
              <a:rPr lang="uk-UA" sz="4000" dirty="0" smtClean="0">
                <a:solidFill>
                  <a:schemeClr val="accent6"/>
                </a:solidFill>
                <a:cs typeface="Arial" pitchFamily="34" charset="0"/>
              </a:rPr>
              <a:t>собливості різних типів </a:t>
            </a:r>
            <a:r>
              <a:rPr lang="uk-UA" sz="4000" dirty="0" err="1" smtClean="0">
                <a:solidFill>
                  <a:schemeClr val="accent6"/>
                </a:solidFill>
                <a:cs typeface="Arial" pitchFamily="34" charset="0"/>
              </a:rPr>
              <a:t>адвокації</a:t>
            </a:r>
            <a:r>
              <a:rPr lang="uk-UA" sz="4000" dirty="0" smtClean="0">
                <a:solidFill>
                  <a:schemeClr val="accent6"/>
                </a:solidFill>
                <a:cs typeface="Arial" pitchFamily="34" charset="0"/>
              </a:rPr>
              <a:t>;</a:t>
            </a:r>
          </a:p>
          <a:p>
            <a:pPr algn="just">
              <a:spcBef>
                <a:spcPts val="1200"/>
              </a:spcBef>
              <a:spcAft>
                <a:spcPts val="1200"/>
              </a:spcAft>
              <a:buFont typeface="Wingdings" pitchFamily="2" charset="2"/>
              <a:buChar char="§"/>
            </a:pPr>
            <a:r>
              <a:rPr lang="uk-UA" sz="4000" dirty="0" smtClean="0">
                <a:solidFill>
                  <a:schemeClr val="accent6"/>
                </a:solidFill>
                <a:cs typeface="Arial" pitchFamily="34" charset="0"/>
              </a:rPr>
              <a:t>практичне завдання.</a:t>
            </a:r>
            <a:endParaRPr lang="uk-UA" sz="4000" dirty="0">
              <a:solidFill>
                <a:schemeClr val="accent6"/>
              </a:solidFill>
              <a:cs typeface="Arial" pitchFamily="34" charset="0"/>
            </a:endParaRPr>
          </a:p>
        </p:txBody>
      </p:sp>
    </p:spTree>
    <p:extLst>
      <p:ext uri="{BB962C8B-B14F-4D97-AF65-F5344CB8AC3E}">
        <p14:creationId xmlns:p14="http://schemas.microsoft.com/office/powerpoint/2010/main" val="368653759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24547513" cy="13716000"/>
            <a:chOff x="0" y="-1"/>
            <a:chExt cx="24547817" cy="13716001"/>
          </a:xfrm>
        </p:grpSpPr>
        <p:pic>
          <p:nvPicPr>
            <p:cNvPr id="20483" name="Picture 6"/>
            <p:cNvPicPr>
              <a:picLocks noChangeAspect="1"/>
            </p:cNvPicPr>
            <p:nvPr/>
          </p:nvPicPr>
          <p:blipFill>
            <a:blip r:embed="rId3"/>
            <a:srcRect r="661"/>
            <a:stretch>
              <a:fillRect/>
            </a:stretch>
          </p:blipFill>
          <p:spPr bwMode="auto">
            <a:xfrm>
              <a:off x="0" y="0"/>
              <a:ext cx="24387175" cy="13716000"/>
            </a:xfrm>
            <a:prstGeom prst="rect">
              <a:avLst/>
            </a:prstGeom>
            <a:noFill/>
            <a:ln w="9525">
              <a:noFill/>
              <a:miter lim="800000"/>
              <a:headEnd/>
              <a:tailEnd/>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4860">
                <a:defRPr/>
              </a:pPr>
              <a:endParaRPr lang="en-US"/>
            </a:p>
          </p:txBody>
        </p:sp>
      </p:grpSp>
      <p:sp>
        <p:nvSpPr>
          <p:cNvPr id="20482" name="Text Box 8"/>
          <p:cNvSpPr txBox="1">
            <a:spLocks noChangeArrowheads="1"/>
          </p:cNvSpPr>
          <p:nvPr/>
        </p:nvSpPr>
        <p:spPr bwMode="auto">
          <a:xfrm>
            <a:off x="1535113" y="3451192"/>
            <a:ext cx="13913434" cy="6843206"/>
          </a:xfrm>
          <a:prstGeom prst="rect">
            <a:avLst/>
          </a:prstGeom>
          <a:noFill/>
          <a:ln w="9525">
            <a:noFill/>
            <a:miter lim="800000"/>
            <a:headEnd/>
            <a:tailEnd/>
          </a:ln>
        </p:spPr>
        <p:txBody>
          <a:bodyPr wrap="square" lIns="217728" tIns="108864" rIns="217728" bIns="108864">
            <a:spAutoFit/>
          </a:bodyPr>
          <a:lstStyle/>
          <a:p>
            <a:pPr defTabSz="2176463">
              <a:lnSpc>
                <a:spcPct val="80000"/>
              </a:lnSpc>
            </a:pPr>
            <a:r>
              <a:rPr lang="uk-UA" sz="8800" dirty="0" smtClean="0">
                <a:solidFill>
                  <a:srgbClr val="FBB040"/>
                </a:solidFill>
              </a:rPr>
              <a:t>КЕЙС</a:t>
            </a:r>
          </a:p>
          <a:p>
            <a:pPr defTabSz="2176463">
              <a:lnSpc>
                <a:spcPct val="80000"/>
              </a:lnSpc>
            </a:pPr>
            <a:r>
              <a:rPr lang="uk-UA" sz="15000" dirty="0" smtClean="0">
                <a:solidFill>
                  <a:srgbClr val="FFFFFF"/>
                </a:solidFill>
              </a:rPr>
              <a:t>ЛІКВІДАЦІЯ ПОДАТКОВОЇ МІЛІЦІЇ</a:t>
            </a:r>
            <a:endParaRPr lang="en-US" sz="15000" dirty="0">
              <a:solidFill>
                <a:srgbClr val="FFFFFF"/>
              </a:solidFill>
            </a:endParaRPr>
          </a:p>
        </p:txBody>
      </p:sp>
    </p:spTree>
  </p:cSld>
  <p:clrMapOvr>
    <a:masterClrMapping/>
  </p:clrMapOvr>
  <p:transition spd="slow">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5979" y="4018547"/>
            <a:ext cx="20914552" cy="7603957"/>
          </a:xfrm>
          <a:prstGeom prst="rect">
            <a:avLst/>
          </a:prstGeom>
        </p:spPr>
        <p:txBody>
          <a:bodyPr lIns="217728" tIns="108864" rIns="217728" bIns="108864">
            <a:noAutofit/>
          </a:bodyPr>
          <a:lstStyle/>
          <a:p>
            <a:pPr marL="680399" indent="-680399" algn="just">
              <a:spcBef>
                <a:spcPts val="3600"/>
              </a:spcBef>
              <a:spcAft>
                <a:spcPts val="4200"/>
              </a:spcAft>
              <a:buFont typeface="Wingdings" panose="05000000000000000000" pitchFamily="2" charset="2"/>
              <a:buChar char="ü"/>
            </a:pPr>
            <a:r>
              <a:rPr lang="uk-UA" sz="4300" dirty="0" smtClean="0">
                <a:solidFill>
                  <a:schemeClr val="accent6"/>
                </a:solidFill>
              </a:rPr>
              <a:t>Зробіть короткий </a:t>
            </a:r>
            <a:r>
              <a:rPr lang="uk-UA" sz="4300" b="1" dirty="0" smtClean="0">
                <a:solidFill>
                  <a:schemeClr val="accent6"/>
                </a:solidFill>
              </a:rPr>
              <a:t>моніторинг</a:t>
            </a:r>
            <a:r>
              <a:rPr lang="uk-UA" sz="4300" dirty="0" smtClean="0">
                <a:solidFill>
                  <a:schemeClr val="accent6"/>
                </a:solidFill>
              </a:rPr>
              <a:t> інтерв'ю, виступів, заяв депутатів, що вас цікавлять, щоб мати уявлення про їхні інтереси та позиції з конкретних питань. На ці заяви можна потім посилатися у вашій подальшій комунікації з відповідними депутатами.</a:t>
            </a:r>
          </a:p>
          <a:p>
            <a:pPr marL="680399" indent="-680399" algn="just">
              <a:spcBef>
                <a:spcPts val="3600"/>
              </a:spcBef>
              <a:spcAft>
                <a:spcPts val="4200"/>
              </a:spcAft>
              <a:buFont typeface="Wingdings" panose="05000000000000000000" pitchFamily="2" charset="2"/>
              <a:buChar char="ü"/>
            </a:pPr>
            <a:r>
              <a:rPr lang="uk-UA" sz="4300" dirty="0" smtClean="0">
                <a:solidFill>
                  <a:schemeClr val="accent6"/>
                </a:solidFill>
              </a:rPr>
              <a:t>Якщо ж питання, яке ви лобіюєте, порівняно нове і більшість законодавців по ньому ще не висловилися (тобто їхня позиція невідома) </a:t>
            </a:r>
            <a:r>
              <a:rPr lang="uk-UA" sz="4000" dirty="0" smtClean="0">
                <a:solidFill>
                  <a:srgbClr val="494F50"/>
                </a:solidFill>
              </a:rPr>
              <a:t>–</a:t>
            </a:r>
            <a:r>
              <a:rPr lang="uk-UA" sz="4300" dirty="0" smtClean="0">
                <a:solidFill>
                  <a:schemeClr val="accent6"/>
                </a:solidFill>
              </a:rPr>
              <a:t> почніть з тих, з ким у Вас або Ваших союзників </a:t>
            </a:r>
            <a:r>
              <a:rPr lang="uk-UA" sz="4300" b="1" dirty="0" smtClean="0">
                <a:solidFill>
                  <a:schemeClr val="accent6"/>
                </a:solidFill>
              </a:rPr>
              <a:t>налагоджений контакт </a:t>
            </a:r>
            <a:r>
              <a:rPr lang="uk-UA" sz="4300" dirty="0" smtClean="0">
                <a:solidFill>
                  <a:schemeClr val="accent6"/>
                </a:solidFill>
              </a:rPr>
              <a:t>і з ким буде простіше зустрітися (наприклад, з депутатом , який представляє ваш виборчий округ).</a:t>
            </a:r>
            <a:endParaRPr lang="uk-UA" sz="4300" dirty="0">
              <a:solidFill>
                <a:schemeClr val="accent6"/>
              </a:solidFill>
            </a:endParaRPr>
          </a:p>
        </p:txBody>
      </p:sp>
    </p:spTree>
    <p:extLst>
      <p:ext uri="{BB962C8B-B14F-4D97-AF65-F5344CB8AC3E}">
        <p14:creationId xmlns:p14="http://schemas.microsoft.com/office/powerpoint/2010/main" val="1372617253"/>
      </p:ext>
    </p:extLst>
  </p:cSld>
  <p:clrMapOvr>
    <a:masterClrMapping/>
  </p:clrMapOvr>
  <p:transition spd="slow">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40041" y="3633537"/>
            <a:ext cx="20578559" cy="9336504"/>
          </a:xfrm>
          <a:prstGeom prst="rect">
            <a:avLst/>
          </a:prstGeom>
        </p:spPr>
        <p:txBody>
          <a:bodyPr lIns="217728" tIns="108864" rIns="217728" bIns="108864">
            <a:noAutofit/>
          </a:bodyPr>
          <a:lstStyle/>
          <a:p>
            <a:pPr marL="680399" lvl="0" indent="-680399" algn="just">
              <a:spcBef>
                <a:spcPts val="3000"/>
              </a:spcBef>
              <a:spcAft>
                <a:spcPts val="3000"/>
              </a:spcAft>
              <a:buFont typeface="Wingdings" panose="05000000000000000000" pitchFamily="2" charset="2"/>
              <a:buChar char="ü"/>
            </a:pPr>
            <a:r>
              <a:rPr lang="uk-UA" sz="4000" dirty="0" smtClean="0">
                <a:solidFill>
                  <a:schemeClr val="accent6"/>
                </a:solidFill>
              </a:rPr>
              <a:t>Чим швидше Ви організуєте першу зустріч, донесете свою позицію і отримаєте інформацію від депутата, тим швидше Ви зможете</a:t>
            </a:r>
            <a:r>
              <a:rPr lang="uk-UA" sz="4000" b="1" dirty="0" smtClean="0">
                <a:solidFill>
                  <a:schemeClr val="accent6"/>
                </a:solidFill>
              </a:rPr>
              <a:t> оцінити перспективи</a:t>
            </a:r>
            <a:r>
              <a:rPr lang="uk-UA" sz="4000" dirty="0" smtClean="0">
                <a:solidFill>
                  <a:schemeClr val="accent6"/>
                </a:solidFill>
              </a:rPr>
              <a:t> Вашого питання і продумати подальший план дій.</a:t>
            </a:r>
          </a:p>
          <a:p>
            <a:pPr marL="680399" lvl="0" indent="-680399" algn="just">
              <a:spcBef>
                <a:spcPts val="3000"/>
              </a:spcBef>
              <a:spcAft>
                <a:spcPts val="3000"/>
              </a:spcAft>
              <a:buFont typeface="Wingdings" panose="05000000000000000000" pitchFamily="2" charset="2"/>
              <a:buChar char="ü"/>
            </a:pPr>
            <a:r>
              <a:rPr lang="uk-UA" sz="4000" dirty="0" smtClean="0">
                <a:solidFill>
                  <a:schemeClr val="accent6"/>
                </a:solidFill>
              </a:rPr>
              <a:t>Крім того, навіть якщо перша зустріч відбудеться </a:t>
            </a:r>
            <a:r>
              <a:rPr lang="uk-UA" sz="4000" b="1" dirty="0" smtClean="0">
                <a:solidFill>
                  <a:schemeClr val="accent6"/>
                </a:solidFill>
              </a:rPr>
              <a:t>НЕ з одним з ключових депутатів</a:t>
            </a:r>
            <a:r>
              <a:rPr lang="uk-UA" sz="4000" dirty="0" smtClean="0">
                <a:solidFill>
                  <a:schemeClr val="accent6"/>
                </a:solidFill>
              </a:rPr>
              <a:t> з цього питання, він або вона можуть скерувати Вас до потрібних осіб.</a:t>
            </a:r>
            <a:endParaRPr lang="uk-UA" sz="4000" b="1" dirty="0" smtClean="0">
              <a:solidFill>
                <a:schemeClr val="accent6"/>
              </a:solidFill>
            </a:endParaRPr>
          </a:p>
          <a:p>
            <a:pPr marL="680399" indent="-680399" algn="just">
              <a:spcBef>
                <a:spcPts val="3000"/>
              </a:spcBef>
              <a:spcAft>
                <a:spcPts val="3000"/>
              </a:spcAft>
              <a:buFont typeface="Wingdings" panose="05000000000000000000" pitchFamily="2" charset="2"/>
              <a:buChar char="ü"/>
            </a:pPr>
            <a:r>
              <a:rPr lang="uk-UA" sz="4000" b="1" dirty="0" smtClean="0">
                <a:solidFill>
                  <a:schemeClr val="accent6"/>
                </a:solidFill>
              </a:rPr>
              <a:t>Завдання </a:t>
            </a:r>
            <a:r>
              <a:rPr lang="uk-UA" sz="4000" b="1" dirty="0">
                <a:solidFill>
                  <a:schemeClr val="accent6"/>
                </a:solidFill>
              </a:rPr>
              <a:t>лобіста </a:t>
            </a:r>
            <a:r>
              <a:rPr lang="uk-UA" sz="4000" dirty="0">
                <a:solidFill>
                  <a:schemeClr val="accent6"/>
                </a:solidFill>
              </a:rPr>
              <a:t>при зустрічі з народним депутатом </a:t>
            </a:r>
            <a:r>
              <a:rPr lang="uk-UA" sz="4000" dirty="0" smtClean="0">
                <a:solidFill>
                  <a:schemeClr val="accent6"/>
                </a:solidFill>
              </a:rPr>
              <a:t>– отримати </a:t>
            </a:r>
            <a:r>
              <a:rPr lang="uk-UA" sz="4000" b="1" dirty="0" err="1">
                <a:solidFill>
                  <a:schemeClr val="accent6"/>
                </a:solidFill>
              </a:rPr>
              <a:t>інсайдерську</a:t>
            </a:r>
            <a:r>
              <a:rPr lang="uk-UA" sz="4000" b="1" dirty="0">
                <a:solidFill>
                  <a:schemeClr val="accent6"/>
                </a:solidFill>
              </a:rPr>
              <a:t> інформацію </a:t>
            </a:r>
            <a:r>
              <a:rPr lang="uk-UA" sz="4000" dirty="0" smtClean="0">
                <a:solidFill>
                  <a:schemeClr val="accent6"/>
                </a:solidFill>
              </a:rPr>
              <a:t>щодо </a:t>
            </a:r>
            <a:r>
              <a:rPr lang="uk-UA" sz="4000" dirty="0">
                <a:solidFill>
                  <a:schemeClr val="accent6"/>
                </a:solidFill>
              </a:rPr>
              <a:t>питання, дізнатися позицію всіх зацікавлених осіб, переконати </a:t>
            </a:r>
            <a:r>
              <a:rPr lang="uk-UA" sz="4000" dirty="0" smtClean="0">
                <a:solidFill>
                  <a:schemeClr val="accent6"/>
                </a:solidFill>
              </a:rPr>
              <a:t>у </a:t>
            </a:r>
            <a:r>
              <a:rPr lang="uk-UA" sz="4000" dirty="0">
                <a:solidFill>
                  <a:schemeClr val="accent6"/>
                </a:solidFill>
              </a:rPr>
              <a:t>правильності своєї позиції і в тому, що підтримка цієї позиції дасть </a:t>
            </a:r>
            <a:r>
              <a:rPr lang="uk-UA" sz="4000" dirty="0" smtClean="0">
                <a:solidFill>
                  <a:schemeClr val="accent6"/>
                </a:solidFill>
              </a:rPr>
              <a:t>депутатові позитивний </a:t>
            </a:r>
            <a:r>
              <a:rPr lang="uk-UA" sz="4000" dirty="0">
                <a:solidFill>
                  <a:schemeClr val="accent6"/>
                </a:solidFill>
              </a:rPr>
              <a:t>розголосу і необхідний йому </a:t>
            </a:r>
            <a:r>
              <a:rPr lang="uk-UA" sz="4000" dirty="0" smtClean="0">
                <a:solidFill>
                  <a:schemeClr val="accent6"/>
                </a:solidFill>
              </a:rPr>
              <a:t>PR.</a:t>
            </a:r>
          </a:p>
        </p:txBody>
      </p:sp>
    </p:spTree>
    <p:extLst>
      <p:ext uri="{BB962C8B-B14F-4D97-AF65-F5344CB8AC3E}">
        <p14:creationId xmlns:p14="http://schemas.microsoft.com/office/powerpoint/2010/main" val="1664328989"/>
      </p:ext>
    </p:extLst>
  </p:cSld>
  <p:clrMapOvr>
    <a:masterClrMapping/>
  </p:clrMapOvr>
  <p:transition spd="slow">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40041" y="3705726"/>
            <a:ext cx="20578559" cy="8807116"/>
          </a:xfrm>
          <a:prstGeom prst="rect">
            <a:avLst/>
          </a:prstGeom>
        </p:spPr>
        <p:txBody>
          <a:bodyPr lIns="217728" tIns="108864" rIns="217728" bIns="108864">
            <a:noAutofit/>
          </a:bodyPr>
          <a:lstStyle/>
          <a:p>
            <a:pPr marL="680399" indent="-680399" algn="just">
              <a:spcBef>
                <a:spcPts val="3000"/>
              </a:spcBef>
              <a:spcAft>
                <a:spcPts val="3000"/>
              </a:spcAft>
              <a:buFont typeface="Wingdings" panose="05000000000000000000" pitchFamily="2" charset="2"/>
              <a:buChar char="ü"/>
            </a:pPr>
            <a:r>
              <a:rPr lang="uk-UA" sz="4000" dirty="0" smtClean="0">
                <a:solidFill>
                  <a:schemeClr val="accent6"/>
                </a:solidFill>
              </a:rPr>
              <a:t>Лобіст може також запропонувати депутату </a:t>
            </a:r>
            <a:r>
              <a:rPr lang="uk-UA" sz="4000" b="1" dirty="0" smtClean="0">
                <a:solidFill>
                  <a:schemeClr val="accent6"/>
                </a:solidFill>
              </a:rPr>
              <a:t>допомогу в розробці </a:t>
            </a:r>
            <a:r>
              <a:rPr lang="uk-UA" sz="4000" dirty="0" smtClean="0">
                <a:solidFill>
                  <a:schemeClr val="accent6"/>
                </a:solidFill>
              </a:rPr>
              <a:t>законопроекту та/або виступити як </a:t>
            </a:r>
            <a:r>
              <a:rPr lang="uk-UA" sz="4000" b="1" dirty="0" smtClean="0">
                <a:solidFill>
                  <a:schemeClr val="accent6"/>
                </a:solidFill>
              </a:rPr>
              <a:t>сполучна ланка </a:t>
            </a:r>
            <a:r>
              <a:rPr lang="uk-UA" sz="4000" dirty="0" smtClean="0">
                <a:solidFill>
                  <a:schemeClr val="accent6"/>
                </a:solidFill>
              </a:rPr>
              <a:t>між депутатом та його/її колегами по парламенту, переконавши підтримати ініціативи один одного.</a:t>
            </a:r>
          </a:p>
          <a:p>
            <a:pPr marL="680399" indent="-680399" algn="just">
              <a:spcBef>
                <a:spcPts val="3000"/>
              </a:spcBef>
              <a:spcAft>
                <a:spcPts val="3000"/>
              </a:spcAft>
              <a:buFont typeface="Wingdings" panose="05000000000000000000" pitchFamily="2" charset="2"/>
              <a:buChar char="ü"/>
            </a:pPr>
            <a:r>
              <a:rPr lang="uk-UA" sz="4000" dirty="0" smtClean="0">
                <a:solidFill>
                  <a:schemeClr val="accent6"/>
                </a:solidFill>
              </a:rPr>
              <a:t>Або ж, якщо депутат сам зацікавлений в просуванні певного законопроекту, лобіст може спробувати переконати інших депутатів виступити співавторами і підтримати цей законопроект.</a:t>
            </a:r>
          </a:p>
          <a:p>
            <a:pPr marL="680399" indent="-680399" algn="just">
              <a:spcBef>
                <a:spcPts val="3000"/>
              </a:spcBef>
              <a:spcAft>
                <a:spcPts val="3000"/>
              </a:spcAft>
              <a:buFont typeface="Wingdings" panose="05000000000000000000" pitchFamily="2" charset="2"/>
              <a:buChar char="ü"/>
            </a:pPr>
            <a:r>
              <a:rPr lang="uk-UA" sz="4000" dirty="0" smtClean="0">
                <a:solidFill>
                  <a:schemeClr val="accent6"/>
                </a:solidFill>
              </a:rPr>
              <a:t>Це особливо актуально, якщо у депутата, з яким Ви ведете діалог, </a:t>
            </a:r>
            <a:r>
              <a:rPr lang="uk-UA" sz="4000" b="1" dirty="0" smtClean="0">
                <a:solidFill>
                  <a:schemeClr val="accent6"/>
                </a:solidFill>
              </a:rPr>
              <a:t>немає достатнього контакту</a:t>
            </a:r>
            <a:r>
              <a:rPr lang="uk-UA" sz="4000" dirty="0" smtClean="0">
                <a:solidFill>
                  <a:schemeClr val="accent6"/>
                </a:solidFill>
              </a:rPr>
              <a:t> з кимось із його колег в інших фракціях, тож Ви можете виступити як нейтральна особа, переконавши одного підтримати ініціативу іншого.</a:t>
            </a:r>
          </a:p>
        </p:txBody>
      </p:sp>
    </p:spTree>
    <p:extLst>
      <p:ext uri="{BB962C8B-B14F-4D97-AF65-F5344CB8AC3E}">
        <p14:creationId xmlns:p14="http://schemas.microsoft.com/office/powerpoint/2010/main" val="3584308700"/>
      </p:ext>
    </p:extLst>
  </p:cSld>
  <p:clrMapOvr>
    <a:masterClrMapping/>
  </p:clrMapOvr>
  <p:transition spd="slow">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8" y="3007895"/>
            <a:ext cx="20501811" cy="9480883"/>
          </a:xfrm>
          <a:prstGeom prst="rect">
            <a:avLst/>
          </a:prstGeom>
        </p:spPr>
        <p:txBody>
          <a:bodyPr lIns="217728" tIns="108864" rIns="217728" bIns="108864">
            <a:noAutofit/>
          </a:bodyPr>
          <a:lstStyle/>
          <a:p>
            <a:pPr marL="680399" indent="-680399" algn="just">
              <a:spcBef>
                <a:spcPts val="2400"/>
              </a:spcBef>
              <a:spcAft>
                <a:spcPts val="3000"/>
              </a:spcAft>
              <a:buFont typeface="Wingdings" panose="05000000000000000000" pitchFamily="2" charset="2"/>
              <a:buChar char="ü"/>
            </a:pPr>
            <a:r>
              <a:rPr lang="uk-UA" sz="4000" dirty="0" smtClean="0">
                <a:solidFill>
                  <a:schemeClr val="accent6"/>
                </a:solidFill>
              </a:rPr>
              <a:t>Важливо залишити депутату необхідні </a:t>
            </a:r>
            <a:r>
              <a:rPr lang="uk-UA" sz="4000" b="1" dirty="0" smtClean="0">
                <a:solidFill>
                  <a:schemeClr val="accent6"/>
                </a:solidFill>
              </a:rPr>
              <a:t>матеріали </a:t>
            </a:r>
            <a:r>
              <a:rPr lang="uk-UA" sz="4000" dirty="0" smtClean="0">
                <a:solidFill>
                  <a:schemeClr val="accent6"/>
                </a:solidFill>
              </a:rPr>
              <a:t>з відповідного питання: Ваше офіційне звернення і будь-яку додаткову інформацію, якщо в ній є необхідність.</a:t>
            </a:r>
          </a:p>
          <a:p>
            <a:pPr marL="680399" lvl="0" indent="-680399" algn="just">
              <a:spcBef>
                <a:spcPts val="2400"/>
              </a:spcBef>
              <a:spcAft>
                <a:spcPts val="3000"/>
              </a:spcAft>
              <a:buFont typeface="Wingdings" panose="05000000000000000000" pitchFamily="2" charset="2"/>
              <a:buChar char="ü"/>
            </a:pPr>
            <a:r>
              <a:rPr lang="uk-UA" sz="4000" dirty="0" smtClean="0">
                <a:solidFill>
                  <a:schemeClr val="accent6"/>
                </a:solidFill>
              </a:rPr>
              <a:t>Потрібно підтримувати </a:t>
            </a:r>
            <a:r>
              <a:rPr lang="uk-UA" sz="4000" b="1" dirty="0" smtClean="0">
                <a:solidFill>
                  <a:schemeClr val="accent6"/>
                </a:solidFill>
              </a:rPr>
              <a:t>подальший контакт </a:t>
            </a:r>
            <a:r>
              <a:rPr lang="uk-UA" sz="4000" dirty="0" smtClean="0">
                <a:solidFill>
                  <a:schemeClr val="accent6"/>
                </a:solidFill>
              </a:rPr>
              <a:t>з депутатом і чітко дотримуватися плану дій, який Ви узгодили.</a:t>
            </a:r>
          </a:p>
          <a:p>
            <a:pPr marL="680399" lvl="0" indent="-680399" algn="just">
              <a:spcBef>
                <a:spcPts val="2400"/>
              </a:spcBef>
              <a:spcAft>
                <a:spcPts val="3000"/>
              </a:spcAft>
              <a:buFont typeface="Wingdings" panose="05000000000000000000" pitchFamily="2" charset="2"/>
              <a:buChar char="ü"/>
            </a:pPr>
            <a:r>
              <a:rPr lang="uk-UA" sz="4000" dirty="0" smtClean="0">
                <a:solidFill>
                  <a:schemeClr val="accent6"/>
                </a:solidFill>
              </a:rPr>
              <a:t>Якщо Вам вдалося переконати депутата у правильності Вашої позиції, Ви можете попросити Ваших </a:t>
            </a:r>
            <a:r>
              <a:rPr lang="uk-UA" sz="4000" b="1" dirty="0" smtClean="0">
                <a:solidFill>
                  <a:schemeClr val="accent6"/>
                </a:solidFill>
              </a:rPr>
              <a:t>колег з партнерських організацій</a:t>
            </a:r>
            <a:r>
              <a:rPr lang="uk-UA" sz="4000" dirty="0" smtClean="0">
                <a:solidFill>
                  <a:schemeClr val="accent6"/>
                </a:solidFill>
              </a:rPr>
              <a:t> зв'язатися з цим законодавцем і висловитись на користь Вашої позиції.</a:t>
            </a:r>
          </a:p>
          <a:p>
            <a:pPr marL="680399" lvl="0" indent="-680399" algn="just">
              <a:spcBef>
                <a:spcPts val="2400"/>
              </a:spcBef>
              <a:spcAft>
                <a:spcPts val="3000"/>
              </a:spcAft>
              <a:buFont typeface="Wingdings" panose="05000000000000000000" pitchFamily="2" charset="2"/>
              <a:buChar char="ü"/>
            </a:pPr>
            <a:r>
              <a:rPr lang="uk-UA" sz="4000" dirty="0" smtClean="0">
                <a:solidFill>
                  <a:schemeClr val="accent6"/>
                </a:solidFill>
              </a:rPr>
              <a:t>Якщо ж зустріч з певним депутатом не вдалося організувати, усі ознайомчі </a:t>
            </a:r>
            <a:r>
              <a:rPr lang="uk-UA" sz="4000" b="1" dirty="0" smtClean="0">
                <a:solidFill>
                  <a:schemeClr val="accent6"/>
                </a:solidFill>
              </a:rPr>
              <a:t>матеріали можна відправити </a:t>
            </a:r>
            <a:r>
              <a:rPr lang="uk-UA" sz="4000" dirty="0" smtClean="0">
                <a:solidFill>
                  <a:schemeClr val="accent6"/>
                </a:solidFill>
              </a:rPr>
              <a:t>поштою, а потім зателефонувати і поцікавитися позицією депутата з питання, з яким Ви звернулися.</a:t>
            </a:r>
            <a:endParaRPr lang="uk-UA" sz="4000" dirty="0">
              <a:solidFill>
                <a:schemeClr val="accent6"/>
              </a:solidFill>
            </a:endParaRPr>
          </a:p>
        </p:txBody>
      </p:sp>
    </p:spTree>
    <p:extLst>
      <p:ext uri="{BB962C8B-B14F-4D97-AF65-F5344CB8AC3E}">
        <p14:creationId xmlns:p14="http://schemas.microsoft.com/office/powerpoint/2010/main" val="2740976673"/>
      </p:ext>
    </p:extLst>
  </p:cSld>
  <p:clrMapOvr>
    <a:masterClrMapping/>
  </p:clrMapOvr>
  <p:transition spd="slow">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02933" y="4461164"/>
            <a:ext cx="20538920" cy="7252526"/>
          </a:xfrm>
          <a:prstGeom prst="rect">
            <a:avLst/>
          </a:prstGeom>
        </p:spPr>
        <p:txBody>
          <a:bodyPr lIns="217728" tIns="108864" rIns="217728" bIns="108864">
            <a:noAutofit/>
          </a:bodyPr>
          <a:lstStyle/>
          <a:p>
            <a:pPr algn="just">
              <a:spcBef>
                <a:spcPts val="2400"/>
              </a:spcBef>
              <a:spcAft>
                <a:spcPts val="3000"/>
              </a:spcAft>
              <a:buFont typeface="Wingdings" pitchFamily="2" charset="2"/>
              <a:buChar char="ü"/>
            </a:pPr>
            <a:r>
              <a:rPr lang="uk-UA" sz="4000" dirty="0" smtClean="0">
                <a:solidFill>
                  <a:schemeClr val="accent6"/>
                </a:solidFill>
              </a:rPr>
              <a:t> Процес створення закону і його прийняття проходить цілу низку </a:t>
            </a:r>
            <a:r>
              <a:rPr lang="uk-UA" sz="4000" b="1" dirty="0" smtClean="0">
                <a:solidFill>
                  <a:schemeClr val="accent6"/>
                </a:solidFill>
              </a:rPr>
              <a:t>стадій</a:t>
            </a:r>
            <a:r>
              <a:rPr lang="uk-UA" sz="4000" dirty="0" smtClean="0">
                <a:solidFill>
                  <a:schemeClr val="accent6"/>
                </a:solidFill>
              </a:rPr>
              <a:t> - від підготовки до оприлюднення, про які можна докладніше прочитати в Регламенті ВРУ.</a:t>
            </a:r>
          </a:p>
          <a:p>
            <a:pPr algn="just">
              <a:spcBef>
                <a:spcPts val="2400"/>
              </a:spcBef>
              <a:spcAft>
                <a:spcPts val="3000"/>
              </a:spcAft>
              <a:buFont typeface="Wingdings" pitchFamily="2" charset="2"/>
              <a:buChar char="ü"/>
            </a:pPr>
            <a:r>
              <a:rPr lang="uk-UA" sz="4000" dirty="0" smtClean="0">
                <a:solidFill>
                  <a:schemeClr val="accent6"/>
                </a:solidFill>
              </a:rPr>
              <a:t> Фахівцю з </a:t>
            </a:r>
            <a:r>
              <a:rPr lang="uk-UA" sz="4000" dirty="0" err="1" smtClean="0">
                <a:solidFill>
                  <a:schemeClr val="accent6"/>
                </a:solidFill>
              </a:rPr>
              <a:t>адвокації</a:t>
            </a:r>
            <a:r>
              <a:rPr lang="uk-UA" sz="4000" dirty="0" smtClean="0">
                <a:solidFill>
                  <a:schemeClr val="accent6"/>
                </a:solidFill>
              </a:rPr>
              <a:t> важливо </a:t>
            </a:r>
            <a:r>
              <a:rPr lang="uk-UA" sz="4000" dirty="0">
                <a:solidFill>
                  <a:schemeClr val="accent6"/>
                </a:solidFill>
              </a:rPr>
              <a:t>у</a:t>
            </a:r>
            <a:r>
              <a:rPr lang="uk-UA" sz="4000" dirty="0" smtClean="0">
                <a:solidFill>
                  <a:schemeClr val="accent6"/>
                </a:solidFill>
              </a:rPr>
              <a:t> цьому процесі вміти </a:t>
            </a:r>
            <a:r>
              <a:rPr lang="uk-UA" sz="4000" b="1" dirty="0" smtClean="0">
                <a:solidFill>
                  <a:schemeClr val="accent6"/>
                </a:solidFill>
              </a:rPr>
              <a:t>узгоджувати</a:t>
            </a:r>
            <a:r>
              <a:rPr lang="uk-UA" sz="4000" dirty="0" smtClean="0">
                <a:solidFill>
                  <a:schemeClr val="accent6"/>
                </a:solidFill>
              </a:rPr>
              <a:t> свої дії з конкретними стадіями законотворчого процесу.</a:t>
            </a:r>
          </a:p>
        </p:txBody>
      </p:sp>
    </p:spTree>
    <p:extLst>
      <p:ext uri="{BB962C8B-B14F-4D97-AF65-F5344CB8AC3E}">
        <p14:creationId xmlns:p14="http://schemas.microsoft.com/office/powerpoint/2010/main" val="3738921029"/>
      </p:ext>
    </p:extLst>
  </p:cSld>
  <p:clrMapOvr>
    <a:masterClrMapping/>
  </p:clrMapOvr>
  <p:transition spd="slow">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02933" y="2382253"/>
            <a:ext cx="20538920" cy="9456821"/>
          </a:xfrm>
          <a:prstGeom prst="rect">
            <a:avLst/>
          </a:prstGeom>
        </p:spPr>
        <p:txBody>
          <a:bodyPr lIns="217728" tIns="108864" rIns="217728" bIns="108864">
            <a:noAutofit/>
          </a:bodyPr>
          <a:lstStyle/>
          <a:p>
            <a:pPr algn="just">
              <a:spcBef>
                <a:spcPts val="0"/>
              </a:spcBef>
              <a:spcAft>
                <a:spcPts val="0"/>
              </a:spcAft>
            </a:pPr>
            <a:r>
              <a:rPr lang="uk-UA" sz="5000" dirty="0" smtClean="0">
                <a:solidFill>
                  <a:schemeClr val="tx2"/>
                </a:solidFill>
                <a:latin typeface="Franklin Gothic Medium"/>
                <a:ea typeface="ＭＳ Ｐゴシック" charset="-128"/>
                <a:cs typeface="Franklin Gothic Medium"/>
              </a:rPr>
              <a:t>ВНЕСЕННЯ ЛОБІСТОМ ЗАКОНОПРОЕКТУ "З НУЛЯ":</a:t>
            </a:r>
          </a:p>
          <a:p>
            <a:pPr algn="just">
              <a:spcBef>
                <a:spcPts val="0"/>
              </a:spcBef>
              <a:spcAft>
                <a:spcPts val="0"/>
              </a:spcAft>
            </a:pPr>
            <a:r>
              <a:rPr lang="uk-UA" sz="5000" dirty="0" smtClean="0">
                <a:solidFill>
                  <a:schemeClr val="tx2"/>
                </a:solidFill>
                <a:latin typeface="Franklin Gothic Medium"/>
                <a:ea typeface="ＭＳ Ｐゴシック" charset="-128"/>
                <a:cs typeface="Franklin Gothic Medium"/>
              </a:rPr>
              <a:t>ЩО МОЖНА ЗРОБИТИ?</a:t>
            </a:r>
            <a:endParaRPr lang="uk-UA" sz="3600" b="1" dirty="0" smtClean="0">
              <a:solidFill>
                <a:schemeClr val="accent6"/>
              </a:solidFill>
            </a:endParaRPr>
          </a:p>
          <a:p>
            <a:pPr algn="just">
              <a:spcBef>
                <a:spcPts val="1800"/>
              </a:spcBef>
              <a:spcAft>
                <a:spcPts val="600"/>
              </a:spcAft>
            </a:pPr>
            <a:r>
              <a:rPr lang="uk-UA" sz="3300" b="1" dirty="0" smtClean="0">
                <a:solidFill>
                  <a:schemeClr val="accent6"/>
                </a:solidFill>
              </a:rPr>
              <a:t>Можливі дії на </a:t>
            </a:r>
            <a:r>
              <a:rPr lang="uk-UA" sz="3300" b="1" dirty="0">
                <a:solidFill>
                  <a:schemeClr val="accent6"/>
                </a:solidFill>
              </a:rPr>
              <a:t>е</a:t>
            </a:r>
            <a:r>
              <a:rPr lang="uk-UA" sz="3300" b="1" dirty="0" smtClean="0">
                <a:solidFill>
                  <a:schemeClr val="accent6"/>
                </a:solidFill>
              </a:rPr>
              <a:t>тапі подання законопроекту:</a:t>
            </a:r>
            <a:endParaRPr lang="uk-UA" sz="3300" b="1" dirty="0">
              <a:solidFill>
                <a:schemeClr val="accent6"/>
              </a:solidFill>
            </a:endParaRPr>
          </a:p>
          <a:p>
            <a:pPr marL="680399" indent="-680399" algn="just">
              <a:spcBef>
                <a:spcPts val="2400"/>
              </a:spcBef>
              <a:spcAft>
                <a:spcPts val="1200"/>
              </a:spcAft>
              <a:buFont typeface="Wingdings" panose="05000000000000000000" pitchFamily="2" charset="2"/>
              <a:buChar char="§"/>
            </a:pPr>
            <a:r>
              <a:rPr lang="uk-UA" sz="3300" dirty="0" smtClean="0">
                <a:solidFill>
                  <a:schemeClr val="accent6"/>
                </a:solidFill>
              </a:rPr>
              <a:t>ретельно вивчити питання, яке Вас цікавить, і законодавство в цьому напрямку, щоб переконатися, чи дійсно його можна вирішити тільки за допомогою нового законодавства;</a:t>
            </a:r>
            <a:endParaRPr lang="uk-UA" sz="3300" dirty="0">
              <a:solidFill>
                <a:schemeClr val="accent6"/>
              </a:solidFill>
            </a:endParaRPr>
          </a:p>
          <a:p>
            <a:pPr marL="680399" indent="-680399" algn="just">
              <a:spcBef>
                <a:spcPts val="2400"/>
              </a:spcBef>
              <a:spcAft>
                <a:spcPts val="1200"/>
              </a:spcAft>
              <a:buFont typeface="Wingdings" panose="05000000000000000000" pitchFamily="2" charset="2"/>
              <a:buChar char="§"/>
            </a:pPr>
            <a:r>
              <a:rPr lang="uk-UA" sz="3300" dirty="0" smtClean="0">
                <a:solidFill>
                  <a:schemeClr val="accent6"/>
                </a:solidFill>
              </a:rPr>
              <a:t>знайти народного депутата, який підтримає Вашу ідею і візьме на себе роль суб'єкта законодавчої ініціативи (в ідеалі Вам потрібен депутат, який добре знайомий з питанням, яке Вас цікавить, входить до профільного комітету ВРУ та при цьому має достатній авторитет в комітеті і парламенті в цілому);</a:t>
            </a:r>
            <a:endParaRPr lang="uk-UA" sz="3300" dirty="0">
              <a:solidFill>
                <a:schemeClr val="accent6"/>
              </a:solidFill>
            </a:endParaRPr>
          </a:p>
          <a:p>
            <a:pPr marL="680399" indent="-680399" algn="just">
              <a:spcBef>
                <a:spcPts val="2400"/>
              </a:spcBef>
              <a:spcAft>
                <a:spcPts val="1200"/>
              </a:spcAft>
              <a:buFont typeface="Wingdings" panose="05000000000000000000" pitchFamily="2" charset="2"/>
              <a:buChar char="§"/>
            </a:pPr>
            <a:r>
              <a:rPr lang="uk-UA" sz="3300" dirty="0" smtClean="0">
                <a:solidFill>
                  <a:schemeClr val="accent6"/>
                </a:solidFill>
              </a:rPr>
              <a:t>знайти додаткову підтримку та виявити можливу опозицію</a:t>
            </a:r>
            <a:r>
              <a:rPr lang="uk-UA" sz="3300" dirty="0">
                <a:solidFill>
                  <a:schemeClr val="accent6"/>
                </a:solidFill>
              </a:rPr>
              <a:t>;</a:t>
            </a:r>
          </a:p>
          <a:p>
            <a:pPr marL="680399" indent="-680399" algn="just">
              <a:spcBef>
                <a:spcPts val="2400"/>
              </a:spcBef>
              <a:spcAft>
                <a:spcPts val="1200"/>
              </a:spcAft>
              <a:buFont typeface="Wingdings" panose="05000000000000000000" pitchFamily="2" charset="2"/>
              <a:buChar char="§"/>
            </a:pPr>
            <a:r>
              <a:rPr lang="uk-UA" sz="3300" dirty="0" smtClean="0">
                <a:solidFill>
                  <a:schemeClr val="accent6"/>
                </a:solidFill>
              </a:rPr>
              <a:t>підготуватися </a:t>
            </a:r>
            <a:r>
              <a:rPr lang="uk-UA" sz="3300" dirty="0">
                <a:solidFill>
                  <a:schemeClr val="accent6"/>
                </a:solidFill>
              </a:rPr>
              <a:t>до захисту Вашої позиції і до спростування опозиційних точок зору (зокрема, потрібно продумати фінансово-економічне обґрунтування Вашого законопроекту, пропозиції щодо покриття витрат і оцінку очікуваного соціально-економічного ефекту).</a:t>
            </a:r>
          </a:p>
        </p:txBody>
      </p:sp>
      <p:sp>
        <p:nvSpPr>
          <p:cNvPr id="3" name="Content Placeholder 1"/>
          <p:cNvSpPr txBox="1">
            <a:spLocks/>
          </p:cNvSpPr>
          <p:nvPr/>
        </p:nvSpPr>
        <p:spPr>
          <a:xfrm>
            <a:off x="1588168" y="12272211"/>
            <a:ext cx="20164926" cy="1106905"/>
          </a:xfrm>
          <a:prstGeom prst="rect">
            <a:avLst/>
          </a:prstGeom>
        </p:spPr>
        <p:txBody>
          <a:bodyPr lIns="217728" tIns="108864" rIns="217728" bIns="108864">
            <a:normAutofit/>
          </a:bodyPr>
          <a:lstStyle/>
          <a:p>
            <a:pPr algn="just" eaLnBrk="0" hangingPunct="0">
              <a:lnSpc>
                <a:spcPct val="110000"/>
              </a:lnSpc>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1035137036"/>
      </p:ext>
    </p:extLst>
  </p:cSld>
  <p:clrMapOvr>
    <a:masterClrMapping/>
  </p:clrMapOvr>
  <p:transition spd="slow">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5979" y="2748798"/>
            <a:ext cx="20618288" cy="8945897"/>
          </a:xfrm>
          <a:prstGeom prst="rect">
            <a:avLst/>
          </a:prstGeom>
        </p:spPr>
        <p:txBody>
          <a:bodyPr lIns="217728" tIns="108864" rIns="217728" bIns="108864">
            <a:noAutofit/>
          </a:bodyPr>
          <a:lstStyle/>
          <a:p>
            <a:pPr>
              <a:spcBef>
                <a:spcPts val="1200"/>
              </a:spcBef>
              <a:spcAft>
                <a:spcPts val="600"/>
              </a:spcAft>
            </a:pPr>
            <a:r>
              <a:rPr lang="uk-UA" sz="4800" dirty="0" smtClean="0">
                <a:solidFill>
                  <a:schemeClr val="tx2"/>
                </a:solidFill>
                <a:latin typeface="Franklin Gothic Medium"/>
                <a:ea typeface="ＭＳ Ｐゴシック" charset="-128"/>
                <a:cs typeface="Franklin Gothic Medium"/>
              </a:rPr>
              <a:t>МОЖЛИВІ ДІЇ НА ЕТАПІ ПОПЕРЕДНЬОГО РОЗГЛЯДУ  ЗАКОНОПРОЕКТУ ПРОФІЛЬНИМ ПАРЛАМЕНТСЬКИМ КОМІТЕТОМ</a:t>
            </a:r>
          </a:p>
          <a:p>
            <a:pPr>
              <a:spcBef>
                <a:spcPts val="0"/>
              </a:spcBef>
              <a:spcAft>
                <a:spcPts val="2800"/>
              </a:spcAft>
            </a:pPr>
            <a:r>
              <a:rPr lang="uk-UA" sz="3400" b="1" dirty="0" smtClean="0">
                <a:solidFill>
                  <a:schemeClr val="accent6"/>
                </a:solidFill>
              </a:rPr>
              <a:t>(тобто комітетом, який визначено відповідальним за цей законопроект)</a:t>
            </a:r>
          </a:p>
          <a:p>
            <a:pPr algn="just">
              <a:spcBef>
                <a:spcPts val="2400"/>
              </a:spcBef>
              <a:spcAft>
                <a:spcPts val="3000"/>
              </a:spcAft>
              <a:buFont typeface="Wingdings" pitchFamily="2" charset="2"/>
              <a:buChar char="ü"/>
            </a:pPr>
            <a:r>
              <a:rPr lang="uk-UA" sz="3600" dirty="0" smtClean="0">
                <a:solidFill>
                  <a:schemeClr val="accent6"/>
                </a:solidFill>
              </a:rPr>
              <a:t> С</a:t>
            </a:r>
            <a:r>
              <a:rPr lang="uk-UA" sz="3800" dirty="0" smtClean="0">
                <a:solidFill>
                  <a:schemeClr val="accent6"/>
                </a:solidFill>
              </a:rPr>
              <a:t>тадія попереднього розгляду законопроекту комітетами </a:t>
            </a:r>
            <a:r>
              <a:rPr lang="uk-UA" sz="3800" dirty="0" smtClean="0">
                <a:solidFill>
                  <a:srgbClr val="494F50"/>
                </a:solidFill>
              </a:rPr>
              <a:t>–</a:t>
            </a:r>
            <a:r>
              <a:rPr lang="uk-UA" sz="3800" dirty="0" smtClean="0">
                <a:solidFill>
                  <a:schemeClr val="accent6"/>
                </a:solidFill>
              </a:rPr>
              <a:t> одна з найбільш відповідальних, і більшість законопроектів не отримують підтримки саме на цьому етапі.</a:t>
            </a:r>
          </a:p>
          <a:p>
            <a:pPr algn="just">
              <a:spcBef>
                <a:spcPts val="2400"/>
              </a:spcBef>
              <a:spcAft>
                <a:spcPts val="3000"/>
              </a:spcAft>
              <a:buFont typeface="Wingdings" pitchFamily="2" charset="2"/>
              <a:buChar char="ü"/>
            </a:pPr>
            <a:r>
              <a:rPr lang="uk-UA" sz="3800" dirty="0" smtClean="0">
                <a:solidFill>
                  <a:schemeClr val="accent6"/>
                </a:solidFill>
              </a:rPr>
              <a:t> Більш того, саме на етапі попереднього розгляду комітетом </a:t>
            </a:r>
            <a:r>
              <a:rPr lang="uk-UA" sz="3800" b="1" dirty="0" smtClean="0">
                <a:solidFill>
                  <a:schemeClr val="accent6"/>
                </a:solidFill>
              </a:rPr>
              <a:t>багато залежить від керівництва комітетів</a:t>
            </a:r>
            <a:r>
              <a:rPr lang="uk-UA" sz="3800" dirty="0" smtClean="0">
                <a:solidFill>
                  <a:schemeClr val="accent6"/>
                </a:solidFill>
              </a:rPr>
              <a:t>, тобто їх голів та заступників, оскільки вони можуть впливати на порядок денний комітету, визначати порядок розгляду законопроектів, приймати рішення про те, чи варто направляти законопроект на розгляд підкомітетам, передавати його на додаткову експертизу до профільних установ.</a:t>
            </a:r>
            <a:endParaRPr lang="uk-UA" sz="3800" dirty="0" smtClean="0">
              <a:solidFill>
                <a:schemeClr val="accent6"/>
              </a:solidFill>
              <a:latin typeface="Franklin Gothic Medium"/>
              <a:ea typeface="ＭＳ Ｐゴシック" charset="-128"/>
              <a:cs typeface="Franklin Gothic Medium"/>
            </a:endParaRPr>
          </a:p>
        </p:txBody>
      </p:sp>
      <p:sp>
        <p:nvSpPr>
          <p:cNvPr id="3" name="Content Placeholder 1"/>
          <p:cNvSpPr txBox="1">
            <a:spLocks/>
          </p:cNvSpPr>
          <p:nvPr/>
        </p:nvSpPr>
        <p:spPr>
          <a:xfrm>
            <a:off x="1515979" y="12248148"/>
            <a:ext cx="20618288"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1534395376"/>
      </p:ext>
    </p:extLst>
  </p:cSld>
  <p:clrMapOvr>
    <a:masterClrMapping/>
  </p:clrMapOvr>
  <p:transition spd="slow">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5979" y="3128211"/>
            <a:ext cx="20618288" cy="8686800"/>
          </a:xfrm>
          <a:prstGeom prst="rect">
            <a:avLst/>
          </a:prstGeom>
        </p:spPr>
        <p:txBody>
          <a:bodyPr lIns="217728" tIns="108864" rIns="217728" bIns="108864">
            <a:noAutofit/>
          </a:bodyPr>
          <a:lstStyle/>
          <a:p>
            <a:pPr marL="680399" indent="-680399" algn="just">
              <a:spcBef>
                <a:spcPts val="1800"/>
              </a:spcBef>
              <a:spcAft>
                <a:spcPts val="1800"/>
              </a:spcAft>
              <a:buFont typeface="Wingdings" panose="05000000000000000000" pitchFamily="2" charset="2"/>
              <a:buChar char="§"/>
            </a:pPr>
            <a:r>
              <a:rPr lang="uk-UA" sz="3800" dirty="0" smtClean="0">
                <a:solidFill>
                  <a:schemeClr val="accent6"/>
                </a:solidFill>
              </a:rPr>
              <a:t>На цьому етапі лобістам потрібно використовувати всі доступні можливості для </a:t>
            </a:r>
            <a:r>
              <a:rPr lang="uk-UA" sz="3800" b="1" dirty="0" smtClean="0">
                <a:solidFill>
                  <a:schemeClr val="accent6"/>
                </a:solidFill>
              </a:rPr>
              <a:t>персонального впливу </a:t>
            </a:r>
            <a:r>
              <a:rPr lang="uk-UA" sz="3800" dirty="0" smtClean="0">
                <a:solidFill>
                  <a:schemeClr val="accent6"/>
                </a:solidFill>
              </a:rPr>
              <a:t>на членів профільного комітету;</a:t>
            </a:r>
          </a:p>
          <a:p>
            <a:pPr marL="680399" indent="-680399" algn="just">
              <a:spcBef>
                <a:spcPts val="1800"/>
              </a:spcBef>
              <a:spcAft>
                <a:spcPts val="1800"/>
              </a:spcAft>
              <a:buFont typeface="Wingdings" panose="05000000000000000000" pitchFamily="2" charset="2"/>
              <a:buChar char="§"/>
            </a:pPr>
            <a:r>
              <a:rPr lang="uk-UA" sz="3800" dirty="0" smtClean="0">
                <a:solidFill>
                  <a:schemeClr val="accent6"/>
                </a:solidFill>
              </a:rPr>
              <a:t>Достатньо зосередитися </a:t>
            </a:r>
            <a:r>
              <a:rPr lang="uk-UA" sz="3800" b="1" dirty="0" smtClean="0">
                <a:solidFill>
                  <a:schemeClr val="accent6"/>
                </a:solidFill>
              </a:rPr>
              <a:t>на одному або декількох депутатах</a:t>
            </a:r>
            <a:r>
              <a:rPr lang="uk-UA" sz="3800" dirty="0" smtClean="0">
                <a:solidFill>
                  <a:schemeClr val="accent6"/>
                </a:solidFill>
              </a:rPr>
              <a:t> (якщо вони входять до складу керівництва комітету, користуються авторитетом серед колег і можуть переконливо виступити на підтримку Вашого законопроекту);</a:t>
            </a:r>
          </a:p>
          <a:p>
            <a:pPr marL="680399" indent="-680399" algn="just">
              <a:spcBef>
                <a:spcPts val="1800"/>
              </a:spcBef>
              <a:spcAft>
                <a:spcPts val="1800"/>
              </a:spcAft>
              <a:buFont typeface="Wingdings" panose="05000000000000000000" pitchFamily="2" charset="2"/>
              <a:buChar char="§"/>
            </a:pPr>
            <a:r>
              <a:rPr lang="uk-UA" sz="3800" dirty="0" smtClean="0">
                <a:solidFill>
                  <a:schemeClr val="accent6"/>
                </a:solidFill>
              </a:rPr>
              <a:t>Якщо виникла </a:t>
            </a:r>
            <a:r>
              <a:rPr lang="uk-UA" sz="3800" b="1" dirty="0" smtClean="0">
                <a:solidFill>
                  <a:schemeClr val="accent6"/>
                </a:solidFill>
              </a:rPr>
              <a:t>необхідність у додаткових роз'ясненнях </a:t>
            </a:r>
            <a:r>
              <a:rPr lang="uk-UA" sz="3800" dirty="0" smtClean="0">
                <a:solidFill>
                  <a:schemeClr val="accent6"/>
                </a:solidFill>
              </a:rPr>
              <a:t>з боку ініціаторів, лобіст може стати </a:t>
            </a:r>
            <a:r>
              <a:rPr lang="uk-UA" sz="3800" b="1" dirty="0" smtClean="0">
                <a:solidFill>
                  <a:schemeClr val="accent6"/>
                </a:solidFill>
              </a:rPr>
              <a:t>основним джерелом інформації </a:t>
            </a:r>
            <a:r>
              <a:rPr lang="uk-UA" sz="3800" dirty="0" smtClean="0">
                <a:solidFill>
                  <a:schemeClr val="accent6"/>
                </a:solidFill>
              </a:rPr>
              <a:t>щодо законопроекту як для депутатів, які виступили ініціаторами і яким потрібно захищати законопроект, так і для інших членів комітету.</a:t>
            </a:r>
          </a:p>
          <a:p>
            <a:pPr marL="680399" indent="-680399" algn="just">
              <a:spcBef>
                <a:spcPts val="1800"/>
              </a:spcBef>
              <a:spcAft>
                <a:spcPts val="1800"/>
              </a:spcAft>
              <a:buFont typeface="Wingdings" panose="05000000000000000000" pitchFamily="2" charset="2"/>
              <a:buChar char="§"/>
            </a:pPr>
            <a:r>
              <a:rPr lang="uk-UA" sz="3800" dirty="0" smtClean="0">
                <a:solidFill>
                  <a:schemeClr val="accent6"/>
                </a:solidFill>
              </a:rPr>
              <a:t>Для цього депутати </a:t>
            </a:r>
            <a:r>
              <a:rPr lang="uk-UA" sz="3800" dirty="0" smtClean="0">
                <a:solidFill>
                  <a:srgbClr val="494F50"/>
                </a:solidFill>
              </a:rPr>
              <a:t>– </a:t>
            </a:r>
            <a:r>
              <a:rPr lang="uk-UA" sz="3800" dirty="0" smtClean="0">
                <a:solidFill>
                  <a:schemeClr val="accent6"/>
                </a:solidFill>
              </a:rPr>
              <a:t>ініціатори законопроекту можуть </a:t>
            </a:r>
            <a:r>
              <a:rPr lang="uk-UA" sz="3800" b="1" dirty="0" smtClean="0">
                <a:solidFill>
                  <a:schemeClr val="accent6"/>
                </a:solidFill>
              </a:rPr>
              <a:t>надати слово </a:t>
            </a:r>
            <a:r>
              <a:rPr lang="uk-UA" sz="3800" dirty="0" smtClean="0">
                <a:solidFill>
                  <a:schemeClr val="accent6"/>
                </a:solidFill>
              </a:rPr>
              <a:t>лобісту, представивши його колегам, і дати йому можливість висловитись з приводу законопроекту.</a:t>
            </a:r>
          </a:p>
        </p:txBody>
      </p:sp>
      <p:sp>
        <p:nvSpPr>
          <p:cNvPr id="3" name="Content Placeholder 1"/>
          <p:cNvSpPr txBox="1">
            <a:spLocks/>
          </p:cNvSpPr>
          <p:nvPr/>
        </p:nvSpPr>
        <p:spPr>
          <a:xfrm>
            <a:off x="1515979" y="12175958"/>
            <a:ext cx="20618288"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796982125"/>
      </p:ext>
    </p:extLst>
  </p:cSld>
  <p:clrMapOvr>
    <a:masterClrMapping/>
  </p:clrMapOvr>
  <p:transition spd="slow">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5979" y="4655126"/>
            <a:ext cx="20501811" cy="5980789"/>
          </a:xfrm>
          <a:prstGeom prst="rect">
            <a:avLst/>
          </a:prstGeom>
        </p:spPr>
        <p:txBody>
          <a:bodyPr lIns="217728" tIns="108864" rIns="217728" bIns="108864">
            <a:noAutofit/>
          </a:bodyPr>
          <a:lstStyle/>
          <a:p>
            <a:pPr algn="just">
              <a:spcBef>
                <a:spcPts val="1800"/>
              </a:spcBef>
              <a:spcAft>
                <a:spcPts val="2400"/>
              </a:spcAft>
              <a:buFont typeface="Wingdings" pitchFamily="2" charset="2"/>
              <a:buChar char="§"/>
            </a:pPr>
            <a:r>
              <a:rPr lang="uk-UA" sz="4000" dirty="0" smtClean="0">
                <a:solidFill>
                  <a:schemeClr val="accent6"/>
                </a:solidFill>
              </a:rPr>
              <a:t> Лобіст в даному випадку може виступити особисто або делегувати цю можливість третім особам</a:t>
            </a:r>
            <a:r>
              <a:rPr lang="uk-UA" sz="4000" dirty="0" smtClean="0">
                <a:solidFill>
                  <a:srgbClr val="494F50"/>
                </a:solidFill>
              </a:rPr>
              <a:t> –</a:t>
            </a:r>
            <a:r>
              <a:rPr lang="uk-UA" sz="4000" dirty="0" smtClean="0">
                <a:solidFill>
                  <a:schemeClr val="accent6"/>
                </a:solidFill>
              </a:rPr>
              <a:t> експертам, громадським активістам, головам галузевих асоціацій, авторитетним особистостям, до яких законодавці будуть схильні прислухатися.</a:t>
            </a:r>
          </a:p>
          <a:p>
            <a:pPr algn="just">
              <a:spcBef>
                <a:spcPts val="1800"/>
              </a:spcBef>
              <a:spcAft>
                <a:spcPts val="2400"/>
              </a:spcAft>
              <a:buFont typeface="Wingdings" pitchFamily="2" charset="2"/>
              <a:buChar char="§"/>
            </a:pPr>
            <a:r>
              <a:rPr lang="uk-UA" sz="4000" dirty="0" smtClean="0">
                <a:solidFill>
                  <a:schemeClr val="accent6"/>
                </a:solidFill>
              </a:rPr>
              <a:t> При </a:t>
            </a:r>
            <a:r>
              <a:rPr lang="uk-UA" sz="4000" dirty="0">
                <a:solidFill>
                  <a:schemeClr val="accent6"/>
                </a:solidFill>
              </a:rPr>
              <a:t>цьому з кожним членом комітету потрібно вести персональну роботу: проводити особисті зустрічі, якщо необхідно </a:t>
            </a:r>
            <a:r>
              <a:rPr lang="uk-UA" sz="4000" dirty="0">
                <a:solidFill>
                  <a:srgbClr val="494F50"/>
                </a:solidFill>
              </a:rPr>
              <a:t>– </a:t>
            </a:r>
            <a:r>
              <a:rPr lang="uk-UA" sz="4000" dirty="0">
                <a:solidFill>
                  <a:schemeClr val="accent6"/>
                </a:solidFill>
              </a:rPr>
              <a:t>звертатися з офіційними листами</a:t>
            </a:r>
            <a:r>
              <a:rPr lang="uk-UA" sz="4000" dirty="0" smtClean="0">
                <a:solidFill>
                  <a:schemeClr val="accent6"/>
                </a:solidFill>
              </a:rPr>
              <a:t>.</a:t>
            </a:r>
            <a:endParaRPr lang="uk-UA" sz="4000" b="1" dirty="0" smtClean="0">
              <a:solidFill>
                <a:schemeClr val="accent6"/>
              </a:solidFill>
            </a:endParaRPr>
          </a:p>
        </p:txBody>
      </p:sp>
      <p:sp>
        <p:nvSpPr>
          <p:cNvPr id="3" name="Content Placeholder 1"/>
          <p:cNvSpPr txBox="1">
            <a:spLocks/>
          </p:cNvSpPr>
          <p:nvPr/>
        </p:nvSpPr>
        <p:spPr>
          <a:xfrm>
            <a:off x="1515979" y="12175958"/>
            <a:ext cx="20618288"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3920536677"/>
      </p:ext>
    </p:extLst>
  </p:cSld>
  <p:clrMapOvr>
    <a:masterClrMapping/>
  </p:clrMapOvr>
  <p:transition spd="slow">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3007895"/>
            <a:ext cx="20429621" cy="8758989"/>
          </a:xfrm>
          <a:prstGeom prst="rect">
            <a:avLst/>
          </a:prstGeom>
        </p:spPr>
        <p:txBody>
          <a:bodyPr lIns="217728" tIns="108864" rIns="217728" bIns="108864">
            <a:noAutofit/>
          </a:bodyPr>
          <a:lstStyle/>
          <a:p>
            <a:pPr algn="just">
              <a:spcBef>
                <a:spcPts val="1800"/>
              </a:spcBef>
              <a:spcAft>
                <a:spcPts val="1800"/>
              </a:spcAft>
              <a:buFont typeface="Wingdings" pitchFamily="2" charset="2"/>
              <a:buChar char="§"/>
            </a:pPr>
            <a:r>
              <a:rPr lang="uk-UA" sz="3600" dirty="0">
                <a:solidFill>
                  <a:schemeClr val="accent6"/>
                </a:solidFill>
              </a:rPr>
              <a:t> </a:t>
            </a:r>
            <a:r>
              <a:rPr lang="uk-UA" sz="3600" dirty="0" smtClean="0">
                <a:solidFill>
                  <a:schemeClr val="accent6"/>
                </a:solidFill>
              </a:rPr>
              <a:t>Рекомендують приділити особливу увагу депутатам, які </a:t>
            </a:r>
            <a:r>
              <a:rPr lang="uk-UA" sz="3600" b="1" dirty="0" smtClean="0"/>
              <a:t>висловили сумніви</a:t>
            </a:r>
            <a:r>
              <a:rPr lang="uk-UA" sz="3600" dirty="0" smtClean="0">
                <a:solidFill>
                  <a:schemeClr val="accent6"/>
                </a:solidFill>
              </a:rPr>
              <a:t> або застереження під час розгляду законопроекту комітетом.</a:t>
            </a:r>
          </a:p>
          <a:p>
            <a:pPr algn="just">
              <a:spcBef>
                <a:spcPts val="1800"/>
              </a:spcBef>
              <a:spcAft>
                <a:spcPts val="1800"/>
              </a:spcAft>
              <a:buFont typeface="Wingdings" pitchFamily="2" charset="2"/>
              <a:buChar char="§"/>
            </a:pPr>
            <a:r>
              <a:rPr lang="uk-UA" sz="3600" dirty="0">
                <a:solidFill>
                  <a:schemeClr val="accent6"/>
                </a:solidFill>
              </a:rPr>
              <a:t> </a:t>
            </a:r>
            <a:r>
              <a:rPr lang="uk-UA" sz="3600" dirty="0" smtClean="0">
                <a:solidFill>
                  <a:schemeClr val="accent6"/>
                </a:solidFill>
              </a:rPr>
              <a:t>Важливо також вести роботу з депутатами, які ще </a:t>
            </a:r>
            <a:r>
              <a:rPr lang="uk-UA" sz="3600" b="1" dirty="0" smtClean="0"/>
              <a:t>не визначилися</a:t>
            </a:r>
            <a:r>
              <a:rPr lang="uk-UA" sz="3600" dirty="0" smtClean="0">
                <a:solidFill>
                  <a:schemeClr val="accent6"/>
                </a:solidFill>
              </a:rPr>
              <a:t>.</a:t>
            </a:r>
          </a:p>
          <a:p>
            <a:pPr algn="just">
              <a:spcBef>
                <a:spcPts val="1800"/>
              </a:spcBef>
              <a:spcAft>
                <a:spcPts val="1800"/>
              </a:spcAft>
              <a:buFont typeface="Wingdings" pitchFamily="2" charset="2"/>
              <a:buChar char="§"/>
            </a:pPr>
            <a:r>
              <a:rPr lang="uk-UA" sz="3600" dirty="0">
                <a:solidFill>
                  <a:schemeClr val="accent6"/>
                </a:solidFill>
              </a:rPr>
              <a:t> </a:t>
            </a:r>
            <a:r>
              <a:rPr lang="uk-UA" sz="3600" dirty="0" smtClean="0">
                <a:solidFill>
                  <a:schemeClr val="accent6"/>
                </a:solidFill>
              </a:rPr>
              <a:t>Потрібно також </a:t>
            </a:r>
            <a:r>
              <a:rPr lang="uk-UA" sz="3600" dirty="0">
                <a:solidFill>
                  <a:schemeClr val="accent6"/>
                </a:solidFill>
              </a:rPr>
              <a:t>отримати </a:t>
            </a:r>
            <a:r>
              <a:rPr lang="uk-UA" sz="3600" b="1" dirty="0">
                <a:solidFill>
                  <a:schemeClr val="accent6"/>
                </a:solidFill>
              </a:rPr>
              <a:t>підтримку інших комітетів</a:t>
            </a:r>
            <a:r>
              <a:rPr lang="uk-UA" sz="3600" dirty="0">
                <a:solidFill>
                  <a:schemeClr val="accent6"/>
                </a:solidFill>
              </a:rPr>
              <a:t>, які будуть давати свій висновок щодо законопроекту: </a:t>
            </a:r>
            <a:r>
              <a:rPr lang="uk-UA" sz="3600" dirty="0" smtClean="0">
                <a:solidFill>
                  <a:schemeClr val="accent6"/>
                </a:solidFill>
              </a:rPr>
              <a:t>необхідно </a:t>
            </a:r>
            <a:r>
              <a:rPr lang="uk-UA" sz="3600" dirty="0">
                <a:solidFill>
                  <a:schemeClr val="accent6"/>
                </a:solidFill>
              </a:rPr>
              <a:t>забезпечити </a:t>
            </a:r>
            <a:r>
              <a:rPr lang="uk-UA" sz="3600" dirty="0" smtClean="0">
                <a:solidFill>
                  <a:schemeClr val="accent6"/>
                </a:solidFill>
              </a:rPr>
              <a:t>підтримку </a:t>
            </a:r>
            <a:r>
              <a:rPr lang="uk-UA" sz="3600" dirty="0">
                <a:solidFill>
                  <a:schemeClr val="accent6"/>
                </a:solidFill>
              </a:rPr>
              <a:t>в особі </a:t>
            </a:r>
            <a:r>
              <a:rPr lang="uk-UA" sz="3600" i="1" dirty="0">
                <a:solidFill>
                  <a:schemeClr val="accent6"/>
                </a:solidFill>
              </a:rPr>
              <a:t>хоча б одного депутата </a:t>
            </a:r>
            <a:r>
              <a:rPr lang="uk-UA" sz="3600" dirty="0">
                <a:solidFill>
                  <a:schemeClr val="accent6"/>
                </a:solidFill>
              </a:rPr>
              <a:t>в кожному </a:t>
            </a:r>
            <a:r>
              <a:rPr lang="uk-UA" sz="3600" dirty="0" smtClean="0">
                <a:solidFill>
                  <a:schemeClr val="accent6"/>
                </a:solidFill>
              </a:rPr>
              <a:t>із </a:t>
            </a:r>
            <a:r>
              <a:rPr lang="uk-UA" sz="3600" dirty="0">
                <a:solidFill>
                  <a:schemeClr val="accent6"/>
                </a:solidFill>
              </a:rPr>
              <a:t>цих комітетів і переконати його висловитися на підтримку законопроекту, коли </a:t>
            </a:r>
            <a:r>
              <a:rPr lang="uk-UA" sz="3600" dirty="0" smtClean="0">
                <a:solidFill>
                  <a:schemeClr val="accent6"/>
                </a:solidFill>
              </a:rPr>
              <a:t>він </a:t>
            </a:r>
            <a:r>
              <a:rPr lang="uk-UA" sz="3600" dirty="0">
                <a:solidFill>
                  <a:schemeClr val="accent6"/>
                </a:solidFill>
              </a:rPr>
              <a:t>буде розглядатися </a:t>
            </a:r>
            <a:r>
              <a:rPr lang="uk-UA" sz="3600" dirty="0" smtClean="0">
                <a:solidFill>
                  <a:schemeClr val="accent6"/>
                </a:solidFill>
              </a:rPr>
              <a:t>його </a:t>
            </a:r>
            <a:r>
              <a:rPr lang="uk-UA" sz="3600" dirty="0">
                <a:solidFill>
                  <a:schemeClr val="accent6"/>
                </a:solidFill>
              </a:rPr>
              <a:t>комітетом</a:t>
            </a:r>
            <a:r>
              <a:rPr lang="uk-UA" sz="3600" dirty="0" smtClean="0">
                <a:solidFill>
                  <a:schemeClr val="accent6"/>
                </a:solidFill>
              </a:rPr>
              <a:t>.</a:t>
            </a:r>
          </a:p>
          <a:p>
            <a:pPr algn="just">
              <a:spcBef>
                <a:spcPts val="1800"/>
              </a:spcBef>
              <a:spcAft>
                <a:spcPts val="1800"/>
              </a:spcAft>
              <a:buFont typeface="Wingdings" pitchFamily="2" charset="2"/>
              <a:buChar char="§"/>
            </a:pPr>
            <a:r>
              <a:rPr lang="uk-UA" sz="3600" dirty="0" smtClean="0">
                <a:solidFill>
                  <a:schemeClr val="accent6"/>
                </a:solidFill>
              </a:rPr>
              <a:t> Після попередньої роботи з депутатами лобіст може приблизно </a:t>
            </a:r>
            <a:r>
              <a:rPr lang="uk-UA" sz="3600" b="1" dirty="0" smtClean="0">
                <a:solidFill>
                  <a:schemeClr val="accent6"/>
                </a:solidFill>
              </a:rPr>
              <a:t>спрогнозувати розподіл голосів </a:t>
            </a:r>
            <a:r>
              <a:rPr lang="uk-UA" sz="3600" dirty="0" smtClean="0">
                <a:solidFill>
                  <a:schemeClr val="accent6"/>
                </a:solidFill>
              </a:rPr>
              <a:t>в комітеті за і проти свого законопроекту.</a:t>
            </a:r>
          </a:p>
          <a:p>
            <a:pPr algn="just">
              <a:spcBef>
                <a:spcPts val="1800"/>
              </a:spcBef>
              <a:spcAft>
                <a:spcPts val="1800"/>
              </a:spcAft>
              <a:buFont typeface="Wingdings" pitchFamily="2" charset="2"/>
              <a:buChar char="§"/>
            </a:pPr>
            <a:r>
              <a:rPr lang="uk-UA" sz="3600" dirty="0" smtClean="0">
                <a:solidFill>
                  <a:schemeClr val="accent6"/>
                </a:solidFill>
              </a:rPr>
              <a:t> Якщо голосів на підтримку законопроекту недостатньо, він може попросити своїх союзників серед депутатів профільного комітету </a:t>
            </a:r>
            <a:r>
              <a:rPr lang="uk-UA" sz="3600" b="1" dirty="0" smtClean="0">
                <a:solidFill>
                  <a:schemeClr val="accent6"/>
                </a:solidFill>
              </a:rPr>
              <a:t>перенести голосування</a:t>
            </a:r>
            <a:r>
              <a:rPr lang="uk-UA" sz="3600" dirty="0" smtClean="0">
                <a:solidFill>
                  <a:schemeClr val="accent6"/>
                </a:solidFill>
              </a:rPr>
              <a:t>, щоб спробувати забезпечити законопроекту необхідну підтримку (тобто достатню кількість голосів).</a:t>
            </a:r>
          </a:p>
        </p:txBody>
      </p:sp>
      <p:sp>
        <p:nvSpPr>
          <p:cNvPr id="3" name="Content Placeholder 1"/>
          <p:cNvSpPr txBox="1">
            <a:spLocks/>
          </p:cNvSpPr>
          <p:nvPr/>
        </p:nvSpPr>
        <p:spPr>
          <a:xfrm>
            <a:off x="1515979" y="12175958"/>
            <a:ext cx="20618288"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248988245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1083635" y="2929143"/>
            <a:ext cx="11006341" cy="9844748"/>
          </a:xfrm>
          <a:prstGeom prst="rect">
            <a:avLst/>
          </a:prstGeom>
        </p:spPr>
        <p:txBody>
          <a:bodyPr lIns="217461" tIns="108731" rIns="217461" bIns="108731">
            <a:noAutofit/>
          </a:bodyPr>
          <a:lstStyle/>
          <a:p>
            <a:r>
              <a:rPr lang="uk-UA" sz="4000" b="1" dirty="0" smtClean="0">
                <a:solidFill>
                  <a:srgbClr val="4974A9"/>
                </a:solidFill>
                <a:latin typeface="+mn-lt"/>
                <a:ea typeface="ＭＳ Ｐゴシック" charset="-128"/>
              </a:rPr>
              <a:t>1 ЕТАП</a:t>
            </a:r>
            <a:endParaRPr lang="en-US" sz="4000" b="1" dirty="0">
              <a:solidFill>
                <a:srgbClr val="4974A9"/>
              </a:solidFill>
              <a:latin typeface="+mn-lt"/>
              <a:ea typeface="ＭＳ Ｐゴシック" charset="-128"/>
            </a:endParaRPr>
          </a:p>
          <a:p>
            <a:pPr marL="571500" indent="-571500">
              <a:buFontTx/>
              <a:buChar char="-"/>
            </a:pPr>
            <a:r>
              <a:rPr lang="ru-RU" sz="4000" dirty="0" smtClean="0">
                <a:solidFill>
                  <a:schemeClr val="accent6"/>
                </a:solidFill>
                <a:latin typeface="+mn-lt"/>
              </a:rPr>
              <a:t>Участь </a:t>
            </a:r>
            <a:r>
              <a:rPr lang="ru-RU" sz="4000" dirty="0">
                <a:solidFill>
                  <a:schemeClr val="accent6"/>
                </a:solidFill>
                <a:latin typeface="+mn-lt"/>
              </a:rPr>
              <a:t>у </a:t>
            </a:r>
            <a:r>
              <a:rPr lang="ru-RU" sz="4000" dirty="0" err="1">
                <a:solidFill>
                  <a:schemeClr val="accent6"/>
                </a:solidFill>
                <a:latin typeface="+mn-lt"/>
              </a:rPr>
              <a:t>робочій</a:t>
            </a:r>
            <a:r>
              <a:rPr lang="ru-RU" sz="4000" dirty="0">
                <a:solidFill>
                  <a:schemeClr val="accent6"/>
                </a:solidFill>
                <a:latin typeface="+mn-lt"/>
              </a:rPr>
              <a:t> </a:t>
            </a:r>
            <a:r>
              <a:rPr lang="ru-RU" sz="4000" dirty="0" err="1">
                <a:solidFill>
                  <a:schemeClr val="accent6"/>
                </a:solidFill>
                <a:latin typeface="+mn-lt"/>
              </a:rPr>
              <a:t>групі</a:t>
            </a:r>
            <a:r>
              <a:rPr lang="ru-RU" sz="4000" dirty="0">
                <a:solidFill>
                  <a:schemeClr val="accent6"/>
                </a:solidFill>
                <a:latin typeface="+mn-lt"/>
              </a:rPr>
              <a:t> (</a:t>
            </a:r>
            <a:r>
              <a:rPr lang="ru-RU" sz="4000" dirty="0" err="1" smtClean="0">
                <a:solidFill>
                  <a:schemeClr val="accent6"/>
                </a:solidFill>
                <a:latin typeface="+mn-lt"/>
              </a:rPr>
              <a:t>вересень-грудень</a:t>
            </a:r>
            <a:r>
              <a:rPr lang="ru-RU" sz="4000" dirty="0" smtClean="0">
                <a:solidFill>
                  <a:schemeClr val="accent6"/>
                </a:solidFill>
                <a:latin typeface="+mn-lt"/>
              </a:rPr>
              <a:t>) з </a:t>
            </a:r>
            <a:r>
              <a:rPr lang="ru-RU" sz="4000" dirty="0" err="1" smtClean="0">
                <a:solidFill>
                  <a:schemeClr val="accent6"/>
                </a:solidFill>
                <a:latin typeface="+mn-lt"/>
              </a:rPr>
              <a:t>напрацювання</a:t>
            </a:r>
            <a:r>
              <a:rPr lang="ru-RU" sz="4000" dirty="0" smtClean="0">
                <a:solidFill>
                  <a:schemeClr val="accent6"/>
                </a:solidFill>
                <a:latin typeface="+mn-lt"/>
              </a:rPr>
              <a:t> законопроекту №5368 про </a:t>
            </a:r>
            <a:r>
              <a:rPr lang="ru-RU" sz="4000" dirty="0" err="1" smtClean="0">
                <a:solidFill>
                  <a:schemeClr val="accent6"/>
                </a:solidFill>
                <a:latin typeface="+mn-lt"/>
              </a:rPr>
              <a:t>внесення</a:t>
            </a:r>
            <a:r>
              <a:rPr lang="ru-RU" sz="4000" dirty="0" smtClean="0">
                <a:solidFill>
                  <a:schemeClr val="accent6"/>
                </a:solidFill>
                <a:latin typeface="+mn-lt"/>
              </a:rPr>
              <a:t> </a:t>
            </a:r>
            <a:r>
              <a:rPr lang="ru-RU" sz="4000" dirty="0" err="1" smtClean="0">
                <a:solidFill>
                  <a:schemeClr val="accent6"/>
                </a:solidFill>
                <a:latin typeface="+mn-lt"/>
              </a:rPr>
              <a:t>змін</a:t>
            </a:r>
            <a:r>
              <a:rPr lang="ru-RU" sz="4000" dirty="0" smtClean="0">
                <a:solidFill>
                  <a:schemeClr val="accent6"/>
                </a:solidFill>
                <a:latin typeface="+mn-lt"/>
              </a:rPr>
              <a:t> до </a:t>
            </a:r>
            <a:r>
              <a:rPr lang="ru-RU" sz="4000" dirty="0" err="1" smtClean="0">
                <a:solidFill>
                  <a:schemeClr val="accent6"/>
                </a:solidFill>
                <a:latin typeface="+mn-lt"/>
              </a:rPr>
              <a:t>Податкового</a:t>
            </a:r>
            <a:r>
              <a:rPr lang="ru-RU" sz="4000" dirty="0" smtClean="0">
                <a:solidFill>
                  <a:schemeClr val="accent6"/>
                </a:solidFill>
                <a:latin typeface="+mn-lt"/>
              </a:rPr>
              <a:t> кодексу </a:t>
            </a:r>
            <a:r>
              <a:rPr lang="ru-RU" sz="4000" dirty="0" err="1" smtClean="0">
                <a:solidFill>
                  <a:schemeClr val="accent6"/>
                </a:solidFill>
                <a:latin typeface="+mn-lt"/>
              </a:rPr>
              <a:t>України</a:t>
            </a:r>
            <a:r>
              <a:rPr lang="ru-RU" sz="4000" dirty="0" smtClean="0">
                <a:solidFill>
                  <a:schemeClr val="accent6"/>
                </a:solidFill>
                <a:latin typeface="+mn-lt"/>
              </a:rPr>
              <a:t> (</a:t>
            </a:r>
            <a:r>
              <a:rPr lang="ru-RU" sz="4000" dirty="0" err="1" smtClean="0">
                <a:solidFill>
                  <a:schemeClr val="accent6"/>
                </a:solidFill>
                <a:latin typeface="+mn-lt"/>
              </a:rPr>
              <a:t>щодо</a:t>
            </a:r>
            <a:r>
              <a:rPr lang="ru-RU" sz="4000" dirty="0" smtClean="0">
                <a:solidFill>
                  <a:schemeClr val="accent6"/>
                </a:solidFill>
                <a:latin typeface="+mn-lt"/>
              </a:rPr>
              <a:t> </a:t>
            </a:r>
            <a:r>
              <a:rPr lang="ru-RU" sz="4000" dirty="0" err="1" smtClean="0">
                <a:solidFill>
                  <a:schemeClr val="accent6"/>
                </a:solidFill>
                <a:latin typeface="+mn-lt"/>
              </a:rPr>
              <a:t>покращення</a:t>
            </a:r>
            <a:r>
              <a:rPr lang="ru-RU" sz="4000" dirty="0" smtClean="0">
                <a:solidFill>
                  <a:schemeClr val="accent6"/>
                </a:solidFill>
                <a:latin typeface="+mn-lt"/>
              </a:rPr>
              <a:t> </a:t>
            </a:r>
            <a:r>
              <a:rPr lang="ru-RU" sz="4000" dirty="0" err="1" smtClean="0">
                <a:solidFill>
                  <a:schemeClr val="accent6"/>
                </a:solidFill>
                <a:latin typeface="+mn-lt"/>
              </a:rPr>
              <a:t>інвестиційного</a:t>
            </a:r>
            <a:r>
              <a:rPr lang="ru-RU" sz="4000" dirty="0" smtClean="0">
                <a:solidFill>
                  <a:schemeClr val="accent6"/>
                </a:solidFill>
                <a:latin typeface="+mn-lt"/>
              </a:rPr>
              <a:t> </a:t>
            </a:r>
            <a:r>
              <a:rPr lang="ru-RU" sz="4000" dirty="0" err="1" smtClean="0">
                <a:solidFill>
                  <a:schemeClr val="accent6"/>
                </a:solidFill>
                <a:latin typeface="+mn-lt"/>
              </a:rPr>
              <a:t>клімату</a:t>
            </a:r>
            <a:r>
              <a:rPr lang="ru-RU" sz="4000" dirty="0" smtClean="0">
                <a:solidFill>
                  <a:schemeClr val="accent6"/>
                </a:solidFill>
                <a:latin typeface="+mn-lt"/>
              </a:rPr>
              <a:t> в </a:t>
            </a:r>
            <a:r>
              <a:rPr lang="ru-RU" sz="4000" dirty="0" err="1" smtClean="0">
                <a:solidFill>
                  <a:schemeClr val="accent6"/>
                </a:solidFill>
                <a:latin typeface="+mn-lt"/>
              </a:rPr>
              <a:t>Україні</a:t>
            </a:r>
            <a:r>
              <a:rPr lang="ru-RU" sz="4000" dirty="0" smtClean="0">
                <a:solidFill>
                  <a:schemeClr val="accent6"/>
                </a:solidFill>
                <a:latin typeface="+mn-lt"/>
              </a:rPr>
              <a:t>)</a:t>
            </a:r>
          </a:p>
          <a:p>
            <a:pPr marL="571500" indent="-571500">
              <a:buFontTx/>
              <a:buChar char="-"/>
            </a:pPr>
            <a:r>
              <a:rPr lang="ru-RU" sz="4000" dirty="0" err="1" smtClean="0">
                <a:solidFill>
                  <a:schemeClr val="accent6"/>
                </a:solidFill>
                <a:latin typeface="+mn-lt"/>
              </a:rPr>
              <a:t>Включення</a:t>
            </a:r>
            <a:r>
              <a:rPr lang="ru-RU" sz="4000" dirty="0" smtClean="0">
                <a:solidFill>
                  <a:schemeClr val="accent6"/>
                </a:solidFill>
                <a:latin typeface="+mn-lt"/>
              </a:rPr>
              <a:t> </a:t>
            </a:r>
            <a:r>
              <a:rPr lang="ru-RU" sz="4000" dirty="0" err="1">
                <a:solidFill>
                  <a:schemeClr val="accent6"/>
                </a:solidFill>
                <a:latin typeface="+mn-lt"/>
              </a:rPr>
              <a:t>норми</a:t>
            </a:r>
            <a:r>
              <a:rPr lang="ru-RU" sz="4000" dirty="0">
                <a:solidFill>
                  <a:schemeClr val="accent6"/>
                </a:solidFill>
                <a:latin typeface="+mn-lt"/>
              </a:rPr>
              <a:t> по ПМ до з-ту (</a:t>
            </a:r>
            <a:r>
              <a:rPr lang="ru-RU" sz="4000" dirty="0" err="1">
                <a:solidFill>
                  <a:schemeClr val="accent6"/>
                </a:solidFill>
                <a:latin typeface="+mn-lt"/>
              </a:rPr>
              <a:t>вимога</a:t>
            </a:r>
            <a:r>
              <a:rPr lang="ru-RU" sz="4000" dirty="0">
                <a:solidFill>
                  <a:schemeClr val="accent6"/>
                </a:solidFill>
                <a:latin typeface="+mn-lt"/>
              </a:rPr>
              <a:t> МВФ</a:t>
            </a:r>
            <a:r>
              <a:rPr lang="ru-RU" sz="4000" dirty="0" smtClean="0">
                <a:solidFill>
                  <a:schemeClr val="accent6"/>
                </a:solidFill>
                <a:latin typeface="+mn-lt"/>
              </a:rPr>
              <a:t>)</a:t>
            </a:r>
          </a:p>
          <a:p>
            <a:pPr marL="571500" indent="-571500">
              <a:buFontTx/>
              <a:buChar char="-"/>
            </a:pPr>
            <a:r>
              <a:rPr lang="ru-RU" sz="4000" dirty="0" err="1" smtClean="0">
                <a:solidFill>
                  <a:schemeClr val="accent6"/>
                </a:solidFill>
                <a:latin typeface="+mn-lt"/>
              </a:rPr>
              <a:t>Публікації</a:t>
            </a:r>
            <a:r>
              <a:rPr lang="ru-RU" sz="4000" dirty="0" smtClean="0">
                <a:solidFill>
                  <a:schemeClr val="accent6"/>
                </a:solidFill>
                <a:latin typeface="+mn-lt"/>
              </a:rPr>
              <a:t> </a:t>
            </a:r>
            <a:r>
              <a:rPr lang="ru-RU" sz="4000" dirty="0">
                <a:solidFill>
                  <a:schemeClr val="accent6"/>
                </a:solidFill>
                <a:latin typeface="+mn-lt"/>
              </a:rPr>
              <a:t>та </a:t>
            </a:r>
            <a:r>
              <a:rPr lang="ru-RU" sz="4000" dirty="0" err="1" smtClean="0">
                <a:solidFill>
                  <a:schemeClr val="accent6"/>
                </a:solidFill>
                <a:latin typeface="+mn-lt"/>
              </a:rPr>
              <a:t>ефіри</a:t>
            </a:r>
            <a:endParaRPr lang="ru-RU" sz="4000" dirty="0" smtClean="0">
              <a:solidFill>
                <a:schemeClr val="accent6"/>
              </a:solidFill>
              <a:latin typeface="+mn-lt"/>
            </a:endParaRPr>
          </a:p>
          <a:p>
            <a:pPr marL="571500" indent="-571500">
              <a:buFontTx/>
              <a:buChar char="-"/>
            </a:pPr>
            <a:r>
              <a:rPr lang="ru-RU" sz="4000" dirty="0" err="1" smtClean="0">
                <a:solidFill>
                  <a:schemeClr val="accent6"/>
                </a:solidFill>
                <a:latin typeface="+mn-lt"/>
              </a:rPr>
              <a:t>Виступ</a:t>
            </a:r>
            <a:r>
              <a:rPr lang="ru-RU" sz="4000" dirty="0" smtClean="0">
                <a:solidFill>
                  <a:schemeClr val="accent6"/>
                </a:solidFill>
                <a:latin typeface="+mn-lt"/>
              </a:rPr>
              <a:t> </a:t>
            </a:r>
            <a:r>
              <a:rPr lang="ru-RU" sz="4000" dirty="0">
                <a:solidFill>
                  <a:schemeClr val="accent6"/>
                </a:solidFill>
                <a:latin typeface="+mn-lt"/>
              </a:rPr>
              <a:t>на </a:t>
            </a:r>
            <a:r>
              <a:rPr lang="ru-RU" sz="4000" dirty="0" err="1" smtClean="0">
                <a:solidFill>
                  <a:schemeClr val="accent6"/>
                </a:solidFill>
                <a:latin typeface="+mn-lt"/>
              </a:rPr>
              <a:t>Погоджувальній</a:t>
            </a:r>
            <a:r>
              <a:rPr lang="ru-RU" sz="4000" dirty="0" smtClean="0">
                <a:solidFill>
                  <a:schemeClr val="accent6"/>
                </a:solidFill>
                <a:latin typeface="+mn-lt"/>
              </a:rPr>
              <a:t> </a:t>
            </a:r>
            <a:r>
              <a:rPr lang="ru-RU" sz="4000" dirty="0" err="1" smtClean="0">
                <a:solidFill>
                  <a:schemeClr val="accent6"/>
                </a:solidFill>
                <a:latin typeface="+mn-lt"/>
              </a:rPr>
              <a:t>раді</a:t>
            </a:r>
            <a:r>
              <a:rPr lang="ru-RU" sz="4000" dirty="0" smtClean="0">
                <a:solidFill>
                  <a:schemeClr val="accent6"/>
                </a:solidFill>
                <a:latin typeface="+mn-lt"/>
              </a:rPr>
              <a:t> ВРУ</a:t>
            </a:r>
          </a:p>
          <a:p>
            <a:pPr marL="571500" indent="-571500">
              <a:buFontTx/>
              <a:buChar char="-"/>
            </a:pPr>
            <a:r>
              <a:rPr lang="ru-RU" sz="4000" dirty="0" err="1" smtClean="0">
                <a:solidFill>
                  <a:schemeClr val="accent6"/>
                </a:solidFill>
                <a:latin typeface="+mn-lt"/>
              </a:rPr>
              <a:t>Включення</a:t>
            </a:r>
            <a:r>
              <a:rPr lang="ru-RU" sz="4000" dirty="0" smtClean="0">
                <a:solidFill>
                  <a:schemeClr val="accent6"/>
                </a:solidFill>
                <a:latin typeface="+mn-lt"/>
              </a:rPr>
              <a:t> </a:t>
            </a:r>
            <a:r>
              <a:rPr lang="ru-RU" sz="4000" dirty="0">
                <a:solidFill>
                  <a:schemeClr val="accent6"/>
                </a:solidFill>
                <a:latin typeface="+mn-lt"/>
              </a:rPr>
              <a:t>до </a:t>
            </a:r>
            <a:r>
              <a:rPr lang="ru-RU" sz="4000" dirty="0" err="1" smtClean="0">
                <a:solidFill>
                  <a:schemeClr val="accent6"/>
                </a:solidFill>
                <a:latin typeface="+mn-lt"/>
              </a:rPr>
              <a:t>інфографіки</a:t>
            </a:r>
            <a:r>
              <a:rPr lang="ru-RU" sz="4000" dirty="0" smtClean="0">
                <a:solidFill>
                  <a:schemeClr val="accent6"/>
                </a:solidFill>
                <a:latin typeface="+mn-lt"/>
              </a:rPr>
              <a:t> РПР</a:t>
            </a:r>
          </a:p>
          <a:p>
            <a:pPr marL="571500" indent="-571500">
              <a:buFontTx/>
              <a:buChar char="-"/>
            </a:pPr>
            <a:r>
              <a:rPr lang="ru-RU" sz="4000" dirty="0" err="1" smtClean="0">
                <a:solidFill>
                  <a:schemeClr val="accent6"/>
                </a:solidFill>
                <a:latin typeface="+mn-lt"/>
              </a:rPr>
              <a:t>Заява</a:t>
            </a:r>
            <a:r>
              <a:rPr lang="ru-RU" sz="4000" dirty="0" smtClean="0">
                <a:solidFill>
                  <a:schemeClr val="accent6"/>
                </a:solidFill>
                <a:latin typeface="+mn-lt"/>
              </a:rPr>
              <a:t> </a:t>
            </a:r>
            <a:r>
              <a:rPr lang="ru-RU" sz="4000" dirty="0">
                <a:solidFill>
                  <a:schemeClr val="accent6"/>
                </a:solidFill>
                <a:latin typeface="+mn-lt"/>
              </a:rPr>
              <a:t>на </a:t>
            </a:r>
            <a:r>
              <a:rPr lang="ru-RU" sz="4000" dirty="0" err="1">
                <a:solidFill>
                  <a:schemeClr val="accent6"/>
                </a:solidFill>
                <a:latin typeface="+mn-lt"/>
              </a:rPr>
              <a:t>підтримку</a:t>
            </a:r>
            <a:r>
              <a:rPr lang="ru-RU" sz="4000" dirty="0">
                <a:solidFill>
                  <a:schemeClr val="accent6"/>
                </a:solidFill>
                <a:latin typeface="+mn-lt"/>
              </a:rPr>
              <a:t> (в </a:t>
            </a:r>
            <a:r>
              <a:rPr lang="ru-RU" sz="4000" dirty="0" err="1">
                <a:solidFill>
                  <a:schemeClr val="accent6"/>
                </a:solidFill>
                <a:latin typeface="+mn-lt"/>
              </a:rPr>
              <a:t>т.ч</a:t>
            </a:r>
            <a:r>
              <a:rPr lang="ru-RU" sz="4000" dirty="0">
                <a:solidFill>
                  <a:schemeClr val="accent6"/>
                </a:solidFill>
                <a:latin typeface="+mn-lt"/>
              </a:rPr>
              <a:t>. для </a:t>
            </a:r>
            <a:r>
              <a:rPr lang="ru-RU" sz="4000" dirty="0" err="1">
                <a:solidFill>
                  <a:schemeClr val="accent6"/>
                </a:solidFill>
                <a:latin typeface="+mn-lt"/>
              </a:rPr>
              <a:t>міжнар</a:t>
            </a:r>
            <a:r>
              <a:rPr lang="ru-RU" sz="4000" dirty="0">
                <a:solidFill>
                  <a:schemeClr val="accent6"/>
                </a:solidFill>
                <a:latin typeface="+mn-lt"/>
              </a:rPr>
              <a:t>. </a:t>
            </a:r>
            <a:r>
              <a:rPr lang="ru-RU" sz="4000" dirty="0" err="1">
                <a:solidFill>
                  <a:schemeClr val="accent6"/>
                </a:solidFill>
                <a:latin typeface="+mn-lt"/>
              </a:rPr>
              <a:t>партнерів</a:t>
            </a:r>
            <a:r>
              <a:rPr lang="ru-RU" sz="4000" dirty="0" smtClean="0">
                <a:solidFill>
                  <a:schemeClr val="accent6"/>
                </a:solidFill>
                <a:latin typeface="+mn-lt"/>
              </a:rPr>
              <a:t>)</a:t>
            </a:r>
          </a:p>
          <a:p>
            <a:pPr marL="571500" indent="-571500">
              <a:buFontTx/>
              <a:buChar char="-"/>
            </a:pPr>
            <a:endParaRPr lang="ru-RU" sz="4000" dirty="0">
              <a:solidFill>
                <a:schemeClr val="accent6"/>
              </a:solidFill>
              <a:latin typeface="+mn-lt"/>
            </a:endParaRPr>
          </a:p>
          <a:p>
            <a:r>
              <a:rPr lang="ru-RU" sz="4000" b="1" dirty="0" smtClean="0">
                <a:latin typeface="+mn-lt"/>
              </a:rPr>
              <a:t>Результат - законопроект №5368 </a:t>
            </a:r>
            <a:r>
              <a:rPr lang="ru-RU" sz="4000" b="1" dirty="0" err="1" smtClean="0">
                <a:latin typeface="+mn-lt"/>
              </a:rPr>
              <a:t>ухвалено</a:t>
            </a:r>
            <a:r>
              <a:rPr lang="ru-RU" sz="4000" b="1" dirty="0">
                <a:latin typeface="+mn-lt"/>
              </a:rPr>
              <a:t>.</a:t>
            </a:r>
            <a:r>
              <a:rPr lang="ru-RU" sz="4000" dirty="0">
                <a:solidFill>
                  <a:schemeClr val="accent6"/>
                </a:solidFill>
                <a:latin typeface="+mn-lt"/>
              </a:rPr>
              <a:t> </a:t>
            </a:r>
            <a:endParaRPr lang="uk-UA" sz="4000" dirty="0" smtClean="0">
              <a:solidFill>
                <a:schemeClr val="accent6"/>
              </a:solidFill>
              <a:latin typeface="+mn-lt"/>
              <a:cs typeface="Arial" pitchFamily="34" charset="0"/>
            </a:endParaRPr>
          </a:p>
        </p:txBody>
      </p:sp>
      <p:pic>
        <p:nvPicPr>
          <p:cNvPr id="1026" name="Picture 2" descr="Картинки по запросу податкова міліц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411" y="2929143"/>
            <a:ext cx="8662818" cy="65680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219200" y="6659563"/>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1767038"/>
      </p:ext>
    </p:extLst>
  </p:cSld>
  <p:clrMapOvr>
    <a:masterClrMapping/>
  </p:clrMapOvr>
  <p:transition spd="slow">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3104147"/>
            <a:ext cx="20429621" cy="8085221"/>
          </a:xfrm>
          <a:prstGeom prst="rect">
            <a:avLst/>
          </a:prstGeom>
        </p:spPr>
        <p:txBody>
          <a:bodyPr lIns="217728" tIns="108864" rIns="217728" bIns="108864">
            <a:noAutofit/>
          </a:bodyPr>
          <a:lstStyle/>
          <a:p>
            <a:pPr algn="just">
              <a:spcBef>
                <a:spcPts val="1800"/>
              </a:spcBef>
              <a:spcAft>
                <a:spcPts val="1800"/>
              </a:spcAft>
              <a:buFont typeface="Wingdings" pitchFamily="2" charset="2"/>
              <a:buChar char="§"/>
            </a:pPr>
            <a:r>
              <a:rPr lang="uk-UA" sz="3600" dirty="0" smtClean="0">
                <a:solidFill>
                  <a:schemeClr val="accent6"/>
                </a:solidFill>
              </a:rPr>
              <a:t> Потрібно враховувати, що проходження кожного законопроекту має </a:t>
            </a:r>
            <a:r>
              <a:rPr lang="uk-UA" sz="3600" b="1" dirty="0" smtClean="0">
                <a:solidFill>
                  <a:schemeClr val="accent6"/>
                </a:solidFill>
              </a:rPr>
              <a:t>циклічний</a:t>
            </a:r>
            <a:r>
              <a:rPr lang="uk-UA" sz="3600" dirty="0" smtClean="0">
                <a:solidFill>
                  <a:schemeClr val="accent6"/>
                </a:solidFill>
              </a:rPr>
              <a:t> характер.</a:t>
            </a:r>
          </a:p>
          <a:p>
            <a:pPr algn="just">
              <a:spcBef>
                <a:spcPts val="1800"/>
              </a:spcBef>
              <a:spcAft>
                <a:spcPts val="1800"/>
              </a:spcAft>
              <a:buFont typeface="Wingdings" pitchFamily="2" charset="2"/>
              <a:buChar char="§"/>
            </a:pPr>
            <a:r>
              <a:rPr lang="uk-UA" sz="3600" dirty="0">
                <a:solidFill>
                  <a:schemeClr val="accent6"/>
                </a:solidFill>
              </a:rPr>
              <a:t> </a:t>
            </a:r>
            <a:r>
              <a:rPr lang="uk-UA" sz="3600" dirty="0" smtClean="0">
                <a:solidFill>
                  <a:schemeClr val="accent6"/>
                </a:solidFill>
              </a:rPr>
              <a:t>Як би далеко не просувалося його обговорення (аж до розгляду на пленарних засіданнях парламенту), після надходження зауважень і пропозицій законопроект знову повертається на доопрацювання до профільного комітету.</a:t>
            </a:r>
          </a:p>
          <a:p>
            <a:pPr algn="just">
              <a:spcBef>
                <a:spcPts val="1800"/>
              </a:spcBef>
              <a:spcAft>
                <a:spcPts val="1800"/>
              </a:spcAft>
              <a:buFont typeface="Wingdings" pitchFamily="2" charset="2"/>
              <a:buChar char="§"/>
            </a:pPr>
            <a:r>
              <a:rPr lang="uk-UA" sz="3600" dirty="0" smtClean="0">
                <a:solidFill>
                  <a:schemeClr val="accent6"/>
                </a:solidFill>
              </a:rPr>
              <a:t> На кожній стадії законотворчого процесу вносяться щоразу нові зміни. Деякі з них підсилюють законопроект, деякі, навпаки, послаблюють.</a:t>
            </a:r>
          </a:p>
          <a:p>
            <a:pPr algn="just">
              <a:spcBef>
                <a:spcPts val="1800"/>
              </a:spcBef>
              <a:spcAft>
                <a:spcPts val="1800"/>
              </a:spcAft>
              <a:buFont typeface="Wingdings" pitchFamily="2" charset="2"/>
              <a:buChar char="§"/>
            </a:pPr>
            <a:r>
              <a:rPr lang="uk-UA" sz="3600" dirty="0" smtClean="0">
                <a:solidFill>
                  <a:schemeClr val="accent6"/>
                </a:solidFill>
              </a:rPr>
              <a:t> Тому робота лобіста з депутатами на рівні комітетів продовжується доти, доки законопроект не стане законом.</a:t>
            </a:r>
          </a:p>
          <a:p>
            <a:pPr algn="just">
              <a:spcBef>
                <a:spcPts val="1800"/>
              </a:spcBef>
              <a:spcAft>
                <a:spcPts val="1800"/>
              </a:spcAft>
              <a:buFont typeface="Wingdings" pitchFamily="2" charset="2"/>
              <a:buChar char="§"/>
            </a:pPr>
            <a:r>
              <a:rPr lang="uk-UA" sz="3600" dirty="0" smtClean="0">
                <a:solidFill>
                  <a:schemeClr val="accent6"/>
                </a:solidFill>
              </a:rPr>
              <a:t> З </a:t>
            </a:r>
            <a:r>
              <a:rPr lang="uk-UA" sz="3600" dirty="0">
                <a:solidFill>
                  <a:schemeClr val="accent6"/>
                </a:solidFill>
              </a:rPr>
              <a:t>найбільш </a:t>
            </a:r>
            <a:r>
              <a:rPr lang="uk-UA" sz="3600" dirty="0" smtClean="0">
                <a:solidFill>
                  <a:schemeClr val="accent6"/>
                </a:solidFill>
              </a:rPr>
              <a:t>масштабни</a:t>
            </a:r>
            <a:r>
              <a:rPr lang="uk-UA" sz="3600" dirty="0">
                <a:solidFill>
                  <a:schemeClr val="accent6"/>
                </a:solidFill>
              </a:rPr>
              <a:t>х</a:t>
            </a:r>
            <a:r>
              <a:rPr lang="uk-UA" sz="3600" dirty="0" smtClean="0">
                <a:solidFill>
                  <a:schemeClr val="accent6"/>
                </a:solidFill>
              </a:rPr>
              <a:t> </a:t>
            </a:r>
            <a:r>
              <a:rPr lang="uk-UA" sz="3600" dirty="0">
                <a:solidFill>
                  <a:schemeClr val="accent6"/>
                </a:solidFill>
              </a:rPr>
              <a:t>і </a:t>
            </a:r>
            <a:r>
              <a:rPr lang="uk-UA" sz="3600" dirty="0" smtClean="0">
                <a:solidFill>
                  <a:schemeClr val="accent6"/>
                </a:solidFill>
              </a:rPr>
              <a:t>резонансних питань </a:t>
            </a:r>
            <a:r>
              <a:rPr lang="uk-UA" sz="3600" dirty="0">
                <a:solidFill>
                  <a:schemeClr val="accent6"/>
                </a:solidFill>
              </a:rPr>
              <a:t>лобісти зазвичай працюють в коаліціях з іншими організаціями</a:t>
            </a:r>
            <a:r>
              <a:rPr lang="uk-UA" sz="3600" dirty="0" smtClean="0">
                <a:solidFill>
                  <a:schemeClr val="accent6"/>
                </a:solidFill>
              </a:rPr>
              <a:t>.</a:t>
            </a:r>
          </a:p>
        </p:txBody>
      </p:sp>
      <p:sp>
        <p:nvSpPr>
          <p:cNvPr id="3" name="Content Placeholder 1"/>
          <p:cNvSpPr txBox="1">
            <a:spLocks/>
          </p:cNvSpPr>
          <p:nvPr/>
        </p:nvSpPr>
        <p:spPr>
          <a:xfrm>
            <a:off x="1515979" y="12175958"/>
            <a:ext cx="20618288" cy="122722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extLst>
      <p:ext uri="{BB962C8B-B14F-4D97-AF65-F5344CB8AC3E}">
        <p14:creationId xmlns:p14="http://schemas.microsoft.com/office/powerpoint/2010/main" val="583315510"/>
      </p:ext>
    </p:extLst>
  </p:cSld>
  <p:clrMapOvr>
    <a:masterClrMapping/>
  </p:clrMapOvr>
  <p:transition spd="slow">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689131" y="6385131"/>
            <a:ext cx="16711447" cy="2927312"/>
          </a:xfrm>
          <a:prstGeom prst="rect">
            <a:avLst/>
          </a:prstGeom>
        </p:spPr>
        <p:txBody>
          <a:bodyPr lIns="217728" tIns="108864" rIns="217728" bIns="108864">
            <a:noAutofit/>
          </a:bodyPr>
          <a:lstStyle/>
          <a:p>
            <a:pPr algn="ctr"/>
            <a:r>
              <a:rPr lang="ru-RU" sz="8000" b="1" dirty="0" smtClean="0">
                <a:solidFill>
                  <a:schemeClr val="tx2"/>
                </a:solidFill>
                <a:latin typeface="Franklin Gothic Medium"/>
                <a:ea typeface="ＭＳ Ｐゴシック" charset="-128"/>
              </a:rPr>
              <a:t>АДВОКАЦІЯ В ОРГАНАХ МІСЦЕВОГО САМОВРЯДУВАННЯ</a:t>
            </a:r>
            <a:endParaRPr lang="en-US" sz="8000" b="1" dirty="0">
              <a:solidFill>
                <a:schemeClr val="tx2"/>
              </a:solidFill>
              <a:latin typeface="Franklin Gothic Medium"/>
              <a:ea typeface="ＭＳ Ｐゴシック" charset="-128"/>
            </a:endParaRPr>
          </a:p>
        </p:txBody>
      </p:sp>
    </p:spTree>
    <p:extLst>
      <p:ext uri="{BB962C8B-B14F-4D97-AF65-F5344CB8AC3E}">
        <p14:creationId xmlns:p14="http://schemas.microsoft.com/office/powerpoint/2010/main" val="2585762497"/>
      </p:ext>
    </p:extLst>
  </p:cSld>
  <p:clrMapOvr>
    <a:masterClrMapping/>
  </p:clrMapOvr>
  <p:transition spd="slow">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4283242"/>
            <a:ext cx="20429621" cy="6160169"/>
          </a:xfrm>
          <a:prstGeom prst="rect">
            <a:avLst/>
          </a:prstGeom>
        </p:spPr>
        <p:txBody>
          <a:bodyPr lIns="217728" tIns="108864" rIns="217728" bIns="108864">
            <a:noAutofit/>
          </a:bodyPr>
          <a:lstStyle/>
          <a:p>
            <a:pPr algn="just">
              <a:spcBef>
                <a:spcPts val="3000"/>
              </a:spcBef>
              <a:spcAft>
                <a:spcPts val="3000"/>
              </a:spcAft>
              <a:buFont typeface="Wingdings" pitchFamily="2" charset="2"/>
              <a:buChar char="ü"/>
            </a:pPr>
            <a:r>
              <a:rPr lang="uk-UA" sz="4000" dirty="0" smtClean="0">
                <a:solidFill>
                  <a:schemeClr val="accent6"/>
                </a:solidFill>
              </a:rPr>
              <a:t> Відповідно до статті 2 Закону </a:t>
            </a:r>
            <a:r>
              <a:rPr lang="uk-UA" sz="4000" dirty="0" err="1" smtClean="0">
                <a:solidFill>
                  <a:schemeClr val="accent6"/>
                </a:solidFill>
              </a:rPr>
              <a:t>“Про</a:t>
            </a:r>
            <a:r>
              <a:rPr lang="uk-UA" sz="4000" dirty="0" smtClean="0">
                <a:solidFill>
                  <a:schemeClr val="accent6"/>
                </a:solidFill>
              </a:rPr>
              <a:t> місцеве самоврядування в </a:t>
            </a:r>
            <a:r>
              <a:rPr lang="uk-UA" sz="4000" dirty="0" err="1" smtClean="0">
                <a:solidFill>
                  <a:schemeClr val="accent6"/>
                </a:solidFill>
              </a:rPr>
              <a:t>Україні”</a:t>
            </a:r>
            <a:r>
              <a:rPr lang="uk-UA" sz="4000" dirty="0" smtClean="0">
                <a:solidFill>
                  <a:schemeClr val="accent6"/>
                </a:solidFill>
              </a:rPr>
              <a:t> місцеве самоврядування здійснюється територіальними громадами сіл, селищ, міст як безпосередньо, так і через </a:t>
            </a:r>
            <a:r>
              <a:rPr lang="uk-UA" sz="4000" b="1" dirty="0" smtClean="0">
                <a:solidFill>
                  <a:schemeClr val="accent6"/>
                </a:solidFill>
              </a:rPr>
              <a:t>сільські, селищні, міські ради та їх виконавчі органи, а також через районні та обласні ради</a:t>
            </a:r>
            <a:r>
              <a:rPr lang="uk-UA" sz="4000" dirty="0" smtClean="0">
                <a:solidFill>
                  <a:schemeClr val="accent6"/>
                </a:solidFill>
              </a:rPr>
              <a:t>, які представляють спільні інтереси територіальних громад сіл, селищ, міст.</a:t>
            </a:r>
          </a:p>
          <a:p>
            <a:pPr algn="just">
              <a:spcBef>
                <a:spcPts val="3000"/>
              </a:spcBef>
              <a:spcAft>
                <a:spcPts val="3000"/>
              </a:spcAft>
              <a:buFont typeface="Wingdings" pitchFamily="2" charset="2"/>
              <a:buChar char="ü"/>
            </a:pPr>
            <a:r>
              <a:rPr lang="uk-UA" sz="4000" dirty="0" smtClean="0">
                <a:solidFill>
                  <a:schemeClr val="accent6"/>
                </a:solidFill>
              </a:rPr>
              <a:t> </a:t>
            </a:r>
            <a:r>
              <a:rPr lang="uk-UA" sz="4000" b="1" dirty="0" smtClean="0">
                <a:solidFill>
                  <a:schemeClr val="accent6"/>
                </a:solidFill>
              </a:rPr>
              <a:t>Строк повноважень</a:t>
            </a:r>
            <a:r>
              <a:rPr lang="uk-UA" sz="4000" dirty="0" smtClean="0">
                <a:solidFill>
                  <a:schemeClr val="accent6"/>
                </a:solidFill>
              </a:rPr>
              <a:t> сільської, селищної, міської, районної, обласної ради, депутати якої обрані на чергових виборах, становить </a:t>
            </a:r>
            <a:r>
              <a:rPr lang="uk-UA" sz="4000" b="1" dirty="0" smtClean="0">
                <a:solidFill>
                  <a:schemeClr val="accent6"/>
                </a:solidFill>
              </a:rPr>
              <a:t>5 років</a:t>
            </a:r>
            <a:r>
              <a:rPr lang="uk-UA" sz="4000" dirty="0" smtClean="0">
                <a:solidFill>
                  <a:schemeClr val="accent6"/>
                </a:solidFill>
              </a:rPr>
              <a:t> (стаття 141 Конституції України).</a:t>
            </a:r>
          </a:p>
        </p:txBody>
      </p:sp>
    </p:spTree>
    <p:extLst>
      <p:ext uri="{BB962C8B-B14F-4D97-AF65-F5344CB8AC3E}">
        <p14:creationId xmlns:p14="http://schemas.microsoft.com/office/powerpoint/2010/main" val="2432162022"/>
      </p:ext>
    </p:extLst>
  </p:cSld>
  <p:clrMapOvr>
    <a:masterClrMapping/>
  </p:clrMapOvr>
  <p:transition spd="slow">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2767263"/>
            <a:ext cx="20429621" cy="9986211"/>
          </a:xfrm>
          <a:prstGeom prst="rect">
            <a:avLst/>
          </a:prstGeom>
        </p:spPr>
        <p:txBody>
          <a:bodyPr lIns="217728" tIns="108864" rIns="217728" bIns="108864">
            <a:noAutofit/>
          </a:bodyPr>
          <a:lstStyle/>
          <a:p>
            <a:pPr>
              <a:spcBef>
                <a:spcPts val="2400"/>
              </a:spcBef>
              <a:spcAft>
                <a:spcPts val="2400"/>
              </a:spcAft>
            </a:pPr>
            <a:r>
              <a:rPr lang="uk-UA" sz="5000" dirty="0" smtClean="0">
                <a:solidFill>
                  <a:schemeClr val="tx2"/>
                </a:solidFill>
                <a:latin typeface="Franklin Gothic Medium"/>
                <a:ea typeface="ＭＳ Ｐゴシック" charset="-128"/>
              </a:rPr>
              <a:t>ПИТАННЯ ЩО ВИРІШУТЬСЯ НА РІВНІ ОРГАНІВ МІСЦЕВОГО САМОВРЯДУВАННЯ СІЛ, СЕЛИЩ ТА МІСТ:</a:t>
            </a:r>
          </a:p>
          <a:p>
            <a:pPr algn="just">
              <a:spcBef>
                <a:spcPts val="1200"/>
              </a:spcBef>
              <a:spcAft>
                <a:spcPts val="1200"/>
              </a:spcAft>
              <a:buFont typeface="Wingdings" pitchFamily="2" charset="2"/>
              <a:buChar char="§"/>
            </a:pPr>
            <a:r>
              <a:rPr lang="uk-UA" sz="3600" dirty="0" smtClean="0">
                <a:solidFill>
                  <a:schemeClr val="accent6">
                    <a:lumMod val="50000"/>
                  </a:schemeClr>
                </a:solidFill>
              </a:rPr>
              <a:t> управління майном, що є в комунальній власності;</a:t>
            </a:r>
          </a:p>
          <a:p>
            <a:pPr algn="just">
              <a:spcBef>
                <a:spcPts val="1200"/>
              </a:spcBef>
              <a:spcAft>
                <a:spcPts val="1200"/>
              </a:spcAft>
              <a:buFont typeface="Wingdings" pitchFamily="2" charset="2"/>
              <a:buChar char="§"/>
            </a:pPr>
            <a:r>
              <a:rPr lang="uk-UA" sz="3600" dirty="0" smtClean="0">
                <a:solidFill>
                  <a:schemeClr val="accent6">
                    <a:lumMod val="50000"/>
                  </a:schemeClr>
                </a:solidFill>
              </a:rPr>
              <a:t> затвердження програм соціально-економічного та культурного розвитку і контролюють їх виконання;</a:t>
            </a:r>
          </a:p>
          <a:p>
            <a:pPr algn="just">
              <a:spcBef>
                <a:spcPts val="1200"/>
              </a:spcBef>
              <a:spcAft>
                <a:spcPts val="1200"/>
              </a:spcAft>
              <a:buFont typeface="Wingdings" pitchFamily="2" charset="2"/>
              <a:buChar char="§"/>
            </a:pPr>
            <a:r>
              <a:rPr lang="uk-UA" sz="3600" dirty="0" smtClean="0">
                <a:solidFill>
                  <a:schemeClr val="accent6">
                    <a:lumMod val="50000"/>
                  </a:schemeClr>
                </a:solidFill>
              </a:rPr>
              <a:t> затвердження бюджетів відповідних адміністративно-територіальних одиниць і контроль їх виконання; </a:t>
            </a:r>
          </a:p>
          <a:p>
            <a:pPr algn="just">
              <a:spcBef>
                <a:spcPts val="1200"/>
              </a:spcBef>
              <a:spcAft>
                <a:spcPts val="1200"/>
              </a:spcAft>
              <a:buFont typeface="Wingdings" pitchFamily="2" charset="2"/>
              <a:buChar char="§"/>
            </a:pPr>
            <a:r>
              <a:rPr lang="uk-UA" sz="3600" dirty="0" smtClean="0">
                <a:solidFill>
                  <a:schemeClr val="accent6">
                    <a:lumMod val="50000"/>
                  </a:schemeClr>
                </a:solidFill>
              </a:rPr>
              <a:t> встановлення місцевих податків та зборів відповідно до закону;</a:t>
            </a:r>
          </a:p>
          <a:p>
            <a:pPr algn="just">
              <a:spcBef>
                <a:spcPts val="1200"/>
              </a:spcBef>
              <a:spcAft>
                <a:spcPts val="1200"/>
              </a:spcAft>
              <a:buFont typeface="Wingdings" pitchFamily="2" charset="2"/>
              <a:buChar char="§"/>
            </a:pPr>
            <a:r>
              <a:rPr lang="uk-UA" sz="3600" dirty="0" smtClean="0">
                <a:solidFill>
                  <a:schemeClr val="accent6">
                    <a:lumMod val="50000"/>
                  </a:schemeClr>
                </a:solidFill>
              </a:rPr>
              <a:t> забезпечення проведення місцевих референдумів та реалізація їх результатів;</a:t>
            </a:r>
          </a:p>
          <a:p>
            <a:pPr algn="just">
              <a:spcBef>
                <a:spcPts val="1200"/>
              </a:spcBef>
              <a:spcAft>
                <a:spcPts val="1200"/>
              </a:spcAft>
              <a:buFont typeface="Wingdings" pitchFamily="2" charset="2"/>
              <a:buChar char="§"/>
            </a:pPr>
            <a:r>
              <a:rPr lang="uk-UA" sz="3600" dirty="0" smtClean="0">
                <a:solidFill>
                  <a:schemeClr val="accent6">
                    <a:lumMod val="50000"/>
                  </a:schemeClr>
                </a:solidFill>
              </a:rPr>
              <a:t> утворення, реорганізація та ліквідація комунальних підприємств, організацій та установ, а також здійснення контролю за їх діяльністю;</a:t>
            </a:r>
          </a:p>
          <a:p>
            <a:pPr algn="just">
              <a:spcBef>
                <a:spcPts val="1200"/>
              </a:spcBef>
              <a:spcAft>
                <a:spcPts val="1200"/>
              </a:spcAft>
              <a:buFont typeface="Wingdings" pitchFamily="2" charset="2"/>
              <a:buChar char="§"/>
            </a:pPr>
            <a:r>
              <a:rPr lang="uk-UA" sz="3600" dirty="0" smtClean="0">
                <a:solidFill>
                  <a:schemeClr val="accent6">
                    <a:lumMod val="50000"/>
                  </a:schemeClr>
                </a:solidFill>
              </a:rPr>
              <a:t> вирішення інші питань місцевого значення, віднесені законом до їхньої компетенції.</a:t>
            </a:r>
          </a:p>
        </p:txBody>
      </p:sp>
    </p:spTree>
    <p:extLst>
      <p:ext uri="{BB962C8B-B14F-4D97-AF65-F5344CB8AC3E}">
        <p14:creationId xmlns:p14="http://schemas.microsoft.com/office/powerpoint/2010/main" val="1569870948"/>
      </p:ext>
    </p:extLst>
  </p:cSld>
  <p:clrMapOvr>
    <a:masterClrMapping/>
  </p:clrMapOvr>
  <p:transition spd="slow">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2767263"/>
            <a:ext cx="20429621" cy="9577137"/>
          </a:xfrm>
          <a:prstGeom prst="rect">
            <a:avLst/>
          </a:prstGeom>
        </p:spPr>
        <p:txBody>
          <a:bodyPr lIns="217728" tIns="108864" rIns="217728" bIns="108864">
            <a:noAutofit/>
          </a:bodyPr>
          <a:lstStyle/>
          <a:p>
            <a:pPr>
              <a:spcBef>
                <a:spcPts val="600"/>
              </a:spcBef>
              <a:spcAft>
                <a:spcPts val="1200"/>
              </a:spcAft>
            </a:pPr>
            <a:r>
              <a:rPr lang="uk-UA" sz="5000" dirty="0" smtClean="0">
                <a:solidFill>
                  <a:schemeClr val="tx2"/>
                </a:solidFill>
                <a:latin typeface="Franklin Gothic Medium"/>
                <a:ea typeface="ＭＳ Ｐゴシック" charset="-128"/>
              </a:rPr>
              <a:t>ПИТАННЯ ЩО ВИРІШУЮТЬСЯ НА РІВНІ ОРГАНІВ МІСЦЕВОГО САМОВРЯДУВАННЯ РАЙОНІВ ТА ОБЛАСТЕЙ:</a:t>
            </a:r>
            <a:endParaRPr lang="uk-UA" sz="3600" dirty="0" smtClean="0">
              <a:solidFill>
                <a:schemeClr val="accent6"/>
              </a:solidFill>
            </a:endParaRPr>
          </a:p>
          <a:p>
            <a:pPr>
              <a:spcBef>
                <a:spcPts val="1800"/>
              </a:spcBef>
              <a:spcAft>
                <a:spcPts val="1800"/>
              </a:spcAft>
              <a:buFont typeface="Wingdings" pitchFamily="2" charset="2"/>
              <a:buChar char="§"/>
            </a:pPr>
            <a:r>
              <a:rPr lang="uk-UA" sz="3600" dirty="0" smtClean="0">
                <a:solidFill>
                  <a:schemeClr val="accent6"/>
                </a:solidFill>
              </a:rPr>
              <a:t> </a:t>
            </a:r>
            <a:r>
              <a:rPr lang="uk-UA" sz="3600" b="1" dirty="0" smtClean="0">
                <a:solidFill>
                  <a:schemeClr val="accent6">
                    <a:lumMod val="50000"/>
                  </a:schemeClr>
                </a:solidFill>
              </a:rPr>
              <a:t>затвердження програм соціально-економічного та культурного розвитку</a:t>
            </a:r>
            <a:r>
              <a:rPr lang="uk-UA" sz="3600" dirty="0" smtClean="0">
                <a:solidFill>
                  <a:schemeClr val="accent6">
                    <a:lumMod val="50000"/>
                  </a:schemeClr>
                </a:solidFill>
              </a:rPr>
              <a:t> відповідних областей і районів та контроль їх виконання;</a:t>
            </a:r>
          </a:p>
          <a:p>
            <a:pPr algn="just">
              <a:spcBef>
                <a:spcPts val="1800"/>
              </a:spcBef>
              <a:spcAft>
                <a:spcPts val="1800"/>
              </a:spcAft>
              <a:buFont typeface="Wingdings" pitchFamily="2" charset="2"/>
              <a:buChar char="§"/>
            </a:pPr>
            <a:r>
              <a:rPr lang="uk-UA" sz="3600" dirty="0" smtClean="0">
                <a:solidFill>
                  <a:schemeClr val="accent6">
                    <a:lumMod val="50000"/>
                  </a:schemeClr>
                </a:solidFill>
              </a:rPr>
              <a:t> </a:t>
            </a:r>
            <a:r>
              <a:rPr lang="uk-UA" sz="3600" b="1" dirty="0" smtClean="0">
                <a:solidFill>
                  <a:schemeClr val="accent6">
                    <a:lumMod val="50000"/>
                  </a:schemeClr>
                </a:solidFill>
              </a:rPr>
              <a:t>затвердження районних і обласних бюджетів</a:t>
            </a:r>
            <a:r>
              <a:rPr lang="uk-UA" sz="3600" dirty="0" smtClean="0">
                <a:solidFill>
                  <a:schemeClr val="accent6">
                    <a:lumMod val="50000"/>
                  </a:schemeClr>
                </a:solidFill>
              </a:rPr>
              <a:t>, які формуються з коштів державного бюджету для їх відповідного розподілу між територіальними громадами або для виконання спільних проектів та з коштів, залучених на договірних засадах з місцевих бюджетів для реалізації спільних соціально-економічних і культурних програм, та контролюють їх виконання;</a:t>
            </a:r>
          </a:p>
          <a:p>
            <a:pPr algn="just">
              <a:spcBef>
                <a:spcPts val="1800"/>
              </a:spcBef>
              <a:spcAft>
                <a:spcPts val="1800"/>
              </a:spcAft>
              <a:buFont typeface="Wingdings" pitchFamily="2" charset="2"/>
              <a:buChar char="§"/>
            </a:pPr>
            <a:r>
              <a:rPr lang="uk-UA" sz="3600" dirty="0" smtClean="0">
                <a:solidFill>
                  <a:schemeClr val="accent6">
                    <a:lumMod val="50000"/>
                  </a:schemeClr>
                </a:solidFill>
              </a:rPr>
              <a:t> вирішують</a:t>
            </a:r>
            <a:r>
              <a:rPr lang="uk-UA" sz="3600" b="1" dirty="0" smtClean="0">
                <a:solidFill>
                  <a:schemeClr val="accent6">
                    <a:lumMod val="50000"/>
                  </a:schemeClr>
                </a:solidFill>
              </a:rPr>
              <a:t> інші питання</a:t>
            </a:r>
            <a:r>
              <a:rPr lang="uk-UA" sz="3600" dirty="0" smtClean="0">
                <a:solidFill>
                  <a:schemeClr val="accent6">
                    <a:lumMod val="50000"/>
                  </a:schemeClr>
                </a:solidFill>
              </a:rPr>
              <a:t>, віднесені законом до їхньої компетенції.</a:t>
            </a:r>
          </a:p>
          <a:p>
            <a:pPr algn="just">
              <a:spcBef>
                <a:spcPts val="1800"/>
              </a:spcBef>
              <a:spcAft>
                <a:spcPts val="1800"/>
              </a:spcAft>
              <a:buFont typeface="Wingdings" pitchFamily="2" charset="2"/>
              <a:buChar char="ü"/>
            </a:pPr>
            <a:r>
              <a:rPr lang="uk-UA" sz="3600" dirty="0" smtClean="0">
                <a:solidFill>
                  <a:schemeClr val="accent6">
                    <a:lumMod val="50000"/>
                  </a:schemeClr>
                </a:solidFill>
              </a:rPr>
              <a:t> Органам місцевого самоврядування можуть надаватися законом </a:t>
            </a:r>
            <a:r>
              <a:rPr lang="uk-UA" sz="3600" b="1" dirty="0" smtClean="0"/>
              <a:t>окремі повноваження органів виконавчої влади</a:t>
            </a:r>
            <a:r>
              <a:rPr lang="uk-UA" sz="3600" dirty="0" smtClean="0">
                <a:solidFill>
                  <a:schemeClr val="accent6">
                    <a:lumMod val="50000"/>
                  </a:schemeClr>
                </a:solidFill>
              </a:rPr>
              <a:t>. Здійснення таких повноважень фінансується державою у повному обсязі за рахунок різних джерел.</a:t>
            </a:r>
          </a:p>
        </p:txBody>
      </p:sp>
    </p:spTree>
    <p:extLst>
      <p:ext uri="{BB962C8B-B14F-4D97-AF65-F5344CB8AC3E}">
        <p14:creationId xmlns:p14="http://schemas.microsoft.com/office/powerpoint/2010/main" val="3836405719"/>
      </p:ext>
    </p:extLst>
  </p:cSld>
  <p:clrMapOvr>
    <a:masterClrMapping/>
  </p:clrMapOvr>
  <p:transition spd="slow">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3296653"/>
            <a:ext cx="20429621" cy="8470231"/>
          </a:xfrm>
          <a:prstGeom prst="rect">
            <a:avLst/>
          </a:prstGeom>
        </p:spPr>
        <p:txBody>
          <a:bodyPr lIns="217728" tIns="108864" rIns="217728" bIns="108864">
            <a:noAutofit/>
          </a:bodyPr>
          <a:lstStyle/>
          <a:p>
            <a:r>
              <a:rPr lang="uk-UA" sz="5000" dirty="0" smtClean="0">
                <a:solidFill>
                  <a:schemeClr val="tx2"/>
                </a:solidFill>
                <a:latin typeface="Franklin Gothic Medium"/>
                <a:ea typeface="ＭＳ Ｐゴシック" charset="-128"/>
              </a:rPr>
              <a:t>ГАЛУЗЕВІ ПОВНОВАЖЕННЯ ОРГАНІВ МІСЦЕВОГО САМОВРЯДУВАННЯ (ВЛАСНІ ТА ДЕЛЕГОВАНІ):</a:t>
            </a:r>
          </a:p>
          <a:p>
            <a:endParaRPr lang="uk-UA" sz="3800" dirty="0" smtClean="0">
              <a:solidFill>
                <a:schemeClr val="accent6"/>
              </a:solidFill>
            </a:endParaRPr>
          </a:p>
          <a:p>
            <a:pPr>
              <a:spcBef>
                <a:spcPts val="0"/>
              </a:spcBef>
              <a:spcAft>
                <a:spcPts val="3000"/>
              </a:spcAft>
              <a:buFont typeface="Wingdings" pitchFamily="2" charset="2"/>
              <a:buChar char="§"/>
            </a:pPr>
            <a:r>
              <a:rPr lang="uk-UA" sz="3800" dirty="0" smtClean="0">
                <a:solidFill>
                  <a:schemeClr val="accent6"/>
                </a:solidFill>
              </a:rPr>
              <a:t> </a:t>
            </a:r>
            <a:r>
              <a:rPr lang="uk-UA" sz="3700" dirty="0" smtClean="0">
                <a:solidFill>
                  <a:schemeClr val="accent6"/>
                </a:solidFill>
              </a:rPr>
              <a:t>у сфері соціально-економічного і культурного розвитку, планування та обліку;</a:t>
            </a:r>
          </a:p>
          <a:p>
            <a:pPr>
              <a:spcBef>
                <a:spcPts val="0"/>
              </a:spcBef>
              <a:spcAft>
                <a:spcPts val="3000"/>
              </a:spcAft>
              <a:buFont typeface="Wingdings" pitchFamily="2" charset="2"/>
              <a:buChar char="§"/>
            </a:pPr>
            <a:r>
              <a:rPr lang="uk-UA" sz="3700" dirty="0" smtClean="0">
                <a:solidFill>
                  <a:schemeClr val="accent6"/>
                </a:solidFill>
              </a:rPr>
              <a:t> в галузі бюджету, фінансів і цін;</a:t>
            </a:r>
          </a:p>
          <a:p>
            <a:pPr>
              <a:spcBef>
                <a:spcPts val="0"/>
              </a:spcBef>
              <a:spcAft>
                <a:spcPts val="3000"/>
              </a:spcAft>
              <a:buFont typeface="Wingdings" pitchFamily="2" charset="2"/>
              <a:buChar char="§"/>
            </a:pPr>
            <a:r>
              <a:rPr lang="uk-UA" sz="3700" dirty="0" smtClean="0">
                <a:solidFill>
                  <a:schemeClr val="accent6"/>
                </a:solidFill>
              </a:rPr>
              <a:t> щодо управління комунальною власністю;</a:t>
            </a:r>
          </a:p>
          <a:p>
            <a:pPr>
              <a:spcBef>
                <a:spcPts val="0"/>
              </a:spcBef>
              <a:spcAft>
                <a:spcPts val="3000"/>
              </a:spcAft>
              <a:buFont typeface="Wingdings" pitchFamily="2" charset="2"/>
              <a:buChar char="§"/>
            </a:pPr>
            <a:r>
              <a:rPr lang="uk-UA" sz="3700" dirty="0" smtClean="0">
                <a:solidFill>
                  <a:schemeClr val="accent6"/>
                </a:solidFill>
              </a:rPr>
              <a:t> в галузі житлово-комунального господарства, побутового, торговельного обслуговування, громадського харчування, транспорту і зв'язку;</a:t>
            </a:r>
          </a:p>
          <a:p>
            <a:pPr>
              <a:spcBef>
                <a:spcPts val="0"/>
              </a:spcBef>
              <a:spcAft>
                <a:spcPts val="3000"/>
              </a:spcAft>
              <a:buFont typeface="Wingdings" pitchFamily="2" charset="2"/>
              <a:buChar char="§"/>
            </a:pPr>
            <a:r>
              <a:rPr lang="uk-UA" sz="3700" dirty="0" smtClean="0">
                <a:solidFill>
                  <a:schemeClr val="accent6"/>
                </a:solidFill>
              </a:rPr>
              <a:t> у галузі будівництва;</a:t>
            </a:r>
          </a:p>
          <a:p>
            <a:pPr>
              <a:spcBef>
                <a:spcPts val="0"/>
              </a:spcBef>
              <a:spcAft>
                <a:spcPts val="3000"/>
              </a:spcAft>
              <a:buFont typeface="Wingdings" pitchFamily="2" charset="2"/>
              <a:buChar char="§"/>
            </a:pPr>
            <a:r>
              <a:rPr lang="uk-UA" sz="3700" dirty="0" smtClean="0">
                <a:solidFill>
                  <a:schemeClr val="accent6"/>
                </a:solidFill>
              </a:rPr>
              <a:t> у сфері освіти, охорони здоров'я, культури, фізкультури і спорту;</a:t>
            </a:r>
          </a:p>
        </p:txBody>
      </p:sp>
    </p:spTree>
    <p:extLst>
      <p:ext uri="{BB962C8B-B14F-4D97-AF65-F5344CB8AC3E}">
        <p14:creationId xmlns:p14="http://schemas.microsoft.com/office/powerpoint/2010/main" val="2642941724"/>
      </p:ext>
    </p:extLst>
  </p:cSld>
  <p:clrMapOvr>
    <a:masterClrMapping/>
  </p:clrMapOvr>
  <p:transition spd="slow">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2815389"/>
            <a:ext cx="20429621" cy="9480885"/>
          </a:xfrm>
          <a:prstGeom prst="rect">
            <a:avLst/>
          </a:prstGeom>
        </p:spPr>
        <p:txBody>
          <a:bodyPr lIns="217728" tIns="108864" rIns="217728" bIns="108864">
            <a:noAutofit/>
          </a:bodyPr>
          <a:lstStyle/>
          <a:p>
            <a:pPr>
              <a:spcAft>
                <a:spcPts val="3000"/>
              </a:spcAft>
              <a:buFont typeface="Wingdings" pitchFamily="2" charset="2"/>
              <a:buChar char="§"/>
            </a:pPr>
            <a:r>
              <a:rPr lang="uk-UA" sz="3700" dirty="0" smtClean="0">
                <a:solidFill>
                  <a:schemeClr val="accent6">
                    <a:lumMod val="50000"/>
                  </a:schemeClr>
                </a:solidFill>
              </a:rPr>
              <a:t> у сфері регулювання земельних відносин та охорони навколишнього природного середовища;</a:t>
            </a:r>
          </a:p>
          <a:p>
            <a:pPr>
              <a:spcAft>
                <a:spcPts val="3000"/>
              </a:spcAft>
              <a:buFont typeface="Wingdings" pitchFamily="2" charset="2"/>
              <a:buChar char="§"/>
            </a:pPr>
            <a:r>
              <a:rPr lang="uk-UA" sz="3700" dirty="0" smtClean="0">
                <a:solidFill>
                  <a:schemeClr val="accent6">
                    <a:lumMod val="50000"/>
                  </a:schemeClr>
                </a:solidFill>
              </a:rPr>
              <a:t> у сфері соціального захисту населення;</a:t>
            </a:r>
          </a:p>
          <a:p>
            <a:pPr>
              <a:spcAft>
                <a:spcPts val="3000"/>
              </a:spcAft>
              <a:buFont typeface="Wingdings" pitchFamily="2" charset="2"/>
              <a:buChar char="§"/>
            </a:pPr>
            <a:r>
              <a:rPr lang="uk-UA" sz="3700" dirty="0" smtClean="0">
                <a:solidFill>
                  <a:schemeClr val="accent6">
                    <a:lumMod val="50000"/>
                  </a:schemeClr>
                </a:solidFill>
              </a:rPr>
              <a:t> в галузі зовнішньоекономічної діяльності;</a:t>
            </a:r>
          </a:p>
          <a:p>
            <a:pPr>
              <a:spcAft>
                <a:spcPts val="3000"/>
              </a:spcAft>
              <a:buFont typeface="Wingdings" pitchFamily="2" charset="2"/>
              <a:buChar char="§"/>
            </a:pPr>
            <a:r>
              <a:rPr lang="uk-UA" sz="3700" dirty="0" smtClean="0">
                <a:solidFill>
                  <a:schemeClr val="accent6">
                    <a:lumMod val="50000"/>
                  </a:schemeClr>
                </a:solidFill>
              </a:rPr>
              <a:t> в галузі оборонної роботи;</a:t>
            </a:r>
          </a:p>
          <a:p>
            <a:pPr>
              <a:spcAft>
                <a:spcPts val="3000"/>
              </a:spcAft>
              <a:buFont typeface="Wingdings" pitchFamily="2" charset="2"/>
              <a:buChar char="§"/>
            </a:pPr>
            <a:r>
              <a:rPr lang="uk-UA" sz="3700" dirty="0" smtClean="0">
                <a:solidFill>
                  <a:schemeClr val="accent6">
                    <a:lumMod val="50000"/>
                  </a:schemeClr>
                </a:solidFill>
              </a:rPr>
              <a:t> щодо вирішення питань адміністративно-територіального устрою;</a:t>
            </a:r>
          </a:p>
          <a:p>
            <a:pPr>
              <a:spcAft>
                <a:spcPts val="3000"/>
              </a:spcAft>
              <a:buFont typeface="Wingdings" pitchFamily="2" charset="2"/>
              <a:buChar char="§"/>
            </a:pPr>
            <a:r>
              <a:rPr lang="uk-UA" sz="3700" dirty="0" smtClean="0">
                <a:solidFill>
                  <a:schemeClr val="accent6">
                    <a:lumMod val="50000"/>
                  </a:schemeClr>
                </a:solidFill>
              </a:rPr>
              <a:t> у сфері реєстрації місця проживання фізичних осіб;</a:t>
            </a:r>
          </a:p>
          <a:p>
            <a:pPr>
              <a:spcAft>
                <a:spcPts val="3000"/>
              </a:spcAft>
              <a:buFont typeface="Wingdings" pitchFamily="2" charset="2"/>
              <a:buChar char="§"/>
            </a:pPr>
            <a:r>
              <a:rPr lang="uk-UA" sz="3700" dirty="0" smtClean="0">
                <a:solidFill>
                  <a:schemeClr val="accent6">
                    <a:lumMod val="50000"/>
                  </a:schemeClr>
                </a:solidFill>
              </a:rPr>
              <a:t> щодо забезпечення законності, правопорядку, охорони прав, свобод і законних інтересів громадян;</a:t>
            </a:r>
          </a:p>
          <a:p>
            <a:pPr>
              <a:spcAft>
                <a:spcPts val="3000"/>
              </a:spcAft>
              <a:buFont typeface="Wingdings" pitchFamily="2" charset="2"/>
              <a:buChar char="§"/>
            </a:pPr>
            <a:r>
              <a:rPr lang="uk-UA" sz="3700" dirty="0" smtClean="0">
                <a:solidFill>
                  <a:schemeClr val="accent6">
                    <a:lumMod val="50000"/>
                  </a:schemeClr>
                </a:solidFill>
              </a:rPr>
              <a:t> у сфері надання безоплатної первинної правової допомоги;</a:t>
            </a:r>
          </a:p>
          <a:p>
            <a:pPr>
              <a:spcAft>
                <a:spcPts val="3000"/>
              </a:spcAft>
              <a:buFont typeface="Wingdings" pitchFamily="2" charset="2"/>
              <a:buChar char="§"/>
            </a:pPr>
            <a:r>
              <a:rPr lang="uk-UA" sz="3700" dirty="0" smtClean="0">
                <a:solidFill>
                  <a:schemeClr val="accent6">
                    <a:lumMod val="50000"/>
                  </a:schemeClr>
                </a:solidFill>
              </a:rPr>
              <a:t> щодо відзначення державними нагородами України.</a:t>
            </a:r>
          </a:p>
        </p:txBody>
      </p:sp>
    </p:spTree>
    <p:extLst>
      <p:ext uri="{BB962C8B-B14F-4D97-AF65-F5344CB8AC3E}">
        <p14:creationId xmlns:p14="http://schemas.microsoft.com/office/powerpoint/2010/main" val="801105596"/>
      </p:ext>
    </p:extLst>
  </p:cSld>
  <p:clrMapOvr>
    <a:masterClrMapping/>
  </p:clrMapOvr>
  <p:transition spd="slow">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6" y="2574758"/>
            <a:ext cx="20646190" cy="10178716"/>
          </a:xfrm>
          <a:prstGeom prst="rect">
            <a:avLst/>
          </a:prstGeom>
        </p:spPr>
        <p:txBody>
          <a:bodyPr lIns="217728" tIns="108864" rIns="217728" bIns="108864">
            <a:noAutofit/>
          </a:bodyPr>
          <a:lstStyle/>
          <a:p>
            <a:pPr>
              <a:spcBef>
                <a:spcPts val="1800"/>
              </a:spcBef>
              <a:spcAft>
                <a:spcPts val="1800"/>
              </a:spcAft>
            </a:pPr>
            <a:r>
              <a:rPr lang="uk-UA" sz="5000" dirty="0" smtClean="0">
                <a:solidFill>
                  <a:schemeClr val="tx2"/>
                </a:solidFill>
                <a:latin typeface="Franklin Gothic Medium"/>
                <a:ea typeface="ＭＳ Ｐゴシック" charset="-128"/>
              </a:rPr>
              <a:t>НЕДОЛІКИ АДВОКАЦІЇ НА МІСЦЕВОМУ РІВНІ:</a:t>
            </a:r>
          </a:p>
          <a:p>
            <a:pPr algn="just">
              <a:spcBef>
                <a:spcPts val="1800"/>
              </a:spcBef>
              <a:spcAft>
                <a:spcPts val="1800"/>
              </a:spcAft>
              <a:buFont typeface="Wingdings" pitchFamily="2" charset="2"/>
              <a:buChar char="§"/>
            </a:pPr>
            <a:r>
              <a:rPr lang="uk-UA" sz="3400" dirty="0" smtClean="0">
                <a:solidFill>
                  <a:schemeClr val="accent6">
                    <a:lumMod val="50000"/>
                  </a:schemeClr>
                </a:solidFill>
              </a:rPr>
              <a:t> проекти рішень часто виносяться на розгляд відповідних рад </a:t>
            </a:r>
            <a:r>
              <a:rPr lang="uk-UA" sz="3400" b="1" dirty="0" smtClean="0">
                <a:solidFill>
                  <a:schemeClr val="accent6">
                    <a:lumMod val="50000"/>
                  </a:schemeClr>
                </a:solidFill>
              </a:rPr>
              <a:t>без належного громадського обговорення</a:t>
            </a:r>
            <a:r>
              <a:rPr lang="uk-UA" sz="3400" dirty="0" smtClean="0">
                <a:solidFill>
                  <a:schemeClr val="accent6">
                    <a:lumMod val="50000"/>
                  </a:schemeClr>
                </a:solidFill>
              </a:rPr>
              <a:t>, тому складно їх відслідковувати і впливати на них (особливо це стосується рішень, </a:t>
            </a:r>
            <a:r>
              <a:rPr lang="uk-UA" sz="3400" dirty="0" err="1" smtClean="0">
                <a:solidFill>
                  <a:schemeClr val="accent6">
                    <a:lumMod val="50000"/>
                  </a:schemeClr>
                </a:solidFill>
              </a:rPr>
              <a:t>пов</a:t>
            </a:r>
            <a:r>
              <a:rPr lang="en-US" sz="3400" dirty="0" smtClean="0">
                <a:solidFill>
                  <a:schemeClr val="accent6">
                    <a:lumMod val="50000"/>
                  </a:schemeClr>
                </a:solidFill>
              </a:rPr>
              <a:t>’</a:t>
            </a:r>
            <a:r>
              <a:rPr lang="uk-UA" sz="3400" dirty="0" err="1" smtClean="0">
                <a:solidFill>
                  <a:schemeClr val="accent6">
                    <a:lumMod val="50000"/>
                  </a:schemeClr>
                </a:solidFill>
              </a:rPr>
              <a:t>язаних</a:t>
            </a:r>
            <a:r>
              <a:rPr lang="uk-UA" sz="3400" dirty="0" smtClean="0">
                <a:solidFill>
                  <a:schemeClr val="accent6">
                    <a:lumMod val="50000"/>
                  </a:schemeClr>
                </a:solidFill>
              </a:rPr>
              <a:t> з вузькими особистими інтересами – наприклад, земельними, при ухваленні яких відповідні органи хочуть уникнути публічності);</a:t>
            </a:r>
          </a:p>
          <a:p>
            <a:pPr algn="just">
              <a:spcBef>
                <a:spcPts val="1800"/>
              </a:spcBef>
              <a:spcAft>
                <a:spcPts val="1800"/>
              </a:spcAft>
              <a:buFont typeface="Wingdings" pitchFamily="2" charset="2"/>
              <a:buChar char="§"/>
            </a:pPr>
            <a:r>
              <a:rPr lang="uk-UA" sz="3400" dirty="0" smtClean="0">
                <a:solidFill>
                  <a:schemeClr val="accent6">
                    <a:lumMod val="50000"/>
                  </a:schemeClr>
                </a:solidFill>
              </a:rPr>
              <a:t> на відміну від національного рівня, де конкурує велика кількість груп впливу, </a:t>
            </a:r>
            <a:r>
              <a:rPr lang="uk-UA" sz="3400" dirty="0" err="1" smtClean="0">
                <a:solidFill>
                  <a:schemeClr val="accent6">
                    <a:lumMod val="50000"/>
                  </a:schemeClr>
                </a:solidFill>
              </a:rPr>
              <a:t>пов</a:t>
            </a:r>
            <a:r>
              <a:rPr lang="en-US" sz="3400" dirty="0" smtClean="0">
                <a:solidFill>
                  <a:schemeClr val="accent6">
                    <a:lumMod val="50000"/>
                  </a:schemeClr>
                </a:solidFill>
              </a:rPr>
              <a:t>’</a:t>
            </a:r>
            <a:r>
              <a:rPr lang="uk-UA" sz="3400" dirty="0" err="1" smtClean="0">
                <a:solidFill>
                  <a:schemeClr val="accent6">
                    <a:lumMod val="50000"/>
                  </a:schemeClr>
                </a:solidFill>
              </a:rPr>
              <a:t>язаних</a:t>
            </a:r>
            <a:r>
              <a:rPr lang="uk-UA" sz="3400" dirty="0" smtClean="0">
                <a:solidFill>
                  <a:schemeClr val="accent6">
                    <a:lumMod val="50000"/>
                  </a:schemeClr>
                </a:solidFill>
              </a:rPr>
              <a:t> між собою складними, неоднозначними </a:t>
            </a:r>
            <a:r>
              <a:rPr lang="uk-UA" sz="3400" dirty="0" err="1" smtClean="0">
                <a:solidFill>
                  <a:schemeClr val="accent6">
                    <a:lumMod val="50000"/>
                  </a:schemeClr>
                </a:solidFill>
              </a:rPr>
              <a:t>зв</a:t>
            </a:r>
            <a:r>
              <a:rPr lang="en-US" sz="3400" dirty="0" smtClean="0">
                <a:solidFill>
                  <a:schemeClr val="accent6">
                    <a:lumMod val="50000"/>
                  </a:schemeClr>
                </a:solidFill>
              </a:rPr>
              <a:t>’</a:t>
            </a:r>
            <a:r>
              <a:rPr lang="uk-UA" sz="3400" dirty="0" err="1" smtClean="0">
                <a:solidFill>
                  <a:schemeClr val="accent6">
                    <a:lumMod val="50000"/>
                  </a:schemeClr>
                </a:solidFill>
              </a:rPr>
              <a:t>язками</a:t>
            </a:r>
            <a:r>
              <a:rPr lang="en-US" sz="3400" dirty="0" smtClean="0">
                <a:solidFill>
                  <a:schemeClr val="accent6">
                    <a:lumMod val="50000"/>
                  </a:schemeClr>
                </a:solidFill>
              </a:rPr>
              <a:t> – </a:t>
            </a:r>
            <a:r>
              <a:rPr lang="uk-UA" sz="3400" dirty="0" smtClean="0">
                <a:solidFill>
                  <a:schemeClr val="accent6">
                    <a:lumMod val="50000"/>
                  </a:schemeClr>
                </a:solidFill>
              </a:rPr>
              <a:t>на місцевому рівні інтереси в органах виконавчої влади і місцевого самоврядування більш структуровані, </a:t>
            </a:r>
            <a:r>
              <a:rPr lang="uk-UA" sz="3400" b="1" dirty="0" err="1" smtClean="0">
                <a:solidFill>
                  <a:schemeClr val="accent6">
                    <a:lumMod val="50000"/>
                  </a:schemeClr>
                </a:solidFill>
              </a:rPr>
              <a:t>зв</a:t>
            </a:r>
            <a:r>
              <a:rPr lang="en-US" sz="3400" b="1" dirty="0" smtClean="0">
                <a:solidFill>
                  <a:schemeClr val="accent6">
                    <a:lumMod val="50000"/>
                  </a:schemeClr>
                </a:solidFill>
              </a:rPr>
              <a:t>’</a:t>
            </a:r>
            <a:r>
              <a:rPr lang="uk-UA" sz="3400" b="1" dirty="0" err="1" smtClean="0">
                <a:solidFill>
                  <a:schemeClr val="accent6">
                    <a:lumMod val="50000"/>
                  </a:schemeClr>
                </a:solidFill>
              </a:rPr>
              <a:t>язки</a:t>
            </a:r>
            <a:r>
              <a:rPr lang="en-US" sz="3400" b="1" dirty="0" smtClean="0">
                <a:solidFill>
                  <a:schemeClr val="accent6">
                    <a:lumMod val="50000"/>
                  </a:schemeClr>
                </a:solidFill>
              </a:rPr>
              <a:t> </a:t>
            </a:r>
            <a:r>
              <a:rPr lang="uk-UA" sz="3400" b="1" dirty="0" smtClean="0">
                <a:solidFill>
                  <a:schemeClr val="accent6">
                    <a:lumMod val="50000"/>
                  </a:schemeClr>
                </a:solidFill>
              </a:rPr>
              <a:t>між групами впливу більш чітко окреслені, тісні і стабільні</a:t>
            </a:r>
            <a:r>
              <a:rPr lang="uk-UA" sz="3400" dirty="0" smtClean="0">
                <a:solidFill>
                  <a:schemeClr val="accent6">
                    <a:lumMod val="50000"/>
                  </a:schemeClr>
                </a:solidFill>
              </a:rPr>
              <a:t>, а отже:</a:t>
            </a:r>
          </a:p>
          <a:p>
            <a:pPr algn="just">
              <a:spcBef>
                <a:spcPts val="1800"/>
              </a:spcBef>
              <a:spcAft>
                <a:spcPts val="1800"/>
              </a:spcAft>
              <a:buFontTx/>
              <a:buChar char="-"/>
            </a:pPr>
            <a:r>
              <a:rPr lang="uk-UA" sz="3400" dirty="0" smtClean="0">
                <a:solidFill>
                  <a:schemeClr val="accent6">
                    <a:lumMod val="50000"/>
                  </a:schemeClr>
                </a:solidFill>
              </a:rPr>
              <a:t> складніше порушити усталений баланс інтересів і адвокати на користь пропозицій, що суперечать позиції впливових груп;</a:t>
            </a:r>
          </a:p>
          <a:p>
            <a:pPr algn="just">
              <a:spcBef>
                <a:spcPts val="1800"/>
              </a:spcBef>
              <a:spcAft>
                <a:spcPts val="1800"/>
              </a:spcAft>
              <a:buFontTx/>
              <a:buChar char="-"/>
            </a:pPr>
            <a:r>
              <a:rPr lang="uk-UA" sz="3400" dirty="0" smtClean="0">
                <a:solidFill>
                  <a:schemeClr val="accent6">
                    <a:lumMod val="50000"/>
                  </a:schemeClr>
                </a:solidFill>
              </a:rPr>
              <a:t> складніше домогтися усунення порушень (як процедурних, так і по суті порушених питань).</a:t>
            </a:r>
          </a:p>
          <a:p>
            <a:pPr algn="just">
              <a:spcBef>
                <a:spcPts val="1800"/>
              </a:spcBef>
              <a:spcAft>
                <a:spcPts val="1800"/>
              </a:spcAft>
              <a:buFont typeface="Wingdings" pitchFamily="2" charset="2"/>
              <a:buChar char="§"/>
            </a:pPr>
            <a:r>
              <a:rPr lang="uk-UA" sz="3400" dirty="0" smtClean="0">
                <a:solidFill>
                  <a:schemeClr val="accent6">
                    <a:lumMod val="50000"/>
                  </a:schemeClr>
                </a:solidFill>
              </a:rPr>
              <a:t> </a:t>
            </a:r>
            <a:r>
              <a:rPr lang="uk-UA" sz="3400" b="1" dirty="0" smtClean="0">
                <a:solidFill>
                  <a:schemeClr val="accent6">
                    <a:lumMod val="50000"/>
                  </a:schemeClr>
                </a:solidFill>
              </a:rPr>
              <a:t>проблематично</a:t>
            </a:r>
            <a:r>
              <a:rPr lang="uk-UA" sz="3400" dirty="0" smtClean="0">
                <a:solidFill>
                  <a:schemeClr val="accent6">
                    <a:lumMod val="50000"/>
                  </a:schemeClr>
                </a:solidFill>
              </a:rPr>
              <a:t> </a:t>
            </a:r>
            <a:r>
              <a:rPr lang="uk-UA" sz="3400" b="1" dirty="0" smtClean="0">
                <a:solidFill>
                  <a:schemeClr val="accent6">
                    <a:lumMod val="50000"/>
                  </a:schemeClr>
                </a:solidFill>
              </a:rPr>
              <a:t>привернути увагу впливових медіа</a:t>
            </a:r>
            <a:r>
              <a:rPr lang="uk-UA" sz="3400" dirty="0" smtClean="0">
                <a:solidFill>
                  <a:schemeClr val="accent6">
                    <a:lumMod val="50000"/>
                  </a:schemeClr>
                </a:solidFill>
              </a:rPr>
              <a:t> (зокрема, національних) до питань місцевого  рівня.</a:t>
            </a:r>
          </a:p>
        </p:txBody>
      </p:sp>
    </p:spTree>
    <p:extLst>
      <p:ext uri="{BB962C8B-B14F-4D97-AF65-F5344CB8AC3E}">
        <p14:creationId xmlns:p14="http://schemas.microsoft.com/office/powerpoint/2010/main" val="2700344230"/>
      </p:ext>
    </p:extLst>
  </p:cSld>
  <p:clrMapOvr>
    <a:masterClrMapping/>
  </p:clrMapOvr>
  <p:transition spd="slow">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5" y="2574758"/>
            <a:ext cx="20790570" cy="10250905"/>
          </a:xfrm>
          <a:prstGeom prst="rect">
            <a:avLst/>
          </a:prstGeom>
        </p:spPr>
        <p:txBody>
          <a:bodyPr lIns="217728" tIns="108864" rIns="217728" bIns="108864">
            <a:noAutofit/>
          </a:bodyPr>
          <a:lstStyle/>
          <a:p>
            <a:pPr>
              <a:spcBef>
                <a:spcPts val="1800"/>
              </a:spcBef>
              <a:spcAft>
                <a:spcPts val="1200"/>
              </a:spcAft>
            </a:pPr>
            <a:r>
              <a:rPr lang="uk-UA" sz="5000" dirty="0" smtClean="0">
                <a:solidFill>
                  <a:schemeClr val="tx2"/>
                </a:solidFill>
                <a:latin typeface="Franklin Gothic Medium"/>
                <a:ea typeface="ＭＳ Ｐゴシック" charset="-128"/>
              </a:rPr>
              <a:t>ПЕРЕВАГИ АДВОКАЦІЇ НА МІСЦЕВОМУ РІВНІ:</a:t>
            </a:r>
            <a:endParaRPr lang="uk-UA" sz="5000" dirty="0" smtClean="0">
              <a:solidFill>
                <a:schemeClr val="accent6">
                  <a:lumMod val="50000"/>
                </a:schemeClr>
              </a:solidFill>
            </a:endParaRPr>
          </a:p>
          <a:p>
            <a:pPr algn="just">
              <a:spcBef>
                <a:spcPts val="1500"/>
              </a:spcBef>
              <a:spcAft>
                <a:spcPts val="1800"/>
              </a:spcAft>
              <a:buFont typeface="Wingdings" pitchFamily="2" charset="2"/>
              <a:buChar char="§"/>
            </a:pPr>
            <a:r>
              <a:rPr lang="uk-UA" sz="3400" dirty="0" smtClean="0">
                <a:solidFill>
                  <a:schemeClr val="accent6">
                    <a:lumMod val="50000"/>
                  </a:schemeClr>
                </a:solidFill>
              </a:rPr>
              <a:t> </a:t>
            </a:r>
            <a:r>
              <a:rPr lang="uk-UA" sz="3400" b="1" dirty="0" smtClean="0">
                <a:solidFill>
                  <a:schemeClr val="accent6">
                    <a:lumMod val="50000"/>
                  </a:schemeClr>
                </a:solidFill>
              </a:rPr>
              <a:t>наявність безпосереднього доступу</a:t>
            </a:r>
            <a:r>
              <a:rPr lang="uk-UA" sz="3400" dirty="0" smtClean="0">
                <a:solidFill>
                  <a:schemeClr val="accent6">
                    <a:lumMod val="50000"/>
                  </a:schemeClr>
                </a:solidFill>
              </a:rPr>
              <a:t> до органів та осіб, які приймають рішення (напряму або через партнерів, що також працюють у відповідному регіоні або населеному пункті);</a:t>
            </a:r>
          </a:p>
          <a:p>
            <a:pPr algn="just">
              <a:spcBef>
                <a:spcPts val="1500"/>
              </a:spcBef>
              <a:spcAft>
                <a:spcPts val="1800"/>
              </a:spcAft>
              <a:buFont typeface="Wingdings" pitchFamily="2" charset="2"/>
              <a:buChar char="§"/>
            </a:pPr>
            <a:r>
              <a:rPr lang="uk-UA" sz="3400" dirty="0" smtClean="0">
                <a:solidFill>
                  <a:schemeClr val="accent6">
                    <a:lumMod val="50000"/>
                  </a:schemeClr>
                </a:solidFill>
              </a:rPr>
              <a:t> за умови налагодження позитивних довгострокових відносин з </a:t>
            </a:r>
            <a:r>
              <a:rPr lang="uk-UA" sz="3400" b="1" dirty="0" smtClean="0">
                <a:solidFill>
                  <a:schemeClr val="accent6">
                    <a:lumMod val="50000"/>
                  </a:schemeClr>
                </a:solidFill>
              </a:rPr>
              <a:t>місцевою громадою</a:t>
            </a:r>
            <a:r>
              <a:rPr lang="uk-UA" sz="3400" dirty="0" smtClean="0">
                <a:solidFill>
                  <a:schemeClr val="accent6">
                    <a:lumMod val="50000"/>
                  </a:schemeClr>
                </a:solidFill>
              </a:rPr>
              <a:t> – наявність в її особі потужної групи підтримки для мобілізації в рамках </a:t>
            </a:r>
            <a:r>
              <a:rPr lang="uk-UA" sz="3400" dirty="0" err="1" smtClean="0">
                <a:solidFill>
                  <a:schemeClr val="accent6">
                    <a:lumMod val="50000"/>
                  </a:schemeClr>
                </a:solidFill>
              </a:rPr>
              <a:t>адвокаційних</a:t>
            </a:r>
            <a:r>
              <a:rPr lang="uk-UA" sz="3400" dirty="0" smtClean="0">
                <a:solidFill>
                  <a:schemeClr val="accent6">
                    <a:lumMod val="50000"/>
                  </a:schemeClr>
                </a:solidFill>
              </a:rPr>
              <a:t> заходів (залучення громадян до участі у загальних зустрічах з представниками місцевих органів влади та самоврядування, генерування листів та дзвінків до відповідних посадових осіб тощо); </a:t>
            </a:r>
          </a:p>
          <a:p>
            <a:pPr algn="just">
              <a:spcBef>
                <a:spcPts val="1500"/>
              </a:spcBef>
              <a:spcAft>
                <a:spcPts val="1800"/>
              </a:spcAft>
              <a:buFont typeface="Wingdings" pitchFamily="2" charset="2"/>
              <a:buChar char="§"/>
            </a:pPr>
            <a:r>
              <a:rPr lang="uk-UA" sz="3400" dirty="0" smtClean="0">
                <a:solidFill>
                  <a:schemeClr val="accent6">
                    <a:lumMod val="50000"/>
                  </a:schemeClr>
                </a:solidFill>
              </a:rPr>
              <a:t> рішення, що приймають на місцевому рівні, мають </a:t>
            </a:r>
            <a:r>
              <a:rPr lang="uk-UA" sz="3400" b="1" dirty="0" smtClean="0">
                <a:solidFill>
                  <a:schemeClr val="accent6">
                    <a:lumMod val="50000"/>
                  </a:schemeClr>
                </a:solidFill>
              </a:rPr>
              <a:t>безпосередній та виключний вплив </a:t>
            </a:r>
            <a:r>
              <a:rPr lang="uk-UA" sz="3400" dirty="0" smtClean="0">
                <a:solidFill>
                  <a:schemeClr val="accent6">
                    <a:lumMod val="50000"/>
                  </a:schemeClr>
                </a:solidFill>
              </a:rPr>
              <a:t>на місцеву громаду, тому її легше активізувати для захисту своїх інтересів;</a:t>
            </a:r>
          </a:p>
          <a:p>
            <a:pPr algn="just">
              <a:spcBef>
                <a:spcPts val="1500"/>
              </a:spcBef>
              <a:spcAft>
                <a:spcPts val="1800"/>
              </a:spcAft>
              <a:buFont typeface="Wingdings" pitchFamily="2" charset="2"/>
              <a:buChar char="§"/>
            </a:pPr>
            <a:r>
              <a:rPr lang="uk-UA" sz="3400" dirty="0" smtClean="0">
                <a:solidFill>
                  <a:schemeClr val="accent6">
                    <a:lumMod val="50000"/>
                  </a:schemeClr>
                </a:solidFill>
              </a:rPr>
              <a:t> депутати місцевих рад та чиновники місцевого рівня, як правило, мають вищу зацікавленість у співпраці з представниками бізнесу та їх об</a:t>
            </a:r>
            <a:r>
              <a:rPr lang="en-US" sz="3400" dirty="0" smtClean="0">
                <a:solidFill>
                  <a:schemeClr val="accent6">
                    <a:lumMod val="50000"/>
                  </a:schemeClr>
                </a:solidFill>
              </a:rPr>
              <a:t>’</a:t>
            </a:r>
            <a:r>
              <a:rPr lang="uk-UA" sz="3400" dirty="0" smtClean="0">
                <a:solidFill>
                  <a:schemeClr val="accent6">
                    <a:lumMod val="50000"/>
                  </a:schemeClr>
                </a:solidFill>
              </a:rPr>
              <a:t>єднаннями, ніж влада національного рівня, у компетенції якої – ширше коло питань і значно більше пропозицій співпраці; </a:t>
            </a:r>
          </a:p>
          <a:p>
            <a:pPr algn="just">
              <a:spcBef>
                <a:spcPts val="1500"/>
              </a:spcBef>
              <a:spcAft>
                <a:spcPts val="1800"/>
              </a:spcAft>
              <a:buFont typeface="Wingdings" pitchFamily="2" charset="2"/>
              <a:buChar char="§"/>
            </a:pPr>
            <a:r>
              <a:rPr lang="uk-UA" sz="3400" dirty="0" smtClean="0">
                <a:solidFill>
                  <a:schemeClr val="accent6">
                    <a:lumMod val="50000"/>
                  </a:schemeClr>
                </a:solidFill>
              </a:rPr>
              <a:t> деякі депутати та посадовці місцевого рівня навіть відчувають дефіцит у такій співпраці, оскільки саме вона приносить інвестиції, інформацію та позитивні показники у звітах виконання місцевих програм і планів.</a:t>
            </a:r>
          </a:p>
        </p:txBody>
      </p:sp>
    </p:spTree>
    <p:extLst>
      <p:ext uri="{BB962C8B-B14F-4D97-AF65-F5344CB8AC3E}">
        <p14:creationId xmlns:p14="http://schemas.microsoft.com/office/powerpoint/2010/main" val="3504856000"/>
      </p:ext>
    </p:extLst>
  </p:cSld>
  <p:clrMapOvr>
    <a:masterClrMapping/>
  </p:clrMapOvr>
  <p:transition spd="slow">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64104" y="3934691"/>
            <a:ext cx="20021277" cy="8890972"/>
          </a:xfrm>
          <a:prstGeom prst="rect">
            <a:avLst/>
          </a:prstGeom>
        </p:spPr>
        <p:txBody>
          <a:bodyPr lIns="217728" tIns="108864" rIns="217728" bIns="108864">
            <a:noAutofit/>
          </a:bodyPr>
          <a:lstStyle/>
          <a:p>
            <a:pPr>
              <a:spcBef>
                <a:spcPts val="1800"/>
              </a:spcBef>
              <a:spcAft>
                <a:spcPts val="2400"/>
              </a:spcAft>
            </a:pPr>
            <a:r>
              <a:rPr lang="uk-UA" sz="5000" dirty="0" smtClean="0">
                <a:solidFill>
                  <a:schemeClr val="tx2"/>
                </a:solidFill>
                <a:latin typeface="Franklin Gothic Medium"/>
                <a:ea typeface="ＭＳ Ｐゴシック" charset="-128"/>
              </a:rPr>
              <a:t>ЩО ПРАЦЮЄ НА МІСЦЕВОМУ МІСЦЕВОМУ РІВНІ:</a:t>
            </a:r>
            <a:endParaRPr lang="uk-UA" sz="5000" dirty="0" smtClean="0">
              <a:solidFill>
                <a:schemeClr val="accent6">
                  <a:lumMod val="50000"/>
                </a:schemeClr>
              </a:solidFill>
            </a:endParaRPr>
          </a:p>
          <a:p>
            <a:pPr algn="just">
              <a:spcBef>
                <a:spcPts val="1500"/>
              </a:spcBef>
              <a:spcAft>
                <a:spcPts val="1800"/>
              </a:spcAft>
              <a:buFont typeface="Wingdings" pitchFamily="2" charset="2"/>
              <a:buChar char="§"/>
            </a:pPr>
            <a:r>
              <a:rPr lang="uk-UA" sz="4400" dirty="0" smtClean="0">
                <a:solidFill>
                  <a:schemeClr val="accent6">
                    <a:lumMod val="50000"/>
                  </a:schemeClr>
                </a:solidFill>
              </a:rPr>
              <a:t> мобілізація лідерів громадської думки та медіа;</a:t>
            </a:r>
          </a:p>
          <a:p>
            <a:pPr algn="just">
              <a:spcBef>
                <a:spcPts val="1500"/>
              </a:spcBef>
              <a:spcAft>
                <a:spcPts val="1800"/>
              </a:spcAft>
              <a:buFont typeface="Wingdings" pitchFamily="2" charset="2"/>
              <a:buChar char="§"/>
            </a:pPr>
            <a:r>
              <a:rPr lang="uk-UA" sz="4400" dirty="0">
                <a:solidFill>
                  <a:schemeClr val="accent6">
                    <a:lumMod val="50000"/>
                  </a:schemeClr>
                </a:solidFill>
              </a:rPr>
              <a:t> </a:t>
            </a:r>
            <a:r>
              <a:rPr lang="uk-UA" sz="4400" dirty="0" smtClean="0">
                <a:solidFill>
                  <a:schemeClr val="accent6">
                    <a:lumMod val="50000"/>
                  </a:schemeClr>
                </a:solidFill>
              </a:rPr>
              <a:t>звернення до народних депутатів відповідного округу;</a:t>
            </a:r>
          </a:p>
          <a:p>
            <a:pPr algn="just">
              <a:spcBef>
                <a:spcPts val="1500"/>
              </a:spcBef>
              <a:spcAft>
                <a:spcPts val="1800"/>
              </a:spcAft>
              <a:buFont typeface="Wingdings" pitchFamily="2" charset="2"/>
              <a:buChar char="§"/>
            </a:pPr>
            <a:r>
              <a:rPr lang="uk-UA" sz="4400" dirty="0" smtClean="0">
                <a:solidFill>
                  <a:schemeClr val="accent6">
                    <a:lumMod val="50000"/>
                  </a:schemeClr>
                </a:solidFill>
              </a:rPr>
              <a:t> залучення до центральних органів управління партій, чиї представники обрані до відповідних місцевих рад.</a:t>
            </a:r>
          </a:p>
        </p:txBody>
      </p:sp>
    </p:spTree>
    <p:extLst>
      <p:ext uri="{BB962C8B-B14F-4D97-AF65-F5344CB8AC3E}">
        <p14:creationId xmlns:p14="http://schemas.microsoft.com/office/powerpoint/2010/main" val="1813572249"/>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17965" y="2929143"/>
            <a:ext cx="20372012" cy="9844748"/>
          </a:xfrm>
          <a:prstGeom prst="rect">
            <a:avLst/>
          </a:prstGeom>
        </p:spPr>
        <p:txBody>
          <a:bodyPr lIns="217461" tIns="108731" rIns="217461" bIns="108731">
            <a:noAutofit/>
          </a:bodyPr>
          <a:lstStyle/>
          <a:p>
            <a:r>
              <a:rPr lang="ru-RU" sz="4000" dirty="0" err="1" smtClean="0">
                <a:solidFill>
                  <a:schemeClr val="accent6"/>
                </a:solidFill>
              </a:rPr>
              <a:t>Мінфін</a:t>
            </a:r>
            <a:r>
              <a:rPr lang="ru-RU" sz="4000" dirty="0" smtClean="0">
                <a:solidFill>
                  <a:schemeClr val="accent6"/>
                </a:solidFill>
              </a:rPr>
              <a:t> </a:t>
            </a:r>
            <a:r>
              <a:rPr lang="ru-RU" sz="4000" dirty="0" err="1">
                <a:solidFill>
                  <a:schemeClr val="accent6"/>
                </a:solidFill>
              </a:rPr>
              <a:t>розробив</a:t>
            </a:r>
            <a:r>
              <a:rPr lang="ru-RU" sz="4000" dirty="0">
                <a:solidFill>
                  <a:schemeClr val="accent6"/>
                </a:solidFill>
              </a:rPr>
              <a:t> з-т про </a:t>
            </a:r>
            <a:r>
              <a:rPr lang="ru-RU" sz="4000" dirty="0" err="1" smtClean="0">
                <a:solidFill>
                  <a:schemeClr val="accent6"/>
                </a:solidFill>
              </a:rPr>
              <a:t>Фінансову</a:t>
            </a:r>
            <a:r>
              <a:rPr lang="ru-RU" sz="4000" dirty="0" smtClean="0">
                <a:solidFill>
                  <a:schemeClr val="accent6"/>
                </a:solidFill>
              </a:rPr>
              <a:t> </a:t>
            </a:r>
            <a:r>
              <a:rPr lang="ru-RU" sz="4000" dirty="0" err="1" smtClean="0">
                <a:solidFill>
                  <a:schemeClr val="accent6"/>
                </a:solidFill>
              </a:rPr>
              <a:t>поліцію</a:t>
            </a:r>
            <a:r>
              <a:rPr lang="ru-RU" sz="4000" dirty="0" smtClean="0">
                <a:solidFill>
                  <a:schemeClr val="accent6"/>
                </a:solidFill>
              </a:rPr>
              <a:t>.</a:t>
            </a:r>
          </a:p>
          <a:p>
            <a:r>
              <a:rPr lang="ru-RU" sz="4000" dirty="0" err="1" smtClean="0">
                <a:solidFill>
                  <a:schemeClr val="accent6"/>
                </a:solidFill>
              </a:rPr>
              <a:t>Його</a:t>
            </a:r>
            <a:r>
              <a:rPr lang="ru-RU" sz="4000" dirty="0" smtClean="0">
                <a:solidFill>
                  <a:schemeClr val="accent6"/>
                </a:solidFill>
              </a:rPr>
              <a:t> </a:t>
            </a:r>
            <a:r>
              <a:rPr lang="ru-RU" sz="4000" dirty="0" err="1">
                <a:solidFill>
                  <a:schemeClr val="accent6"/>
                </a:solidFill>
              </a:rPr>
              <a:t>розгляд</a:t>
            </a:r>
            <a:r>
              <a:rPr lang="ru-RU" sz="4000" dirty="0">
                <a:solidFill>
                  <a:schemeClr val="accent6"/>
                </a:solidFill>
              </a:rPr>
              <a:t> </a:t>
            </a:r>
            <a:r>
              <a:rPr lang="ru-RU" sz="4000" dirty="0" err="1">
                <a:solidFill>
                  <a:schemeClr val="accent6"/>
                </a:solidFill>
              </a:rPr>
              <a:t>Кабміном</a:t>
            </a:r>
            <a:r>
              <a:rPr lang="ru-RU" sz="4000" dirty="0">
                <a:solidFill>
                  <a:schemeClr val="accent6"/>
                </a:solidFill>
              </a:rPr>
              <a:t> </a:t>
            </a:r>
            <a:r>
              <a:rPr lang="ru-RU" sz="4000" dirty="0" err="1">
                <a:solidFill>
                  <a:schemeClr val="accent6"/>
                </a:solidFill>
              </a:rPr>
              <a:t>відтягується</a:t>
            </a:r>
            <a:r>
              <a:rPr lang="ru-RU" sz="4000" dirty="0">
                <a:solidFill>
                  <a:schemeClr val="accent6"/>
                </a:solidFill>
              </a:rPr>
              <a:t>. </a:t>
            </a:r>
            <a:endParaRPr lang="ru-RU" sz="4000" dirty="0" smtClean="0">
              <a:solidFill>
                <a:schemeClr val="accent6"/>
              </a:solidFill>
            </a:endParaRPr>
          </a:p>
          <a:p>
            <a:r>
              <a:rPr lang="ru-RU" sz="4000" dirty="0" err="1" smtClean="0">
                <a:solidFill>
                  <a:schemeClr val="accent6"/>
                </a:solidFill>
              </a:rPr>
              <a:t>Виявлено</a:t>
            </a:r>
            <a:r>
              <a:rPr lang="ru-RU" sz="4000" dirty="0" smtClean="0">
                <a:solidFill>
                  <a:schemeClr val="accent6"/>
                </a:solidFill>
              </a:rPr>
              <a:t> </a:t>
            </a:r>
            <a:r>
              <a:rPr lang="ru-RU" sz="4000" dirty="0" err="1">
                <a:solidFill>
                  <a:schemeClr val="accent6"/>
                </a:solidFill>
              </a:rPr>
              <a:t>технічну</a:t>
            </a:r>
            <a:r>
              <a:rPr lang="ru-RU" sz="4000" dirty="0">
                <a:solidFill>
                  <a:schemeClr val="accent6"/>
                </a:solidFill>
              </a:rPr>
              <a:t> </a:t>
            </a:r>
            <a:r>
              <a:rPr lang="ru-RU" sz="4000" dirty="0" err="1" smtClean="0">
                <a:solidFill>
                  <a:schemeClr val="accent6"/>
                </a:solidFill>
              </a:rPr>
              <a:t>помилку</a:t>
            </a:r>
            <a:r>
              <a:rPr lang="ru-RU" sz="4000" dirty="0" smtClean="0">
                <a:solidFill>
                  <a:schemeClr val="accent6"/>
                </a:solidFill>
              </a:rPr>
              <a:t> у з-</a:t>
            </a:r>
            <a:r>
              <a:rPr lang="ru-RU" sz="4000" dirty="0" err="1" smtClean="0">
                <a:solidFill>
                  <a:schemeClr val="accent6"/>
                </a:solidFill>
              </a:rPr>
              <a:t>ті</a:t>
            </a:r>
            <a:r>
              <a:rPr lang="ru-RU" sz="4000" dirty="0" smtClean="0">
                <a:solidFill>
                  <a:schemeClr val="accent6"/>
                </a:solidFill>
              </a:rPr>
              <a:t> 5368: </a:t>
            </a:r>
            <a:r>
              <a:rPr lang="ru-RU" sz="4000" dirty="0" err="1" smtClean="0">
                <a:solidFill>
                  <a:schemeClr val="accent6"/>
                </a:solidFill>
              </a:rPr>
              <a:t>податкова</a:t>
            </a:r>
            <a:r>
              <a:rPr lang="ru-RU" sz="4000" dirty="0" smtClean="0">
                <a:solidFill>
                  <a:schemeClr val="accent6"/>
                </a:solidFill>
              </a:rPr>
              <a:t> </a:t>
            </a:r>
            <a:r>
              <a:rPr lang="ru-RU" sz="4000" dirty="0" err="1" smtClean="0">
                <a:solidFill>
                  <a:schemeClr val="accent6"/>
                </a:solidFill>
              </a:rPr>
              <a:t>міліція</a:t>
            </a:r>
            <a:r>
              <a:rPr lang="ru-RU" sz="4000" dirty="0" smtClean="0">
                <a:solidFill>
                  <a:schemeClr val="accent6"/>
                </a:solidFill>
              </a:rPr>
              <a:t> поза законом </a:t>
            </a:r>
            <a:r>
              <a:rPr lang="ru-RU" sz="4000" dirty="0" err="1" smtClean="0">
                <a:solidFill>
                  <a:schemeClr val="accent6"/>
                </a:solidFill>
              </a:rPr>
              <a:t>вже</a:t>
            </a:r>
            <a:r>
              <a:rPr lang="ru-RU" sz="4000" dirty="0" smtClean="0">
                <a:solidFill>
                  <a:schemeClr val="accent6"/>
                </a:solidFill>
              </a:rPr>
              <a:t> з 1 </a:t>
            </a:r>
            <a:r>
              <a:rPr lang="ru-RU" sz="4000" dirty="0" err="1" smtClean="0">
                <a:solidFill>
                  <a:schemeClr val="accent6"/>
                </a:solidFill>
              </a:rPr>
              <a:t>січня</a:t>
            </a:r>
            <a:r>
              <a:rPr lang="ru-RU" sz="4000" dirty="0" smtClean="0">
                <a:solidFill>
                  <a:schemeClr val="accent6"/>
                </a:solidFill>
              </a:rPr>
              <a:t> 2017 року.</a:t>
            </a:r>
          </a:p>
          <a:p>
            <a:endParaRPr lang="ru-RU" sz="4000" dirty="0">
              <a:solidFill>
                <a:schemeClr val="accent6"/>
              </a:solidFill>
            </a:endParaRPr>
          </a:p>
          <a:p>
            <a:r>
              <a:rPr lang="ru-RU" sz="4000" b="1" dirty="0"/>
              <a:t>Р</a:t>
            </a:r>
            <a:r>
              <a:rPr lang="ru-RU" sz="4000" b="1" dirty="0" smtClean="0"/>
              <a:t>езультат - </a:t>
            </a:r>
            <a:r>
              <a:rPr lang="ru-RU" sz="4000" b="1" dirty="0" err="1" smtClean="0"/>
              <a:t>зміна</a:t>
            </a:r>
            <a:r>
              <a:rPr lang="ru-RU" sz="4000" b="1" dirty="0" smtClean="0"/>
              <a:t> </a:t>
            </a:r>
            <a:r>
              <a:rPr lang="ru-RU" sz="4000" b="1" dirty="0" err="1" smtClean="0"/>
              <a:t>адвокаційної</a:t>
            </a:r>
            <a:r>
              <a:rPr lang="ru-RU" sz="4000" b="1" dirty="0" smtClean="0"/>
              <a:t> </a:t>
            </a:r>
            <a:r>
              <a:rPr lang="ru-RU" sz="4000" b="1" dirty="0" err="1" smtClean="0"/>
              <a:t>стратегії</a:t>
            </a:r>
            <a:endParaRPr lang="ru-RU" sz="4000" b="1" dirty="0" smtClean="0"/>
          </a:p>
          <a:p>
            <a:endParaRPr lang="uk-UA" sz="4000" dirty="0" smtClean="0">
              <a:solidFill>
                <a:schemeClr val="accent6"/>
              </a:solidFill>
            </a:endParaRPr>
          </a:p>
          <a:p>
            <a:r>
              <a:rPr lang="uk-UA" sz="4000" b="1" dirty="0" smtClean="0">
                <a:solidFill>
                  <a:srgbClr val="4974A9"/>
                </a:solidFill>
                <a:ea typeface="ＭＳ Ｐゴシック" charset="-128"/>
              </a:rPr>
              <a:t>2 ЕТАП</a:t>
            </a:r>
            <a:endParaRPr lang="ru-RU" sz="4000" dirty="0">
              <a:solidFill>
                <a:schemeClr val="accent6"/>
              </a:solidFill>
            </a:endParaRPr>
          </a:p>
          <a:p>
            <a:pPr marL="571500" indent="-571500">
              <a:buFontTx/>
              <a:buChar char="-"/>
            </a:pPr>
            <a:r>
              <a:rPr lang="ru-RU" sz="4000" dirty="0" err="1" smtClean="0">
                <a:solidFill>
                  <a:schemeClr val="accent6"/>
                </a:solidFill>
              </a:rPr>
              <a:t>Заява</a:t>
            </a:r>
            <a:r>
              <a:rPr lang="ru-RU" sz="4000" dirty="0" smtClean="0">
                <a:solidFill>
                  <a:schemeClr val="accent6"/>
                </a:solidFill>
              </a:rPr>
              <a:t> </a:t>
            </a:r>
            <a:r>
              <a:rPr lang="ru-RU" sz="4000" dirty="0">
                <a:solidFill>
                  <a:schemeClr val="accent6"/>
                </a:solidFill>
              </a:rPr>
              <a:t>про </a:t>
            </a:r>
            <a:r>
              <a:rPr lang="ru-RU" sz="4000" dirty="0" err="1">
                <a:solidFill>
                  <a:schemeClr val="accent6"/>
                </a:solidFill>
              </a:rPr>
              <a:t>неприпустимість</a:t>
            </a:r>
            <a:r>
              <a:rPr lang="ru-RU" sz="4000" dirty="0">
                <a:solidFill>
                  <a:schemeClr val="accent6"/>
                </a:solidFill>
              </a:rPr>
              <a:t> </a:t>
            </a:r>
            <a:r>
              <a:rPr lang="ru-RU" sz="4000" dirty="0" err="1">
                <a:solidFill>
                  <a:schemeClr val="accent6"/>
                </a:solidFill>
              </a:rPr>
              <a:t>відновлення</a:t>
            </a:r>
            <a:r>
              <a:rPr lang="ru-RU" sz="4000" dirty="0">
                <a:solidFill>
                  <a:schemeClr val="accent6"/>
                </a:solidFill>
              </a:rPr>
              <a:t> та </a:t>
            </a:r>
            <a:r>
              <a:rPr lang="ru-RU" sz="4000" dirty="0" err="1">
                <a:solidFill>
                  <a:schemeClr val="accent6"/>
                </a:solidFill>
              </a:rPr>
              <a:t>необх</a:t>
            </a:r>
            <a:r>
              <a:rPr lang="ru-RU" sz="4000" dirty="0">
                <a:solidFill>
                  <a:schemeClr val="accent6"/>
                </a:solidFill>
              </a:rPr>
              <a:t>. </a:t>
            </a:r>
            <a:r>
              <a:rPr lang="ru-RU" sz="4000" dirty="0" err="1">
                <a:solidFill>
                  <a:schemeClr val="accent6"/>
                </a:solidFill>
              </a:rPr>
              <a:t>термінового</a:t>
            </a:r>
            <a:r>
              <a:rPr lang="ru-RU" sz="4000" dirty="0">
                <a:solidFill>
                  <a:schemeClr val="accent6"/>
                </a:solidFill>
              </a:rPr>
              <a:t> </a:t>
            </a:r>
            <a:r>
              <a:rPr lang="ru-RU" sz="4000" dirty="0" err="1">
                <a:solidFill>
                  <a:schemeClr val="accent6"/>
                </a:solidFill>
              </a:rPr>
              <a:t>створення</a:t>
            </a:r>
            <a:r>
              <a:rPr lang="ru-RU" sz="4000" dirty="0">
                <a:solidFill>
                  <a:schemeClr val="accent6"/>
                </a:solidFill>
              </a:rPr>
              <a:t> </a:t>
            </a:r>
            <a:r>
              <a:rPr lang="ru-RU" sz="4000" dirty="0" err="1" smtClean="0">
                <a:solidFill>
                  <a:schemeClr val="accent6"/>
                </a:solidFill>
              </a:rPr>
              <a:t>Фінполіції</a:t>
            </a:r>
            <a:endParaRPr lang="ru-RU" sz="4000" dirty="0" smtClean="0">
              <a:solidFill>
                <a:schemeClr val="accent6"/>
              </a:solidFill>
            </a:endParaRPr>
          </a:p>
          <a:p>
            <a:pPr marL="571500" indent="-571500">
              <a:buFontTx/>
              <a:buChar char="-"/>
            </a:pPr>
            <a:r>
              <a:rPr lang="ru-RU" sz="4000" dirty="0" err="1" smtClean="0">
                <a:solidFill>
                  <a:schemeClr val="accent6"/>
                </a:solidFill>
              </a:rPr>
              <a:t>Інфографіка</a:t>
            </a:r>
            <a:r>
              <a:rPr lang="ru-RU" sz="4000" dirty="0" smtClean="0">
                <a:solidFill>
                  <a:schemeClr val="accent6"/>
                </a:solidFill>
              </a:rPr>
              <a:t> </a:t>
            </a:r>
          </a:p>
          <a:p>
            <a:pPr marL="571500" indent="-571500">
              <a:buFontTx/>
              <a:buChar char="-"/>
            </a:pPr>
            <a:r>
              <a:rPr lang="uk-UA" sz="4000" dirty="0" smtClean="0">
                <a:solidFill>
                  <a:schemeClr val="accent6"/>
                </a:solidFill>
              </a:rPr>
              <a:t>Переговори з депутатами, Мінфіном, КМУ</a:t>
            </a:r>
          </a:p>
          <a:p>
            <a:pPr marL="571500" indent="-571500">
              <a:buFontTx/>
              <a:buChar char="-"/>
            </a:pPr>
            <a:endParaRPr lang="ru-RU" sz="4000" dirty="0">
              <a:solidFill>
                <a:schemeClr val="accent6"/>
              </a:solidFill>
            </a:endParaRPr>
          </a:p>
        </p:txBody>
      </p:sp>
      <p:sp>
        <p:nvSpPr>
          <p:cNvPr id="3" name="Rectangle 1"/>
          <p:cNvSpPr>
            <a:spLocks noChangeArrowheads="1"/>
          </p:cNvSpPr>
          <p:nvPr/>
        </p:nvSpPr>
        <p:spPr bwMode="auto">
          <a:xfrm>
            <a:off x="1219200" y="6659563"/>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51502"/>
      </p:ext>
    </p:extLst>
  </p:cSld>
  <p:clrMapOvr>
    <a:masterClrMapping/>
  </p:clrMapOvr>
  <p:transition spd="slow">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 y="-1"/>
            <a:ext cx="24547817" cy="13716002"/>
            <a:chOff x="0" y="-1"/>
            <a:chExt cx="24547817" cy="1371600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85000" name="Text Box 8"/>
          <p:cNvSpPr txBox="1">
            <a:spLocks noChangeArrowheads="1"/>
          </p:cNvSpPr>
          <p:nvPr/>
        </p:nvSpPr>
        <p:spPr bwMode="auto">
          <a:xfrm>
            <a:off x="1780672" y="3489158"/>
            <a:ext cx="14173202" cy="665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uk-UA" sz="8100" dirty="0" smtClean="0">
                <a:solidFill>
                  <a:srgbClr val="FBB040"/>
                </a:solidFill>
                <a:latin typeface="Franklin Gothic Book"/>
                <a:ea typeface="Arial Unicode MS" pitchFamily="34" charset="-128"/>
                <a:cs typeface="Franklin Gothic Book"/>
              </a:rPr>
              <a:t>КЕЙС:</a:t>
            </a:r>
            <a:endParaRPr lang="uk-UA" sz="15000" dirty="0" smtClean="0">
              <a:solidFill>
                <a:srgbClr val="FFFFFF"/>
              </a:solidFill>
              <a:latin typeface="Franklin Gothic Medium"/>
              <a:ea typeface="Arial Unicode MS" pitchFamily="34" charset="-128"/>
              <a:cs typeface="Franklin Gothic Medium"/>
            </a:endParaRPr>
          </a:p>
          <a:p>
            <a:pPr defTabSz="2174594" eaLnBrk="1" hangingPunct="1">
              <a:lnSpc>
                <a:spcPct val="80000"/>
              </a:lnSpc>
              <a:defRPr/>
            </a:pPr>
            <a:r>
              <a:rPr lang="uk-UA" sz="12000" dirty="0" smtClean="0">
                <a:solidFill>
                  <a:srgbClr val="FFFFFF"/>
                </a:solidFill>
                <a:latin typeface="Franklin Gothic Medium"/>
                <a:ea typeface="Arial Unicode MS" pitchFamily="34" charset="-128"/>
                <a:cs typeface="Franklin Gothic Medium"/>
              </a:rPr>
              <a:t>ЗАПРОВАДЖЕННЯ ІМПОРТНОГО ЗБОРУ</a:t>
            </a:r>
          </a:p>
          <a:p>
            <a:pPr defTabSz="2174594" eaLnBrk="1" hangingPunct="1">
              <a:lnSpc>
                <a:spcPct val="80000"/>
              </a:lnSpc>
              <a:defRPr/>
            </a:pPr>
            <a:r>
              <a:rPr lang="uk-UA" sz="8100" dirty="0" smtClean="0">
                <a:solidFill>
                  <a:srgbClr val="FBB040"/>
                </a:solidFill>
                <a:latin typeface="Franklin Gothic Book"/>
                <a:ea typeface="Arial Unicode MS" pitchFamily="34" charset="-128"/>
                <a:cs typeface="Franklin Gothic Medium"/>
              </a:rPr>
              <a:t>(ЗАКОНОДАВЧА АДВОКАЦІЯ)</a:t>
            </a:r>
            <a:endParaRPr lang="en-US" sz="8100" dirty="0" smtClean="0">
              <a:solidFill>
                <a:srgbClr val="FBB040"/>
              </a:solidFill>
              <a:latin typeface="Franklin Gothic Book"/>
              <a:ea typeface="Arial Unicode MS" pitchFamily="34" charset="-128"/>
              <a:cs typeface="Franklin Gothic Medium"/>
            </a:endParaRPr>
          </a:p>
          <a:p>
            <a:pPr defTabSz="2174594" eaLnBrk="1" hangingPunct="1">
              <a:lnSpc>
                <a:spcPct val="80000"/>
              </a:lnSpc>
              <a:defRPr/>
            </a:pPr>
            <a:endParaRPr lang="en-US" sz="8100" dirty="0" smtClean="0">
              <a:solidFill>
                <a:srgbClr val="FBB040"/>
              </a:solidFill>
              <a:latin typeface="Franklin Gothic Book"/>
              <a:ea typeface="Arial Unicode MS" pitchFamily="34" charset="-128"/>
              <a:cs typeface="Franklin Gothic Medium"/>
            </a:endParaRPr>
          </a:p>
          <a:p>
            <a:pPr defTabSz="2174594" eaLnBrk="1" hangingPunct="1">
              <a:lnSpc>
                <a:spcPct val="80000"/>
              </a:lnSpc>
              <a:defRPr/>
            </a:pPr>
            <a:endParaRPr lang="en-US" sz="4000" dirty="0" smtClean="0">
              <a:solidFill>
                <a:srgbClr val="FFFFFF"/>
              </a:solidFill>
              <a:latin typeface="Franklin Gothic Medium"/>
              <a:ea typeface="Arial Unicode MS" pitchFamily="34" charset="-128"/>
              <a:cs typeface="Franklin Gothic Book"/>
            </a:endParaRPr>
          </a:p>
        </p:txBody>
      </p:sp>
    </p:spTree>
    <p:extLst>
      <p:ext uri="{BB962C8B-B14F-4D97-AF65-F5344CB8AC3E}">
        <p14:creationId xmlns:p14="http://schemas.microsoft.com/office/powerpoint/2010/main" val="2818310474"/>
      </p:ext>
    </p:extLst>
  </p:cSld>
  <p:clrMapOvr>
    <a:masterClrMapping/>
  </p:clrMapOvr>
  <p:transition spd="slow">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nvPr>
        </p:nvGraphicFramePr>
        <p:xfrm>
          <a:off x="1820771" y="4896852"/>
          <a:ext cx="19996486" cy="3212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837673"/>
      </p:ext>
    </p:extLst>
  </p:cSld>
  <p:clrMapOvr>
    <a:masterClrMapping/>
  </p:clrMapOvr>
  <p:transition spd="slow">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80" y="2019929"/>
            <a:ext cx="19391615" cy="11190758"/>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86" y="2649017"/>
            <a:ext cx="14846970" cy="940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10138"/>
      </p:ext>
    </p:extLst>
  </p:cSld>
  <p:clrMapOvr>
    <a:masterClrMapping/>
  </p:clrMapOvr>
  <p:transition spd="slow">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91917" y="3870821"/>
            <a:ext cx="21193831" cy="7612910"/>
          </a:xfrm>
          <a:prstGeom prst="rect">
            <a:avLst/>
          </a:prstGeom>
        </p:spPr>
        <p:txBody>
          <a:bodyPr lIns="217461" tIns="108731" rIns="217461" bIns="108731">
            <a:noAutofit/>
          </a:bodyPr>
          <a:lstStyle/>
          <a:p>
            <a:pPr algn="just">
              <a:spcBef>
                <a:spcPts val="2857"/>
              </a:spcBef>
              <a:spcAft>
                <a:spcPts val="0"/>
              </a:spcAft>
              <a:buFont typeface="Wingdings" pitchFamily="2" charset="2"/>
              <a:buChar char="ü"/>
            </a:pPr>
            <a:r>
              <a:rPr lang="uk-UA" sz="4300" dirty="0" smtClean="0">
                <a:solidFill>
                  <a:srgbClr val="494F50"/>
                </a:solidFill>
              </a:rPr>
              <a:t> Законопроект передбачав введення </a:t>
            </a:r>
            <a:r>
              <a:rPr lang="uk-UA" sz="4300" b="1" dirty="0" smtClean="0">
                <a:solidFill>
                  <a:srgbClr val="494F50"/>
                </a:solidFill>
              </a:rPr>
              <a:t>на 12 місяців </a:t>
            </a:r>
            <a:r>
              <a:rPr lang="uk-UA" sz="4300" dirty="0" smtClean="0">
                <a:solidFill>
                  <a:srgbClr val="494F50"/>
                </a:solidFill>
              </a:rPr>
              <a:t>додаткового митного збору  </a:t>
            </a:r>
          </a:p>
          <a:p>
            <a:pPr algn="just">
              <a:spcBef>
                <a:spcPts val="0"/>
              </a:spcBef>
              <a:spcAft>
                <a:spcPts val="4800"/>
              </a:spcAft>
            </a:pPr>
            <a:r>
              <a:rPr lang="uk-UA" sz="4300" dirty="0" smtClean="0">
                <a:solidFill>
                  <a:srgbClr val="494F50"/>
                </a:solidFill>
              </a:rPr>
              <a:t>    в розмірі від 5% до 10% на всі імпортні товари, крім життєво необхідних.</a:t>
            </a:r>
          </a:p>
          <a:p>
            <a:pPr marL="679566" indent="-679566" algn="just">
              <a:spcBef>
                <a:spcPts val="2857"/>
              </a:spcBef>
              <a:spcAft>
                <a:spcPts val="4800"/>
              </a:spcAft>
              <a:buFont typeface="Wingdings" panose="05000000000000000000" pitchFamily="2" charset="2"/>
              <a:buChar char="ü"/>
            </a:pPr>
            <a:r>
              <a:rPr lang="uk-UA" sz="4300" dirty="0" smtClean="0">
                <a:solidFill>
                  <a:srgbClr val="494F50"/>
                </a:solidFill>
              </a:rPr>
              <a:t>Перелік життєво необхідних товарів </a:t>
            </a:r>
            <a:r>
              <a:rPr lang="uk-UA" sz="4300" b="1" dirty="0" smtClean="0">
                <a:solidFill>
                  <a:srgbClr val="494F50"/>
                </a:solidFill>
              </a:rPr>
              <a:t>не включав </a:t>
            </a:r>
            <a:r>
              <a:rPr lang="uk-UA" sz="4300" dirty="0" smtClean="0">
                <a:solidFill>
                  <a:srgbClr val="494F50"/>
                </a:solidFill>
              </a:rPr>
              <a:t>імпортні медикаменти, в тому числі життєво важливі, що не мають аналогів в Україні.</a:t>
            </a:r>
          </a:p>
          <a:p>
            <a:pPr marL="679566" indent="-679566" algn="just">
              <a:spcBef>
                <a:spcPts val="2857"/>
              </a:spcBef>
              <a:spcAft>
                <a:spcPts val="4800"/>
              </a:spcAft>
              <a:buFont typeface="Wingdings" panose="05000000000000000000" pitchFamily="2" charset="2"/>
              <a:buChar char="ü"/>
            </a:pPr>
            <a:r>
              <a:rPr lang="uk-UA" sz="4300" dirty="0" smtClean="0">
                <a:solidFill>
                  <a:srgbClr val="494F50"/>
                </a:solidFill>
              </a:rPr>
              <a:t>Таким чином, лікарські засоби іноземного виробництва повинні були обкладатися додатковим збором у </a:t>
            </a:r>
            <a:r>
              <a:rPr lang="uk-UA" sz="4300" b="1" dirty="0" smtClean="0">
                <a:solidFill>
                  <a:srgbClr val="494F50"/>
                </a:solidFill>
              </a:rPr>
              <a:t>розмірі 5%.</a:t>
            </a:r>
            <a:endParaRPr lang="uk-UA" sz="4300" b="1" dirty="0">
              <a:solidFill>
                <a:srgbClr val="494F50"/>
              </a:solidFill>
            </a:endParaRPr>
          </a:p>
        </p:txBody>
      </p:sp>
    </p:spTree>
    <p:extLst>
      <p:ext uri="{BB962C8B-B14F-4D97-AF65-F5344CB8AC3E}">
        <p14:creationId xmlns:p14="http://schemas.microsoft.com/office/powerpoint/2010/main" val="920750515"/>
      </p:ext>
    </p:extLst>
  </p:cSld>
  <p:clrMapOvr>
    <a:masterClrMapping/>
  </p:clrMapOvr>
  <p:transition spd="slow">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91917" y="3368841"/>
            <a:ext cx="20790567" cy="9071811"/>
          </a:xfrm>
          <a:prstGeom prst="rect">
            <a:avLst/>
          </a:prstGeom>
        </p:spPr>
        <p:txBody>
          <a:bodyPr lIns="217461" tIns="108731" rIns="217461" bIns="108731">
            <a:noAutofit/>
          </a:bodyPr>
          <a:lstStyle/>
          <a:p>
            <a:pPr marL="679566" indent="-679566" algn="just">
              <a:spcBef>
                <a:spcPts val="2400"/>
              </a:spcBef>
              <a:spcAft>
                <a:spcPts val="2400"/>
              </a:spcAft>
              <a:buFont typeface="Wingdings" pitchFamily="2" charset="2"/>
              <a:buChar char="ü"/>
            </a:pPr>
            <a:r>
              <a:rPr lang="uk-UA" sz="4000" b="1" dirty="0" smtClean="0">
                <a:solidFill>
                  <a:schemeClr val="accent6"/>
                </a:solidFill>
              </a:rPr>
              <a:t>Ми представляли інтереси </a:t>
            </a:r>
            <a:r>
              <a:rPr lang="uk-UA" sz="4000" dirty="0" smtClean="0">
                <a:solidFill>
                  <a:schemeClr val="accent6"/>
                </a:solidFill>
              </a:rPr>
              <a:t>іноземної фармацевтичної компанії, отже наше завдання було в тому, щоб домогтися звільнення медикаментів від оподаткування цим новим 5-відсотковим збором.</a:t>
            </a:r>
          </a:p>
          <a:p>
            <a:pPr marL="679566" indent="-679566" algn="just">
              <a:spcBef>
                <a:spcPts val="2400"/>
              </a:spcBef>
              <a:spcAft>
                <a:spcPts val="2400"/>
              </a:spcAft>
              <a:buFont typeface="Wingdings" pitchFamily="2" charset="2"/>
              <a:buChar char="ü"/>
            </a:pPr>
            <a:r>
              <a:rPr lang="uk-UA" sz="4000" dirty="0" smtClean="0">
                <a:solidFill>
                  <a:schemeClr val="accent6"/>
                </a:solidFill>
              </a:rPr>
              <a:t>Спочатку ми провели </a:t>
            </a:r>
            <a:r>
              <a:rPr lang="uk-UA" sz="4000" b="1" dirty="0" smtClean="0">
                <a:solidFill>
                  <a:schemeClr val="accent6"/>
                </a:solidFill>
              </a:rPr>
              <a:t>переговори</a:t>
            </a:r>
            <a:r>
              <a:rPr lang="uk-UA" sz="4000" dirty="0" smtClean="0">
                <a:solidFill>
                  <a:schemeClr val="accent6"/>
                </a:solidFill>
              </a:rPr>
              <a:t> </a:t>
            </a:r>
            <a:r>
              <a:rPr lang="uk-UA" sz="4000" b="1" dirty="0" smtClean="0">
                <a:solidFill>
                  <a:schemeClr val="accent6"/>
                </a:solidFill>
              </a:rPr>
              <a:t>з керівництвом міністерства</a:t>
            </a:r>
            <a:r>
              <a:rPr lang="uk-UA" sz="4000" dirty="0" smtClean="0">
                <a:solidFill>
                  <a:schemeClr val="accent6"/>
                </a:solidFill>
              </a:rPr>
              <a:t>, яке розробляло цей законопроект, а саме з Міністерством фінансів.</a:t>
            </a:r>
          </a:p>
          <a:p>
            <a:pPr marL="679566" indent="-679566" algn="just">
              <a:spcBef>
                <a:spcPts val="2400"/>
              </a:spcBef>
              <a:spcAft>
                <a:spcPts val="2400"/>
              </a:spcAft>
              <a:buFont typeface="Wingdings" pitchFamily="2" charset="2"/>
              <a:buChar char="ü"/>
            </a:pPr>
            <a:r>
              <a:rPr lang="uk-UA" sz="4000" dirty="0" smtClean="0">
                <a:solidFill>
                  <a:schemeClr val="accent6"/>
                </a:solidFill>
              </a:rPr>
              <a:t>За результатами переговорів ми зрозуміли, що Міністерство покладає великі надії на введення такого митного збору і розраховує, що він принесе до бюджету понад 17 млрд. грн.</a:t>
            </a:r>
          </a:p>
          <a:p>
            <a:pPr marL="679566" indent="-679566" algn="just">
              <a:spcBef>
                <a:spcPts val="2400"/>
              </a:spcBef>
              <a:spcAft>
                <a:spcPts val="2400"/>
              </a:spcAft>
              <a:buFont typeface="Wingdings" pitchFamily="2" charset="2"/>
              <a:buChar char="ü"/>
            </a:pPr>
            <a:r>
              <a:rPr lang="uk-UA" sz="4000" dirty="0" smtClean="0">
                <a:solidFill>
                  <a:schemeClr val="accent6"/>
                </a:solidFill>
              </a:rPr>
              <a:t>Таким чином, ми розуміли, що введення збору, в тому числі на медикаменти – це принципова позиція Міністерства фінансів і що найближчим часом не вдасться домогтися повного звільнення ліків від такого збору.</a:t>
            </a:r>
          </a:p>
        </p:txBody>
      </p:sp>
    </p:spTree>
    <p:extLst>
      <p:ext uri="{BB962C8B-B14F-4D97-AF65-F5344CB8AC3E}">
        <p14:creationId xmlns:p14="http://schemas.microsoft.com/office/powerpoint/2010/main" val="2395565372"/>
      </p:ext>
    </p:extLst>
  </p:cSld>
  <p:clrMapOvr>
    <a:masterClrMapping/>
  </p:clrMapOvr>
  <p:transition spd="slow">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59652" y="3732024"/>
            <a:ext cx="21182814" cy="8107048"/>
          </a:xfrm>
          <a:prstGeom prst="rect">
            <a:avLst/>
          </a:prstGeom>
        </p:spPr>
        <p:txBody>
          <a:bodyPr lIns="217461" tIns="108731" rIns="217461" bIns="108731">
            <a:noAutofit/>
          </a:bodyPr>
          <a:lstStyle/>
          <a:p>
            <a:pPr algn="just">
              <a:spcBef>
                <a:spcPts val="1429"/>
              </a:spcBef>
              <a:spcAft>
                <a:spcPts val="4286"/>
              </a:spcAft>
            </a:pPr>
            <a:r>
              <a:rPr lang="uk-UA" sz="5000" dirty="0" smtClean="0">
                <a:solidFill>
                  <a:srgbClr val="7298B3"/>
                </a:solidFill>
                <a:latin typeface="Franklin Gothic Medium"/>
                <a:ea typeface="ＭＳ Ｐゴシック" charset="-128"/>
              </a:rPr>
              <a:t>2 ПАРАЛЕЛЬНІ МЕТИ:</a:t>
            </a:r>
          </a:p>
          <a:p>
            <a:pPr marL="679566" indent="-679566" algn="just">
              <a:spcBef>
                <a:spcPts val="2400"/>
              </a:spcBef>
              <a:spcAft>
                <a:spcPts val="4286"/>
              </a:spcAft>
              <a:buFont typeface="Wingdings" panose="05000000000000000000" pitchFamily="2" charset="2"/>
              <a:buChar char="§"/>
            </a:pPr>
            <a:r>
              <a:rPr lang="uk-UA" sz="4300" b="1" dirty="0" smtClean="0">
                <a:solidFill>
                  <a:srgbClr val="C00000"/>
                </a:solidFill>
              </a:rPr>
              <a:t>короткотермінова (програма-мінімум) – </a:t>
            </a:r>
            <a:r>
              <a:rPr lang="uk-UA" sz="4300" dirty="0" smtClean="0">
                <a:solidFill>
                  <a:srgbClr val="494F50"/>
                </a:solidFill>
              </a:rPr>
              <a:t>домогтися звільнення від нового імпортного збору </a:t>
            </a:r>
            <a:r>
              <a:rPr lang="uk-UA" sz="4300" b="1" dirty="0" smtClean="0">
                <a:solidFill>
                  <a:srgbClr val="494F50"/>
                </a:solidFill>
              </a:rPr>
              <a:t>принаймні частини медикаментів</a:t>
            </a:r>
            <a:r>
              <a:rPr lang="uk-UA" sz="4300" dirty="0" smtClean="0">
                <a:solidFill>
                  <a:srgbClr val="494F50"/>
                </a:solidFill>
              </a:rPr>
              <a:t> – тих, які не виробляються в Україні і відповідно до Митного кодексу можуть звільнятися від митного збору (за аналогією з п. 13 ч. 1 ст. 282 митного кодексу України від 13.03.2012г.);</a:t>
            </a:r>
          </a:p>
          <a:p>
            <a:pPr marL="679566" indent="-679566" algn="just">
              <a:spcBef>
                <a:spcPts val="2400"/>
              </a:spcBef>
              <a:spcAft>
                <a:spcPts val="4286"/>
              </a:spcAft>
              <a:buFont typeface="Wingdings" panose="05000000000000000000" pitchFamily="2" charset="2"/>
              <a:buChar char="§"/>
            </a:pPr>
            <a:r>
              <a:rPr lang="uk-UA" sz="4300" b="1" dirty="0" smtClean="0">
                <a:solidFill>
                  <a:srgbClr val="C00000"/>
                </a:solidFill>
              </a:rPr>
              <a:t>довготермінова (програма-максимум)</a:t>
            </a:r>
            <a:r>
              <a:rPr lang="uk-UA" sz="4300" dirty="0" smtClean="0">
                <a:solidFill>
                  <a:srgbClr val="C41230"/>
                </a:solidFill>
              </a:rPr>
              <a:t> –</a:t>
            </a:r>
            <a:r>
              <a:rPr lang="uk-UA" sz="4300" b="1" dirty="0" smtClean="0">
                <a:solidFill>
                  <a:srgbClr val="C00000"/>
                </a:solidFill>
              </a:rPr>
              <a:t> </a:t>
            </a:r>
            <a:r>
              <a:rPr lang="uk-UA" sz="4300" dirty="0" smtClean="0">
                <a:solidFill>
                  <a:srgbClr val="494F50"/>
                </a:solidFill>
              </a:rPr>
              <a:t>лобіювати повне звільнення всіх медикаментів від нового збору.</a:t>
            </a:r>
            <a:endParaRPr lang="uk-UA" sz="4300" dirty="0">
              <a:solidFill>
                <a:srgbClr val="494F50"/>
              </a:solidFill>
            </a:endParaRPr>
          </a:p>
        </p:txBody>
      </p:sp>
    </p:spTree>
    <p:extLst>
      <p:ext uri="{BB962C8B-B14F-4D97-AF65-F5344CB8AC3E}">
        <p14:creationId xmlns:p14="http://schemas.microsoft.com/office/powerpoint/2010/main" val="512140412"/>
      </p:ext>
    </p:extLst>
  </p:cSld>
  <p:clrMapOvr>
    <a:masterClrMapping/>
  </p:clrMapOvr>
  <p:transition spd="slow">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74577" y="3007895"/>
            <a:ext cx="20759782" cy="9432758"/>
          </a:xfrm>
          <a:prstGeom prst="rect">
            <a:avLst/>
          </a:prstGeom>
        </p:spPr>
        <p:txBody>
          <a:bodyPr lIns="217461" tIns="108731" rIns="217461" bIns="108731">
            <a:noAutofit/>
          </a:bodyPr>
          <a:lstStyle/>
          <a:p>
            <a:pPr algn="just">
              <a:spcBef>
                <a:spcPts val="3000"/>
              </a:spcBef>
              <a:spcAft>
                <a:spcPts val="3000"/>
              </a:spcAft>
              <a:buFont typeface="Wingdings" pitchFamily="2" charset="2"/>
              <a:buChar char="ü"/>
            </a:pPr>
            <a:r>
              <a:rPr lang="uk-UA" sz="4200" dirty="0" smtClean="0">
                <a:solidFill>
                  <a:schemeClr val="accent6"/>
                </a:solidFill>
              </a:rPr>
              <a:t>Далі ми сформували свою позицію та розробили аргументи.</a:t>
            </a:r>
            <a:endParaRPr lang="uk-UA" sz="4200" dirty="0" smtClean="0">
              <a:solidFill>
                <a:schemeClr val="accent6"/>
              </a:solidFill>
              <a:latin typeface="Franklin Gothic Medium"/>
              <a:ea typeface="ＭＳ Ｐゴシック" charset="-128"/>
            </a:endParaRPr>
          </a:p>
          <a:p>
            <a:pPr algn="just">
              <a:spcBef>
                <a:spcPts val="3000"/>
              </a:spcBef>
              <a:spcAft>
                <a:spcPts val="3000"/>
              </a:spcAft>
            </a:pPr>
            <a:r>
              <a:rPr lang="uk-UA" sz="5000" dirty="0" smtClean="0">
                <a:solidFill>
                  <a:srgbClr val="7298B3"/>
                </a:solidFill>
                <a:latin typeface="Franklin Gothic Medium"/>
                <a:ea typeface="ＭＳ Ｐゴシック" charset="-128"/>
              </a:rPr>
              <a:t>АРГУМЕНТАЦІЯ:</a:t>
            </a:r>
          </a:p>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введення додаткового митного збору на лікарські засоби призведе до їх неминучого </a:t>
            </a:r>
            <a:r>
              <a:rPr lang="uk-UA" sz="4200" b="1" dirty="0" smtClean="0">
                <a:solidFill>
                  <a:srgbClr val="494F50"/>
                </a:solidFill>
              </a:rPr>
              <a:t>подорожчання і дефіциту</a:t>
            </a:r>
            <a:r>
              <a:rPr lang="uk-UA" sz="4200" dirty="0" smtClean="0">
                <a:solidFill>
                  <a:srgbClr val="494F50"/>
                </a:solidFill>
              </a:rPr>
              <a:t>;</a:t>
            </a:r>
          </a:p>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ціни на медикаменти в Україні вже катастрофічно зросли у зв'язку з введенням в 2014 році </a:t>
            </a:r>
            <a:r>
              <a:rPr lang="uk-UA" sz="4200" b="1" dirty="0" smtClean="0">
                <a:solidFill>
                  <a:srgbClr val="494F50"/>
                </a:solidFill>
              </a:rPr>
              <a:t>7% ПДВ </a:t>
            </a:r>
            <a:r>
              <a:rPr lang="uk-UA" sz="4200" dirty="0" smtClean="0">
                <a:solidFill>
                  <a:srgbClr val="494F50"/>
                </a:solidFill>
              </a:rPr>
              <a:t>на ввезення і поставку ліків, а також у зв'язку з </a:t>
            </a:r>
            <a:r>
              <a:rPr lang="uk-UA" sz="4200" b="1" dirty="0" smtClean="0">
                <a:solidFill>
                  <a:srgbClr val="494F50"/>
                </a:solidFill>
              </a:rPr>
              <a:t>девальвацією</a:t>
            </a:r>
            <a:r>
              <a:rPr lang="uk-UA" sz="4200" dirty="0" smtClean="0">
                <a:solidFill>
                  <a:srgbClr val="494F50"/>
                </a:solidFill>
              </a:rPr>
              <a:t> курсу гривні;</a:t>
            </a:r>
          </a:p>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медикаменти мають високе </a:t>
            </a:r>
            <a:r>
              <a:rPr lang="uk-UA" sz="4200" b="1" dirty="0" smtClean="0">
                <a:solidFill>
                  <a:srgbClr val="494F50"/>
                </a:solidFill>
              </a:rPr>
              <a:t>соціальне значення</a:t>
            </a:r>
            <a:r>
              <a:rPr lang="uk-UA" sz="4200" dirty="0" smtClean="0">
                <a:solidFill>
                  <a:srgbClr val="494F50"/>
                </a:solidFill>
              </a:rPr>
              <a:t>, а платоспроможність населення на сьогодні, навпаки, дуже низька і продовжує падати;</a:t>
            </a:r>
            <a:endParaRPr lang="uk-UA" sz="4200" dirty="0">
              <a:solidFill>
                <a:srgbClr val="494F50"/>
              </a:solidFill>
            </a:endParaRPr>
          </a:p>
        </p:txBody>
      </p:sp>
    </p:spTree>
    <p:extLst>
      <p:ext uri="{BB962C8B-B14F-4D97-AF65-F5344CB8AC3E}">
        <p14:creationId xmlns:p14="http://schemas.microsoft.com/office/powerpoint/2010/main" val="2925920454"/>
      </p:ext>
    </p:extLst>
  </p:cSld>
  <p:clrMapOvr>
    <a:masterClrMapping/>
  </p:clrMapOvr>
  <p:transition spd="slow">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60376" y="3441043"/>
            <a:ext cx="20477730" cy="9553074"/>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введення додаткового митного збору – це ініціатива, яка не враховує потребу пацієнтів у постійному доступі до </a:t>
            </a:r>
            <a:r>
              <a:rPr lang="uk-UA" sz="4200" b="1" dirty="0" smtClean="0">
                <a:solidFill>
                  <a:srgbClr val="494F50"/>
                </a:solidFill>
              </a:rPr>
              <a:t>життєво важливих </a:t>
            </a:r>
            <a:r>
              <a:rPr lang="uk-UA" sz="4200" dirty="0" smtClean="0">
                <a:solidFill>
                  <a:srgbClr val="494F50"/>
                </a:solidFill>
              </a:rPr>
              <a:t>медикаментів і стане черговим економічним тягарем для всього населення;</a:t>
            </a:r>
          </a:p>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даний законопроект згубно вплине на </a:t>
            </a:r>
            <a:r>
              <a:rPr lang="uk-UA" sz="4200" b="1" dirty="0" smtClean="0">
                <a:solidFill>
                  <a:srgbClr val="494F50"/>
                </a:solidFill>
              </a:rPr>
              <a:t>фармацевтичний ринок </a:t>
            </a:r>
            <a:r>
              <a:rPr lang="uk-UA" sz="4200" dirty="0" smtClean="0">
                <a:solidFill>
                  <a:srgbClr val="494F50"/>
                </a:solidFill>
              </a:rPr>
              <a:t>в цілому, оскільки спровокує дестабілізацію митних надходжень до бюджету і створить додаткові адміністративні труднощі з імпортом фармацевтичної продукції;</a:t>
            </a:r>
          </a:p>
          <a:p>
            <a:pPr marL="679566" indent="-679566" algn="just">
              <a:spcBef>
                <a:spcPts val="3000"/>
              </a:spcBef>
              <a:spcAft>
                <a:spcPts val="3000"/>
              </a:spcAft>
              <a:buFont typeface="Wingdings" panose="05000000000000000000" pitchFamily="2" charset="2"/>
              <a:buChar char="§"/>
            </a:pPr>
            <a:r>
              <a:rPr lang="uk-UA" sz="4200" dirty="0" smtClean="0">
                <a:solidFill>
                  <a:srgbClr val="494F50"/>
                </a:solidFill>
              </a:rPr>
              <a:t>введення додаткового імпортного збору нівелює основні </a:t>
            </a:r>
            <a:r>
              <a:rPr lang="uk-UA" sz="4200" b="1" dirty="0" smtClean="0">
                <a:solidFill>
                  <a:srgbClr val="494F50"/>
                </a:solidFill>
              </a:rPr>
              <a:t>принципи системи охорони здоров'я</a:t>
            </a:r>
            <a:r>
              <a:rPr lang="uk-UA" sz="4200" dirty="0" smtClean="0">
                <a:solidFill>
                  <a:srgbClr val="494F50"/>
                </a:solidFill>
              </a:rPr>
              <a:t>, а саме – забезпечення доступу до терапії та захист громадян від надмірних фінансових витрат, пов'язаних з охороною здоров'я.</a:t>
            </a:r>
          </a:p>
        </p:txBody>
      </p:sp>
    </p:spTree>
    <p:extLst>
      <p:ext uri="{BB962C8B-B14F-4D97-AF65-F5344CB8AC3E}">
        <p14:creationId xmlns:p14="http://schemas.microsoft.com/office/powerpoint/2010/main" val="3208656643"/>
      </p:ext>
    </p:extLst>
  </p:cSld>
  <p:clrMapOvr>
    <a:masterClrMapping/>
  </p:clrMapOvr>
  <p:transition spd="slow">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59649" y="3513221"/>
            <a:ext cx="20795026" cy="8734926"/>
          </a:xfrm>
          <a:prstGeom prst="rect">
            <a:avLst/>
          </a:prstGeom>
        </p:spPr>
        <p:txBody>
          <a:bodyPr lIns="217461" tIns="108731" rIns="217461" bIns="108731">
            <a:noAutofit/>
          </a:bodyPr>
          <a:lstStyle/>
          <a:p>
            <a:pPr algn="just">
              <a:spcBef>
                <a:spcPts val="1429"/>
              </a:spcBef>
              <a:spcAft>
                <a:spcPts val="3000"/>
              </a:spcAft>
              <a:buFont typeface="Wingdings" pitchFamily="2" charset="2"/>
              <a:buChar char="ü"/>
            </a:pPr>
            <a:r>
              <a:rPr lang="uk-UA" sz="4200" dirty="0" smtClean="0">
                <a:solidFill>
                  <a:schemeClr val="accent6"/>
                </a:solidFill>
              </a:rPr>
              <a:t> Після викладення аргументів ми сформулювали свою пропозицію щодо тексту законопроекту.</a:t>
            </a:r>
            <a:endParaRPr lang="uk-UA" sz="4200" dirty="0" smtClean="0">
              <a:solidFill>
                <a:schemeClr val="accent6"/>
              </a:solidFill>
              <a:latin typeface="Franklin Gothic Medium"/>
              <a:ea typeface="ＭＳ Ｐゴシック" charset="-128"/>
            </a:endParaRPr>
          </a:p>
          <a:p>
            <a:pPr algn="just">
              <a:spcBef>
                <a:spcPts val="1429"/>
              </a:spcBef>
              <a:spcAft>
                <a:spcPts val="3000"/>
              </a:spcAft>
            </a:pPr>
            <a:r>
              <a:rPr lang="uk-UA" sz="5000" dirty="0" smtClean="0">
                <a:solidFill>
                  <a:srgbClr val="7298B3"/>
                </a:solidFill>
                <a:latin typeface="Franklin Gothic Medium"/>
                <a:ea typeface="ＭＳ Ｐゴシック" charset="-128"/>
              </a:rPr>
              <a:t>ПРОПОЗИЦІЯ ПЕРЕДБАЧАЛА НАСТУПНЕ:</a:t>
            </a:r>
          </a:p>
          <a:p>
            <a:pPr algn="just">
              <a:spcBef>
                <a:spcPts val="1429"/>
              </a:spcBef>
              <a:spcAft>
                <a:spcPts val="4286"/>
              </a:spcAft>
            </a:pPr>
            <a:r>
              <a:rPr lang="uk-UA" sz="4200" dirty="0" smtClean="0">
                <a:solidFill>
                  <a:srgbClr val="494F50"/>
                </a:solidFill>
              </a:rPr>
              <a:t>з урахуванням статті 282 Митного кодексу, включити до переліку життєво необхідних товарів, які звільняються від нового митного збору, </a:t>
            </a:r>
            <a:r>
              <a:rPr lang="uk-UA" sz="4200" b="1" dirty="0" smtClean="0">
                <a:solidFill>
                  <a:srgbClr val="494F50"/>
                </a:solidFill>
              </a:rPr>
              <a:t>медикаменти певних груп</a:t>
            </a:r>
            <a:r>
              <a:rPr lang="uk-UA" sz="4200" dirty="0" smtClean="0">
                <a:solidFill>
                  <a:srgbClr val="494F50"/>
                </a:solidFill>
              </a:rPr>
              <a:t>.</a:t>
            </a:r>
          </a:p>
          <a:p>
            <a:pPr algn="just">
              <a:spcBef>
                <a:spcPts val="1429"/>
              </a:spcBef>
              <a:spcAft>
                <a:spcPts val="4286"/>
              </a:spcAft>
            </a:pPr>
            <a:r>
              <a:rPr lang="uk-UA" sz="4200" dirty="0" smtClean="0">
                <a:solidFill>
                  <a:schemeClr val="accent6"/>
                </a:solidFill>
              </a:rPr>
              <a:t>Причому нами було складено </a:t>
            </a:r>
            <a:r>
              <a:rPr lang="uk-UA" sz="4200" b="1" dirty="0" smtClean="0">
                <a:solidFill>
                  <a:schemeClr val="accent6"/>
                </a:solidFill>
              </a:rPr>
              <a:t>готовий текст норми</a:t>
            </a:r>
            <a:r>
              <a:rPr lang="uk-UA" sz="4200" dirty="0" smtClean="0">
                <a:solidFill>
                  <a:schemeClr val="accent6"/>
                </a:solidFill>
              </a:rPr>
              <a:t>, яку ми хотіли бачити в законопроекті (щоб у разі, якщо нашу позицію підтримають, цю норму могли включити до законопроекту, не витрачаючи часу на її доопрацювання).</a:t>
            </a:r>
          </a:p>
        </p:txBody>
      </p:sp>
    </p:spTree>
    <p:extLst>
      <p:ext uri="{BB962C8B-B14F-4D97-AF65-F5344CB8AC3E}">
        <p14:creationId xmlns:p14="http://schemas.microsoft.com/office/powerpoint/2010/main" val="2570094370"/>
      </p:ext>
    </p:extLst>
  </p:cSld>
  <p:clrMapOvr>
    <a:masterClrMapping/>
  </p:clrMapOvr>
  <p:transition spd="slow">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59649" y="2743200"/>
            <a:ext cx="20674710" cy="9938084"/>
          </a:xfrm>
          <a:prstGeom prst="rect">
            <a:avLst/>
          </a:prstGeom>
        </p:spPr>
        <p:txBody>
          <a:bodyPr lIns="217461" tIns="108731" rIns="217461" bIns="108731">
            <a:noAutofit/>
          </a:bodyPr>
          <a:lstStyle/>
          <a:p>
            <a:pPr algn="just">
              <a:spcBef>
                <a:spcPts val="3000"/>
              </a:spcBef>
              <a:spcAft>
                <a:spcPts val="3000"/>
              </a:spcAft>
            </a:pPr>
            <a:r>
              <a:rPr lang="uk-UA" sz="5500" dirty="0" smtClean="0">
                <a:solidFill>
                  <a:srgbClr val="7298B3"/>
                </a:solidFill>
                <a:latin typeface="Franklin Gothic Medium"/>
                <a:ea typeface="ＭＳ Ｐゴシック" charset="-128"/>
              </a:rPr>
              <a:t>СТРАТЕГІЯ:</a:t>
            </a:r>
            <a:endParaRPr lang="en-US" sz="5500" dirty="0" smtClean="0">
              <a:solidFill>
                <a:schemeClr val="accent6"/>
              </a:solidFill>
            </a:endParaRPr>
          </a:p>
          <a:p>
            <a:pPr algn="just">
              <a:spcBef>
                <a:spcPts val="3000"/>
              </a:spcBef>
              <a:spcAft>
                <a:spcPts val="3000"/>
              </a:spcAft>
              <a:buFont typeface="Wingdings" pitchFamily="2" charset="2"/>
              <a:buChar char="ü"/>
            </a:pPr>
            <a:r>
              <a:rPr lang="uk-UA" sz="3800" dirty="0" smtClean="0">
                <a:solidFill>
                  <a:schemeClr val="accent6"/>
                </a:solidFill>
              </a:rPr>
              <a:t> В першу чергу, ми з клієнтом сформували </a:t>
            </a:r>
            <a:r>
              <a:rPr lang="uk-UA" sz="3800" b="1" dirty="0" smtClean="0">
                <a:solidFill>
                  <a:schemeClr val="accent6"/>
                </a:solidFill>
              </a:rPr>
              <a:t>список депутатів</a:t>
            </a:r>
            <a:r>
              <a:rPr lang="uk-UA" sz="3800" dirty="0" smtClean="0">
                <a:solidFill>
                  <a:schemeClr val="accent6"/>
                </a:solidFill>
              </a:rPr>
              <a:t>, яким потрібно було донести наші пропозиції.</a:t>
            </a:r>
          </a:p>
          <a:p>
            <a:pPr algn="just">
              <a:spcBef>
                <a:spcPts val="3000"/>
              </a:spcBef>
              <a:spcAft>
                <a:spcPts val="3000"/>
              </a:spcAft>
              <a:buFont typeface="Wingdings" pitchFamily="2" charset="2"/>
              <a:buChar char="ü"/>
            </a:pPr>
            <a:r>
              <a:rPr lang="uk-UA" sz="3800" dirty="0" smtClean="0">
                <a:solidFill>
                  <a:schemeClr val="accent6"/>
                </a:solidFill>
              </a:rPr>
              <a:t> </a:t>
            </a:r>
            <a:r>
              <a:rPr lang="uk-UA" sz="3800" b="1" dirty="0" smtClean="0">
                <a:solidFill>
                  <a:schemeClr val="accent6"/>
                </a:solidFill>
              </a:rPr>
              <a:t>Основним комітетом</a:t>
            </a:r>
            <a:r>
              <a:rPr lang="uk-UA" sz="3800" dirty="0" smtClean="0">
                <a:solidFill>
                  <a:schemeClr val="accent6"/>
                </a:solidFill>
              </a:rPr>
              <a:t> Верховної Ради, який розглядав цей законопроект, був Комітет з питань податкової та митної політики, тому ми спочатку склали перелік з ключових для нас депутатів цього комітету.</a:t>
            </a:r>
          </a:p>
          <a:p>
            <a:pPr algn="just">
              <a:spcBef>
                <a:spcPts val="3000"/>
              </a:spcBef>
              <a:spcAft>
                <a:spcPts val="3000"/>
              </a:spcAft>
              <a:buFont typeface="Wingdings" pitchFamily="2" charset="2"/>
              <a:buChar char="ü"/>
            </a:pPr>
            <a:r>
              <a:rPr lang="uk-UA" sz="3800" dirty="0" smtClean="0">
                <a:solidFill>
                  <a:schemeClr val="accent6"/>
                </a:solidFill>
              </a:rPr>
              <a:t> Народних депутатів ми обирали </a:t>
            </a:r>
            <a:r>
              <a:rPr lang="uk-UA" sz="3800" b="1" dirty="0" smtClean="0"/>
              <a:t>за 2-ма критеріями</a:t>
            </a:r>
            <a:r>
              <a:rPr lang="uk-UA" sz="3800" dirty="0" smtClean="0">
                <a:solidFill>
                  <a:schemeClr val="accent6"/>
                </a:solidFill>
              </a:rPr>
              <a:t>: </a:t>
            </a:r>
          </a:p>
          <a:p>
            <a:pPr algn="just">
              <a:spcBef>
                <a:spcPts val="1200"/>
              </a:spcBef>
              <a:spcAft>
                <a:spcPts val="1200"/>
              </a:spcAft>
              <a:buFontTx/>
              <a:buChar char="-"/>
            </a:pPr>
            <a:r>
              <a:rPr lang="uk-UA" sz="3800" b="1" dirty="0" smtClean="0">
                <a:solidFill>
                  <a:schemeClr val="accent6"/>
                </a:solidFill>
              </a:rPr>
              <a:t>   політична вага </a:t>
            </a:r>
            <a:r>
              <a:rPr lang="uk-UA" sz="3800" dirty="0" smtClean="0">
                <a:solidFill>
                  <a:schemeClr val="accent6"/>
                </a:solidFill>
              </a:rPr>
              <a:t>в комітеті і парламенті;</a:t>
            </a:r>
          </a:p>
          <a:p>
            <a:pPr algn="just">
              <a:spcBef>
                <a:spcPts val="1200"/>
              </a:spcBef>
              <a:spcAft>
                <a:spcPts val="1200"/>
              </a:spcAft>
              <a:buFontTx/>
              <a:buChar char="-"/>
            </a:pPr>
            <a:r>
              <a:rPr lang="uk-UA" sz="3800" dirty="0" smtClean="0">
                <a:solidFill>
                  <a:schemeClr val="accent6"/>
                </a:solidFill>
              </a:rPr>
              <a:t>   </a:t>
            </a:r>
            <a:r>
              <a:rPr lang="uk-UA" sz="3800" b="1" dirty="0" smtClean="0">
                <a:solidFill>
                  <a:schemeClr val="accent6"/>
                </a:solidFill>
              </a:rPr>
              <a:t>рівень нашого контакту</a:t>
            </a:r>
            <a:r>
              <a:rPr lang="uk-UA" sz="3800" dirty="0" smtClean="0">
                <a:solidFill>
                  <a:schemeClr val="accent6"/>
                </a:solidFill>
              </a:rPr>
              <a:t> з ними (тобто чи можемо ми безпосередньо </a:t>
            </a:r>
            <a:r>
              <a:rPr lang="uk-UA" sz="3800" dirty="0" err="1" smtClean="0">
                <a:solidFill>
                  <a:schemeClr val="accent6"/>
                </a:solidFill>
              </a:rPr>
              <a:t>сконтактувати</a:t>
            </a:r>
            <a:r>
              <a:rPr lang="uk-UA" sz="3800" dirty="0" smtClean="0">
                <a:solidFill>
                  <a:schemeClr val="accent6"/>
                </a:solidFill>
              </a:rPr>
              <a:t> з цим депутатом і, з огляду на терміновість питання, протягом години передати наші пропозиції).</a:t>
            </a:r>
          </a:p>
        </p:txBody>
      </p:sp>
    </p:spTree>
    <p:extLst>
      <p:ext uri="{BB962C8B-B14F-4D97-AF65-F5344CB8AC3E}">
        <p14:creationId xmlns:p14="http://schemas.microsoft.com/office/powerpoint/2010/main" val="327915624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17965" y="2929143"/>
            <a:ext cx="20372012" cy="9844748"/>
          </a:xfrm>
          <a:prstGeom prst="rect">
            <a:avLst/>
          </a:prstGeom>
        </p:spPr>
        <p:txBody>
          <a:bodyPr lIns="217461" tIns="108731" rIns="217461" bIns="108731">
            <a:noAutofit/>
          </a:bodyPr>
          <a:lstStyle/>
          <a:p>
            <a:r>
              <a:rPr lang="uk-UA" sz="4000" b="1" dirty="0" smtClean="0">
                <a:solidFill>
                  <a:srgbClr val="4974A9"/>
                </a:solidFill>
                <a:ea typeface="ＭＳ Ｐゴシック" charset="-128"/>
              </a:rPr>
              <a:t>2 ЕТАП</a:t>
            </a:r>
            <a:endParaRPr lang="ru-RU" sz="4000" dirty="0" smtClean="0">
              <a:solidFill>
                <a:schemeClr val="accent6"/>
              </a:solidFill>
            </a:endParaRPr>
          </a:p>
          <a:p>
            <a:pPr marL="571500" indent="-571500">
              <a:buFontTx/>
              <a:buChar char="-"/>
            </a:pPr>
            <a:r>
              <a:rPr lang="ru-RU" sz="4000" dirty="0" err="1" smtClean="0">
                <a:solidFill>
                  <a:schemeClr val="accent6"/>
                </a:solidFill>
              </a:rPr>
              <a:t>Заява</a:t>
            </a:r>
            <a:r>
              <a:rPr lang="ru-RU" sz="4000" dirty="0" smtClean="0">
                <a:solidFill>
                  <a:schemeClr val="accent6"/>
                </a:solidFill>
              </a:rPr>
              <a:t> </a:t>
            </a:r>
            <a:r>
              <a:rPr lang="ru-RU" sz="4000" dirty="0">
                <a:solidFill>
                  <a:schemeClr val="accent6"/>
                </a:solidFill>
              </a:rPr>
              <a:t>про </a:t>
            </a:r>
            <a:r>
              <a:rPr lang="ru-RU" sz="4000" dirty="0" err="1">
                <a:solidFill>
                  <a:schemeClr val="accent6"/>
                </a:solidFill>
              </a:rPr>
              <a:t>неприпустимість</a:t>
            </a:r>
            <a:r>
              <a:rPr lang="ru-RU" sz="4000" dirty="0">
                <a:solidFill>
                  <a:schemeClr val="accent6"/>
                </a:solidFill>
              </a:rPr>
              <a:t> </a:t>
            </a:r>
            <a:r>
              <a:rPr lang="ru-RU" sz="4000" dirty="0" err="1">
                <a:solidFill>
                  <a:schemeClr val="accent6"/>
                </a:solidFill>
              </a:rPr>
              <a:t>відновлення</a:t>
            </a:r>
            <a:r>
              <a:rPr lang="ru-RU" sz="4000" dirty="0">
                <a:solidFill>
                  <a:schemeClr val="accent6"/>
                </a:solidFill>
              </a:rPr>
              <a:t> та </a:t>
            </a:r>
            <a:r>
              <a:rPr lang="ru-RU" sz="4000" dirty="0" err="1">
                <a:solidFill>
                  <a:schemeClr val="accent6"/>
                </a:solidFill>
              </a:rPr>
              <a:t>необх</a:t>
            </a:r>
            <a:r>
              <a:rPr lang="ru-RU" sz="4000" dirty="0">
                <a:solidFill>
                  <a:schemeClr val="accent6"/>
                </a:solidFill>
              </a:rPr>
              <a:t>. </a:t>
            </a:r>
            <a:r>
              <a:rPr lang="ru-RU" sz="4000" dirty="0" err="1">
                <a:solidFill>
                  <a:schemeClr val="accent6"/>
                </a:solidFill>
              </a:rPr>
              <a:t>термінового</a:t>
            </a:r>
            <a:r>
              <a:rPr lang="ru-RU" sz="4000" dirty="0">
                <a:solidFill>
                  <a:schemeClr val="accent6"/>
                </a:solidFill>
              </a:rPr>
              <a:t> </a:t>
            </a:r>
            <a:r>
              <a:rPr lang="ru-RU" sz="4000" dirty="0" err="1">
                <a:solidFill>
                  <a:schemeClr val="accent6"/>
                </a:solidFill>
              </a:rPr>
              <a:t>створення</a:t>
            </a:r>
            <a:r>
              <a:rPr lang="ru-RU" sz="4000" dirty="0">
                <a:solidFill>
                  <a:schemeClr val="accent6"/>
                </a:solidFill>
              </a:rPr>
              <a:t> </a:t>
            </a:r>
            <a:r>
              <a:rPr lang="ru-RU" sz="4000" dirty="0" err="1" smtClean="0">
                <a:solidFill>
                  <a:schemeClr val="accent6"/>
                </a:solidFill>
              </a:rPr>
              <a:t>Фінполіції</a:t>
            </a:r>
            <a:endParaRPr lang="ru-RU" sz="4000" dirty="0" smtClean="0">
              <a:solidFill>
                <a:schemeClr val="accent6"/>
              </a:solidFill>
            </a:endParaRPr>
          </a:p>
          <a:p>
            <a:pPr marL="571500" indent="-571500">
              <a:buFontTx/>
              <a:buChar char="-"/>
            </a:pPr>
            <a:r>
              <a:rPr lang="ru-RU" sz="4000" dirty="0" err="1" smtClean="0">
                <a:solidFill>
                  <a:schemeClr val="accent6"/>
                </a:solidFill>
              </a:rPr>
              <a:t>Інфографіка</a:t>
            </a:r>
            <a:r>
              <a:rPr lang="ru-RU" sz="4000" dirty="0" smtClean="0">
                <a:solidFill>
                  <a:schemeClr val="accent6"/>
                </a:solidFill>
              </a:rPr>
              <a:t> </a:t>
            </a:r>
          </a:p>
          <a:p>
            <a:pPr marL="571500" indent="-571500">
              <a:buFontTx/>
              <a:buChar char="-"/>
            </a:pPr>
            <a:r>
              <a:rPr lang="uk-UA" sz="4000" dirty="0" smtClean="0">
                <a:solidFill>
                  <a:schemeClr val="accent6"/>
                </a:solidFill>
              </a:rPr>
              <a:t>Переговори з депутатами, Мінфіном, КМУ</a:t>
            </a:r>
          </a:p>
          <a:p>
            <a:pPr marL="571500" indent="-571500">
              <a:buFontTx/>
              <a:buChar char="-"/>
            </a:pPr>
            <a:endParaRPr lang="uk-UA" sz="4000" dirty="0" smtClean="0">
              <a:solidFill>
                <a:schemeClr val="accent6"/>
              </a:solidFill>
            </a:endParaRPr>
          </a:p>
          <a:p>
            <a:r>
              <a:rPr lang="uk-UA" sz="4000" b="1" dirty="0" smtClean="0"/>
              <a:t>Результат – робота над законопроектом про Фінансову поліцію</a:t>
            </a:r>
            <a:endParaRPr lang="uk-UA" sz="4000" b="1" dirty="0"/>
          </a:p>
          <a:p>
            <a:endParaRPr lang="uk-UA" sz="4000" dirty="0" smtClean="0">
              <a:solidFill>
                <a:schemeClr val="accent6"/>
              </a:solidFill>
            </a:endParaRPr>
          </a:p>
          <a:p>
            <a:endParaRPr lang="ru-RU" sz="4000" dirty="0" smtClean="0">
              <a:solidFill>
                <a:schemeClr val="accent6"/>
              </a:solidFill>
            </a:endParaRPr>
          </a:p>
        </p:txBody>
      </p:sp>
      <p:sp>
        <p:nvSpPr>
          <p:cNvPr id="3" name="Rectangle 1"/>
          <p:cNvSpPr>
            <a:spLocks noChangeArrowheads="1"/>
          </p:cNvSpPr>
          <p:nvPr/>
        </p:nvSpPr>
        <p:spPr bwMode="auto">
          <a:xfrm>
            <a:off x="1219200" y="6659563"/>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1526607"/>
      </p:ext>
    </p:extLst>
  </p:cSld>
  <p:clrMapOvr>
    <a:masterClrMapping/>
  </p:clrMapOvr>
  <p:transition spd="slow">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59648" y="3633537"/>
            <a:ext cx="20482205" cy="6882063"/>
          </a:xfrm>
          <a:prstGeom prst="rect">
            <a:avLst/>
          </a:prstGeom>
        </p:spPr>
        <p:txBody>
          <a:bodyPr lIns="217461" tIns="108731" rIns="217461" bIns="108731">
            <a:noAutofit/>
          </a:bodyPr>
          <a:lstStyle/>
          <a:p>
            <a:pPr algn="just">
              <a:spcBef>
                <a:spcPts val="3600"/>
              </a:spcBef>
              <a:spcAft>
                <a:spcPts val="3600"/>
              </a:spcAft>
              <a:buFont typeface="Wingdings" pitchFamily="2" charset="2"/>
              <a:buChar char="ü"/>
            </a:pPr>
            <a:r>
              <a:rPr lang="uk-UA" sz="4200" dirty="0" smtClean="0">
                <a:solidFill>
                  <a:schemeClr val="accent6"/>
                </a:solidFill>
              </a:rPr>
              <a:t> Потім ми проаналізували список </a:t>
            </a:r>
            <a:r>
              <a:rPr lang="uk-UA" sz="4200" b="1" dirty="0" smtClean="0">
                <a:solidFill>
                  <a:schemeClr val="accent6"/>
                </a:solidFill>
              </a:rPr>
              <a:t>інших комітетів</a:t>
            </a:r>
            <a:r>
              <a:rPr lang="uk-UA" sz="4200" dirty="0" smtClean="0">
                <a:solidFill>
                  <a:schemeClr val="accent6"/>
                </a:solidFill>
              </a:rPr>
              <a:t>, які також повинні були розглянути цей законопроект, і </a:t>
            </a:r>
            <a:r>
              <a:rPr lang="uk-UA" sz="4200" b="1" dirty="0" smtClean="0">
                <a:solidFill>
                  <a:schemeClr val="accent6"/>
                </a:solidFill>
              </a:rPr>
              <a:t>відправили наші пропозиції</a:t>
            </a:r>
            <a:r>
              <a:rPr lang="uk-UA" sz="4200" dirty="0" smtClean="0">
                <a:solidFill>
                  <a:schemeClr val="accent6"/>
                </a:solidFill>
              </a:rPr>
              <a:t> знайомим нам депутатам в цих комітетах.</a:t>
            </a:r>
          </a:p>
          <a:p>
            <a:pPr algn="just">
              <a:spcBef>
                <a:spcPts val="3600"/>
              </a:spcBef>
              <a:spcAft>
                <a:spcPts val="3000"/>
              </a:spcAft>
              <a:buFont typeface="Wingdings" pitchFamily="2" charset="2"/>
              <a:buChar char="ü"/>
            </a:pPr>
            <a:r>
              <a:rPr lang="uk-UA" sz="4200" dirty="0" smtClean="0">
                <a:solidFill>
                  <a:schemeClr val="accent6"/>
                </a:solidFill>
              </a:rPr>
              <a:t> Всіх наших адресатів – народних депутатів </a:t>
            </a:r>
            <a:r>
              <a:rPr lang="uk-UA" sz="4200" b="1" dirty="0" smtClean="0"/>
              <a:t>ми просили</a:t>
            </a:r>
            <a:r>
              <a:rPr lang="uk-UA" sz="4200" dirty="0" smtClean="0">
                <a:solidFill>
                  <a:schemeClr val="accent6"/>
                </a:solidFill>
              </a:rPr>
              <a:t>:</a:t>
            </a:r>
          </a:p>
          <a:p>
            <a:pPr algn="just">
              <a:spcBef>
                <a:spcPts val="1200"/>
              </a:spcBef>
              <a:spcAft>
                <a:spcPts val="1800"/>
              </a:spcAft>
              <a:buFontTx/>
              <a:buChar char="-"/>
            </a:pPr>
            <a:r>
              <a:rPr lang="uk-UA" sz="4200" dirty="0" smtClean="0">
                <a:solidFill>
                  <a:schemeClr val="accent6"/>
                </a:solidFill>
              </a:rPr>
              <a:t>  </a:t>
            </a:r>
            <a:r>
              <a:rPr lang="uk-UA" sz="4200" b="1" dirty="0" smtClean="0">
                <a:solidFill>
                  <a:schemeClr val="accent6"/>
                </a:solidFill>
              </a:rPr>
              <a:t> висловитися </a:t>
            </a:r>
            <a:r>
              <a:rPr lang="uk-UA" sz="4200" dirty="0" smtClean="0">
                <a:solidFill>
                  <a:schemeClr val="accent6"/>
                </a:solidFill>
              </a:rPr>
              <a:t>на користь нашої позиції на засіданнях комітетів; та</a:t>
            </a:r>
          </a:p>
          <a:p>
            <a:pPr algn="just">
              <a:spcBef>
                <a:spcPts val="1200"/>
              </a:spcBef>
              <a:spcAft>
                <a:spcPts val="1800"/>
              </a:spcAft>
              <a:buFontTx/>
              <a:buChar char="-"/>
            </a:pPr>
            <a:r>
              <a:rPr lang="uk-UA" sz="4200" dirty="0" smtClean="0">
                <a:solidFill>
                  <a:schemeClr val="accent6"/>
                </a:solidFill>
              </a:rPr>
              <a:t>   </a:t>
            </a:r>
            <a:r>
              <a:rPr lang="uk-UA" sz="4200" b="1" dirty="0" smtClean="0">
                <a:solidFill>
                  <a:schemeClr val="accent6"/>
                </a:solidFill>
              </a:rPr>
              <a:t>внести наші пропозиції</a:t>
            </a:r>
            <a:r>
              <a:rPr lang="uk-UA" sz="4200" dirty="0" smtClean="0">
                <a:solidFill>
                  <a:schemeClr val="accent6"/>
                </a:solidFill>
              </a:rPr>
              <a:t> до порівняльної таблиці законопроекту при його підготовці до другого читання.</a:t>
            </a:r>
          </a:p>
        </p:txBody>
      </p:sp>
    </p:spTree>
    <p:extLst>
      <p:ext uri="{BB962C8B-B14F-4D97-AF65-F5344CB8AC3E}">
        <p14:creationId xmlns:p14="http://schemas.microsoft.com/office/powerpoint/2010/main" val="3475574206"/>
      </p:ext>
    </p:extLst>
  </p:cSld>
  <p:clrMapOvr>
    <a:masterClrMapping/>
  </p:clrMapOvr>
  <p:transition spd="slow">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303" y="3200401"/>
            <a:ext cx="20309297" cy="9095874"/>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Законопроект рухався по процедурі з рекордною швидкістю; діяти потрібно було оперативно.</a:t>
            </a: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Не було часу ані для формування коаліції з іншими організаціями, ані для проведення офіційних зустрічей і написання офіційних листів. </a:t>
            </a: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Вся комунікація велася за допомогою електронної пошти і телефону.</a:t>
            </a:r>
          </a:p>
          <a:p>
            <a:pPr marL="679566" indent="-679566" algn="just">
              <a:spcBef>
                <a:spcPts val="3000"/>
              </a:spcBef>
              <a:spcAft>
                <a:spcPts val="3000"/>
              </a:spcAft>
              <a:buFont typeface="Wingdings" panose="05000000000000000000" pitchFamily="2" charset="2"/>
              <a:buChar char="ü"/>
            </a:pPr>
            <a:r>
              <a:rPr lang="uk-UA" sz="4200" b="1" dirty="0" smtClean="0">
                <a:solidFill>
                  <a:srgbClr val="494F50"/>
                </a:solidFill>
              </a:rPr>
              <a:t>22 грудня</a:t>
            </a:r>
            <a:r>
              <a:rPr lang="uk-UA" sz="4200" dirty="0" smtClean="0">
                <a:solidFill>
                  <a:srgbClr val="494F50"/>
                </a:solidFill>
              </a:rPr>
              <a:t> законопроект був </a:t>
            </a:r>
            <a:r>
              <a:rPr lang="uk-UA" sz="4200" b="1" dirty="0" smtClean="0"/>
              <a:t>зареєстрований</a:t>
            </a:r>
            <a:r>
              <a:rPr lang="uk-UA" sz="4200" dirty="0" smtClean="0">
                <a:solidFill>
                  <a:srgbClr val="494F50"/>
                </a:solidFill>
              </a:rPr>
              <a:t> в парламенті, і вже </a:t>
            </a:r>
            <a:r>
              <a:rPr lang="uk-UA" sz="4200" b="1" dirty="0" smtClean="0">
                <a:solidFill>
                  <a:srgbClr val="494F50"/>
                </a:solidFill>
              </a:rPr>
              <a:t>28 грудня – </a:t>
            </a:r>
            <a:r>
              <a:rPr lang="uk-UA" sz="4200" b="1" dirty="0" smtClean="0"/>
              <a:t>прийнятий в обох читаннях</a:t>
            </a:r>
            <a:r>
              <a:rPr lang="uk-UA" sz="4200" dirty="0" smtClean="0">
                <a:solidFill>
                  <a:srgbClr val="494F50"/>
                </a:solidFill>
              </a:rPr>
              <a:t>.</a:t>
            </a: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Наші пропозиції були враховані, і </a:t>
            </a:r>
            <a:r>
              <a:rPr lang="uk-UA" sz="4200" b="1" dirty="0" smtClean="0">
                <a:solidFill>
                  <a:srgbClr val="494F50"/>
                </a:solidFill>
              </a:rPr>
              <a:t>окремі медикаменти були звільнені</a:t>
            </a:r>
            <a:r>
              <a:rPr lang="uk-UA" sz="4200" dirty="0" smtClean="0">
                <a:solidFill>
                  <a:srgbClr val="494F50"/>
                </a:solidFill>
              </a:rPr>
              <a:t> від імпортного збору.</a:t>
            </a:r>
            <a:endParaRPr lang="uk-UA" sz="4200" dirty="0">
              <a:solidFill>
                <a:srgbClr val="494F50"/>
              </a:solidFill>
            </a:endParaRPr>
          </a:p>
        </p:txBody>
      </p:sp>
    </p:spTree>
    <p:extLst>
      <p:ext uri="{BB962C8B-B14F-4D97-AF65-F5344CB8AC3E}">
        <p14:creationId xmlns:p14="http://schemas.microsoft.com/office/powerpoint/2010/main" val="440052509"/>
      </p:ext>
    </p:extLst>
  </p:cSld>
  <p:clrMapOvr>
    <a:masterClrMapping/>
  </p:clrMapOvr>
  <p:transition spd="slow">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303" y="3657600"/>
            <a:ext cx="20068665" cy="7243011"/>
          </a:xfrm>
          <a:prstGeom prst="rect">
            <a:avLst/>
          </a:prstGeom>
        </p:spPr>
        <p:txBody>
          <a:bodyPr lIns="217461" tIns="108731" rIns="217461" bIns="108731">
            <a:noAutofit/>
          </a:bodyPr>
          <a:lstStyle/>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Як ми і прогнозували, позиція народних депутатів, які виступали за повне звільнення всіх лікарських препаратів від нового збору, не була врахована. </a:t>
            </a: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Таким чином, наша стратегія щодо </a:t>
            </a:r>
            <a:r>
              <a:rPr lang="uk-UA" sz="4200" b="1" dirty="0" smtClean="0">
                <a:solidFill>
                  <a:srgbClr val="494F50"/>
                </a:solidFill>
              </a:rPr>
              <a:t>визначення проміжної і кінцевої мети</a:t>
            </a:r>
            <a:r>
              <a:rPr lang="uk-UA" sz="4200" dirty="0" smtClean="0">
                <a:solidFill>
                  <a:srgbClr val="494F50"/>
                </a:solidFill>
              </a:rPr>
              <a:t> була обрана правильно.</a:t>
            </a:r>
          </a:p>
          <a:p>
            <a:pPr marL="679566" indent="-679566" algn="just">
              <a:spcBef>
                <a:spcPts val="3000"/>
              </a:spcBef>
              <a:spcAft>
                <a:spcPts val="3000"/>
              </a:spcAft>
              <a:buFont typeface="Wingdings" panose="05000000000000000000" pitchFamily="2" charset="2"/>
              <a:buChar char="ü"/>
            </a:pPr>
            <a:r>
              <a:rPr lang="uk-UA" sz="4200" dirty="0" smtClean="0">
                <a:solidFill>
                  <a:srgbClr val="494F50"/>
                </a:solidFill>
              </a:rPr>
              <a:t>При цьому ми розуміли, що зупинятися на досягненні проміжної мети ми не могли, тому протягом наступних місяців разом з бізнес-асоціаціями продовжували </a:t>
            </a:r>
            <a:r>
              <a:rPr lang="uk-UA" sz="4200" b="1" dirty="0" smtClean="0">
                <a:solidFill>
                  <a:srgbClr val="494F50"/>
                </a:solidFill>
              </a:rPr>
              <a:t>колективно лобіювати</a:t>
            </a:r>
            <a:r>
              <a:rPr lang="uk-UA" sz="4200" dirty="0" smtClean="0">
                <a:solidFill>
                  <a:srgbClr val="494F50"/>
                </a:solidFill>
              </a:rPr>
              <a:t> повне скасування імпортного збору для мед. препаратів.</a:t>
            </a:r>
          </a:p>
        </p:txBody>
      </p:sp>
    </p:spTree>
    <p:extLst>
      <p:ext uri="{BB962C8B-B14F-4D97-AF65-F5344CB8AC3E}">
        <p14:creationId xmlns:p14="http://schemas.microsoft.com/office/powerpoint/2010/main" val="2005458766"/>
      </p:ext>
    </p:extLst>
  </p:cSld>
  <p:clrMapOvr>
    <a:masterClrMapping/>
  </p:clrMapOvr>
  <p:transition spd="slow">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9" y="2719136"/>
            <a:ext cx="20646189" cy="10202779"/>
          </a:xfrm>
          <a:prstGeom prst="rect">
            <a:avLst/>
          </a:prstGeom>
        </p:spPr>
        <p:txBody>
          <a:bodyPr lIns="217461" tIns="108731" rIns="217461" bIns="108731">
            <a:noAutofit/>
          </a:bodyPr>
          <a:lstStyle/>
          <a:p>
            <a:pPr algn="just">
              <a:spcBef>
                <a:spcPts val="2857"/>
              </a:spcBef>
              <a:spcAft>
                <a:spcPts val="2400"/>
              </a:spcAft>
            </a:pPr>
            <a:r>
              <a:rPr lang="uk-UA" sz="4500" dirty="0" smtClean="0">
                <a:solidFill>
                  <a:srgbClr val="7298B3"/>
                </a:solidFill>
                <a:latin typeface="Franklin Gothic Medium"/>
                <a:ea typeface="ＭＳ Ｐゴシック" charset="-128"/>
              </a:rPr>
              <a:t>РЕЗУЛЬТАТОМ ПОДАЛЬШИХ ЗУСИЛЛЬ БІЗНЕСУ ТА ГРОМАДСЬКИХ ОРГАНІЗАЦІЙ (В ТОМУ ЧИСЛІ ОРГАНІЗАЦІЙ ПАЦІЄНТІВ) СТАЛО НАСТУПНЕ:</a:t>
            </a:r>
          </a:p>
          <a:p>
            <a:pPr marL="679566" indent="-679566" algn="just">
              <a:spcBef>
                <a:spcPts val="1800"/>
              </a:spcBef>
              <a:spcAft>
                <a:spcPts val="2400"/>
              </a:spcAft>
              <a:buFont typeface="Wingdings" panose="05000000000000000000" pitchFamily="2" charset="2"/>
              <a:buChar char="§"/>
            </a:pPr>
            <a:r>
              <a:rPr lang="uk-UA" sz="3500" b="1" dirty="0" smtClean="0">
                <a:solidFill>
                  <a:srgbClr val="494F50"/>
                </a:solidFill>
              </a:rPr>
              <a:t>в квітні і травні 2015 року </a:t>
            </a:r>
            <a:r>
              <a:rPr lang="uk-UA" sz="3500" dirty="0" smtClean="0">
                <a:solidFill>
                  <a:srgbClr val="494F50"/>
                </a:solidFill>
              </a:rPr>
              <a:t>до парламенту було внесено 2 законопроекти – про повне скасування Закону про імпортний збір та про звільнення медикаментів від імпортного збору;</a:t>
            </a:r>
          </a:p>
          <a:p>
            <a:pPr marL="679566" indent="-679566" algn="just">
              <a:spcBef>
                <a:spcPts val="1800"/>
              </a:spcBef>
              <a:spcAft>
                <a:spcPts val="2400"/>
              </a:spcAft>
              <a:buFont typeface="Wingdings" panose="05000000000000000000" pitchFamily="2" charset="2"/>
              <a:buChar char="§"/>
            </a:pPr>
            <a:r>
              <a:rPr lang="uk-UA" sz="3500" b="1" dirty="0" smtClean="0">
                <a:solidFill>
                  <a:srgbClr val="494F50"/>
                </a:solidFill>
              </a:rPr>
              <a:t>в липні 2015 року </a:t>
            </a:r>
            <a:r>
              <a:rPr lang="uk-UA" sz="3500" dirty="0" smtClean="0">
                <a:solidFill>
                  <a:srgbClr val="494F50"/>
                </a:solidFill>
              </a:rPr>
              <a:t>уряд звернулося до бізнесу через асоціації з проханням надати інформацію про наслідки введення імпортного збору;</a:t>
            </a:r>
          </a:p>
          <a:p>
            <a:pPr marL="679566" indent="-679566" algn="just">
              <a:spcBef>
                <a:spcPts val="1800"/>
              </a:spcBef>
              <a:spcAft>
                <a:spcPts val="2400"/>
              </a:spcAft>
              <a:buFont typeface="Wingdings" panose="05000000000000000000" pitchFamily="2" charset="2"/>
              <a:buChar char="§"/>
            </a:pPr>
            <a:r>
              <a:rPr lang="uk-UA" sz="3500" b="1" dirty="0" smtClean="0">
                <a:solidFill>
                  <a:srgbClr val="494F50"/>
                </a:solidFill>
              </a:rPr>
              <a:t>21 жовтня 2015 року </a:t>
            </a:r>
            <a:r>
              <a:rPr lang="uk-UA" sz="3500" dirty="0" smtClean="0">
                <a:solidFill>
                  <a:srgbClr val="494F50"/>
                </a:solidFill>
              </a:rPr>
              <a:t>Кабінет Міністрів України прийняв рішення ініціювати дострокове скасування відповідного збору з 1 січня 2016 року.</a:t>
            </a:r>
          </a:p>
          <a:p>
            <a:pPr marL="679566" indent="-679566" algn="just">
              <a:spcBef>
                <a:spcPts val="1800"/>
              </a:spcBef>
              <a:spcAft>
                <a:spcPts val="2400"/>
              </a:spcAft>
              <a:buFont typeface="Wingdings" panose="05000000000000000000" pitchFamily="2" charset="2"/>
              <a:buChar char="§"/>
            </a:pPr>
            <a:r>
              <a:rPr lang="uk-UA" sz="3500" b="1" dirty="0" smtClean="0">
                <a:solidFill>
                  <a:srgbClr val="494F50"/>
                </a:solidFill>
              </a:rPr>
              <a:t>26 листопада 2015 року </a:t>
            </a:r>
            <a:r>
              <a:rPr lang="uk-UA" sz="3500" dirty="0" smtClean="0">
                <a:solidFill>
                  <a:srgbClr val="494F50"/>
                </a:solidFill>
              </a:rPr>
              <a:t>Кабінет Міністрів подав на розгляд парламенту відповідний </a:t>
            </a:r>
            <a:r>
              <a:rPr lang="uk-UA" sz="3500" dirty="0" smtClean="0">
                <a:solidFill>
                  <a:schemeClr val="accent6"/>
                </a:solidFill>
              </a:rPr>
              <a:t>законопроект (№3533)</a:t>
            </a:r>
            <a:r>
              <a:rPr lang="uk-UA" sz="3500" b="1" dirty="0" smtClean="0">
                <a:solidFill>
                  <a:schemeClr val="accent6"/>
                </a:solidFill>
              </a:rPr>
              <a:t>.</a:t>
            </a:r>
            <a:r>
              <a:rPr lang="uk-UA" sz="3500" b="1" dirty="0" smtClean="0">
                <a:solidFill>
                  <a:srgbClr val="C00000"/>
                </a:solidFill>
              </a:rPr>
              <a:t> </a:t>
            </a:r>
          </a:p>
          <a:p>
            <a:pPr marL="679566" indent="-679566" algn="just">
              <a:spcBef>
                <a:spcPts val="1800"/>
              </a:spcBef>
              <a:spcAft>
                <a:spcPts val="2400"/>
              </a:spcAft>
              <a:buFont typeface="Wingdings" panose="05000000000000000000" pitchFamily="2" charset="2"/>
              <a:buChar char="§"/>
            </a:pPr>
            <a:r>
              <a:rPr lang="uk-UA" sz="3500" dirty="0" smtClean="0">
                <a:solidFill>
                  <a:srgbClr val="494F50"/>
                </a:solidFill>
              </a:rPr>
              <a:t>В уряді підкреслили, що хоча </a:t>
            </a:r>
            <a:r>
              <a:rPr lang="uk-UA" sz="3500" b="1" dirty="0" smtClean="0"/>
              <a:t>імпортний збір повинен був діяти на 2 місяці довше (до 26 лютого 2016 року)</a:t>
            </a:r>
            <a:r>
              <a:rPr lang="uk-UA" sz="3500" dirty="0" smtClean="0">
                <a:solidFill>
                  <a:srgbClr val="494F50"/>
                </a:solidFill>
              </a:rPr>
              <a:t>, його ефективність в тогочасних економічних умовах була низькою.</a:t>
            </a:r>
            <a:endParaRPr lang="uk-UA" sz="3500" dirty="0">
              <a:solidFill>
                <a:srgbClr val="494F50"/>
              </a:solidFill>
            </a:endParaRPr>
          </a:p>
        </p:txBody>
      </p:sp>
    </p:spTree>
    <p:extLst>
      <p:ext uri="{BB962C8B-B14F-4D97-AF65-F5344CB8AC3E}">
        <p14:creationId xmlns:p14="http://schemas.microsoft.com/office/powerpoint/2010/main" val="1826829933"/>
      </p:ext>
    </p:extLst>
  </p:cSld>
  <p:clrMapOvr>
    <a:masterClrMapping/>
  </p:clrMapOvr>
  <p:transition spd="slow">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432" y="1899613"/>
            <a:ext cx="19391615" cy="11190758"/>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17" y="2558649"/>
            <a:ext cx="14849872" cy="928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103851"/>
      </p:ext>
    </p:extLst>
  </p:cSld>
  <p:clrMapOvr>
    <a:masterClrMapping/>
  </p:clrMapOvr>
  <p:transition spd="slow">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nvPr>
        </p:nvGraphicFramePr>
        <p:xfrm>
          <a:off x="1820771" y="5751095"/>
          <a:ext cx="19996486" cy="3212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7596035"/>
      </p:ext>
    </p:extLst>
  </p:cSld>
  <p:clrMapOvr>
    <a:masterClrMapping/>
  </p:clrMapOvr>
  <p:transition spd="slow">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432" y="1899613"/>
            <a:ext cx="19391615" cy="11190758"/>
          </a:xfrm>
          <a:prstGeom prst="rect">
            <a:avLst/>
          </a:prstGeom>
        </p:spPr>
      </p:pic>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221" y="2526634"/>
            <a:ext cx="14926879" cy="93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241075"/>
      </p:ext>
    </p:extLst>
  </p:cSld>
  <p:clrMapOvr>
    <a:masterClrMapping/>
  </p:clrMapOvr>
  <p:transition spd="slow">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8167" y="3166945"/>
            <a:ext cx="20405559" cy="9054792"/>
          </a:xfrm>
          <a:prstGeom prst="rect">
            <a:avLst/>
          </a:prstGeom>
        </p:spPr>
        <p:txBody>
          <a:bodyPr lIns="217461" tIns="108731" rIns="217461" bIns="108731">
            <a:noAutofit/>
          </a:bodyPr>
          <a:lstStyle/>
          <a:p>
            <a:pPr algn="ctr">
              <a:spcBef>
                <a:spcPts val="0"/>
              </a:spcBef>
              <a:spcAft>
                <a:spcPts val="0"/>
              </a:spcAft>
            </a:pPr>
            <a:endParaRPr lang="en-US" sz="5000" dirty="0" smtClean="0">
              <a:solidFill>
                <a:schemeClr val="accent6"/>
              </a:solidFill>
              <a:sym typeface="Wingdings" pitchFamily="2" charset="2"/>
            </a:endParaRPr>
          </a:p>
          <a:p>
            <a:pPr algn="ctr">
              <a:spcBef>
                <a:spcPts val="0"/>
              </a:spcBef>
              <a:spcAft>
                <a:spcPts val="0"/>
              </a:spcAft>
            </a:pPr>
            <a:endParaRPr lang="en-US" sz="5000" dirty="0">
              <a:solidFill>
                <a:schemeClr val="accent6"/>
              </a:solidFill>
              <a:sym typeface="Wingdings" pitchFamily="2" charset="2"/>
            </a:endParaRPr>
          </a:p>
          <a:p>
            <a:pPr algn="ctr">
              <a:spcBef>
                <a:spcPts val="0"/>
              </a:spcBef>
              <a:spcAft>
                <a:spcPts val="0"/>
              </a:spcAft>
            </a:pPr>
            <a:endParaRPr lang="en-US" sz="5000" dirty="0" smtClean="0">
              <a:solidFill>
                <a:schemeClr val="accent6"/>
              </a:solidFill>
              <a:sym typeface="Wingdings" pitchFamily="2" charset="2"/>
            </a:endParaRPr>
          </a:p>
          <a:p>
            <a:pPr algn="ctr">
              <a:spcBef>
                <a:spcPts val="0"/>
              </a:spcBef>
              <a:spcAft>
                <a:spcPts val="0"/>
              </a:spcAft>
            </a:pPr>
            <a:r>
              <a:rPr lang="uk-UA" sz="5000" dirty="0" smtClean="0">
                <a:solidFill>
                  <a:schemeClr val="accent6"/>
                </a:solidFill>
                <a:sym typeface="Wingdings" pitchFamily="2" charset="2"/>
              </a:rPr>
              <a:t>Дякую за увагу!</a:t>
            </a:r>
          </a:p>
          <a:p>
            <a:pPr algn="just">
              <a:spcBef>
                <a:spcPts val="0"/>
              </a:spcBef>
              <a:spcAft>
                <a:spcPts val="0"/>
              </a:spcAft>
            </a:pPr>
            <a:endParaRPr lang="uk-UA" sz="3800" dirty="0">
              <a:solidFill>
                <a:schemeClr val="accent6"/>
              </a:solidFill>
              <a:sym typeface="Wingdings" pitchFamily="2" charset="2"/>
            </a:endParaRPr>
          </a:p>
          <a:p>
            <a:pPr algn="ctr">
              <a:spcBef>
                <a:spcPts val="0"/>
              </a:spcBef>
              <a:spcAft>
                <a:spcPts val="0"/>
              </a:spcAft>
            </a:pPr>
            <a:endParaRPr lang="en-US" sz="3800" dirty="0" smtClean="0">
              <a:solidFill>
                <a:schemeClr val="accent6"/>
              </a:solidFill>
              <a:sym typeface="Wingdings" pitchFamily="2" charset="2"/>
            </a:endParaRPr>
          </a:p>
          <a:p>
            <a:pPr algn="ctr">
              <a:spcBef>
                <a:spcPts val="0"/>
              </a:spcBef>
              <a:spcAft>
                <a:spcPts val="0"/>
              </a:spcAft>
            </a:pPr>
            <a:r>
              <a:rPr lang="uk-UA" sz="3800" u="sng" dirty="0" smtClean="0">
                <a:solidFill>
                  <a:schemeClr val="accent6"/>
                </a:solidFill>
                <a:sym typeface="Wingdings" pitchFamily="2" charset="2"/>
              </a:rPr>
              <a:t>Контактна інформація:</a:t>
            </a:r>
            <a:endParaRPr lang="en-US" sz="3800" u="sng" dirty="0" smtClean="0">
              <a:solidFill>
                <a:schemeClr val="accent6"/>
              </a:solidFill>
              <a:sym typeface="Wingdings" pitchFamily="2" charset="2"/>
            </a:endParaRPr>
          </a:p>
          <a:p>
            <a:pPr algn="ctr">
              <a:spcBef>
                <a:spcPts val="0"/>
              </a:spcBef>
              <a:spcAft>
                <a:spcPts val="0"/>
              </a:spcAft>
            </a:pPr>
            <a:r>
              <a:rPr lang="uk-UA" sz="3800" dirty="0" smtClean="0">
                <a:solidFill>
                  <a:schemeClr val="accent6"/>
                </a:solidFill>
                <a:sym typeface="Wingdings" pitchFamily="2" charset="2"/>
              </a:rPr>
              <a:t>Олена Прокопенко</a:t>
            </a:r>
          </a:p>
          <a:p>
            <a:pPr algn="ctr">
              <a:spcBef>
                <a:spcPts val="0"/>
              </a:spcBef>
              <a:spcAft>
                <a:spcPts val="0"/>
              </a:spcAft>
            </a:pPr>
            <a:r>
              <a:rPr lang="en-US" sz="3800" dirty="0" smtClean="0">
                <a:solidFill>
                  <a:schemeClr val="accent6"/>
                </a:solidFill>
                <a:sym typeface="Wingdings" pitchFamily="2" charset="2"/>
              </a:rPr>
              <a:t>olena.prokopenko.rpr@gmail.com</a:t>
            </a:r>
            <a:endParaRPr lang="uk-UA" sz="3800" dirty="0" smtClean="0">
              <a:solidFill>
                <a:schemeClr val="accent6"/>
              </a:solidFill>
              <a:sym typeface="Wingdings" pitchFamily="2" charset="2"/>
            </a:endParaRPr>
          </a:p>
          <a:p>
            <a:pPr algn="ctr">
              <a:spcBef>
                <a:spcPts val="0"/>
              </a:spcBef>
              <a:spcAft>
                <a:spcPts val="0"/>
              </a:spcAft>
            </a:pPr>
            <a:r>
              <a:rPr lang="uk-UA" sz="3800" dirty="0" smtClean="0">
                <a:solidFill>
                  <a:schemeClr val="accent6"/>
                </a:solidFill>
                <a:sym typeface="Wingdings" pitchFamily="2" charset="2"/>
              </a:rPr>
              <a:t>+38 097 269 8887</a:t>
            </a:r>
          </a:p>
        </p:txBody>
      </p:sp>
    </p:spTree>
    <p:extLst>
      <p:ext uri="{BB962C8B-B14F-4D97-AF65-F5344CB8AC3E}">
        <p14:creationId xmlns:p14="http://schemas.microsoft.com/office/powerpoint/2010/main" val="124092303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17965" y="2929143"/>
            <a:ext cx="20372012" cy="9844748"/>
          </a:xfrm>
          <a:prstGeom prst="rect">
            <a:avLst/>
          </a:prstGeom>
        </p:spPr>
        <p:txBody>
          <a:bodyPr lIns="217461" tIns="108731" rIns="217461" bIns="108731">
            <a:noAutofit/>
          </a:bodyPr>
          <a:lstStyle/>
          <a:p>
            <a:r>
              <a:rPr lang="ru-RU" sz="4000" b="1" dirty="0" err="1"/>
              <a:t>Відновлення</a:t>
            </a:r>
            <a:r>
              <a:rPr lang="ru-RU" sz="4000" b="1" dirty="0"/>
              <a:t> </a:t>
            </a:r>
            <a:r>
              <a:rPr lang="ru-RU" sz="4000" b="1" dirty="0" err="1"/>
              <a:t>Податкової</a:t>
            </a:r>
            <a:r>
              <a:rPr lang="ru-RU" sz="4000" b="1" dirty="0"/>
              <a:t> </a:t>
            </a:r>
            <a:r>
              <a:rPr lang="ru-RU" sz="4000" b="1" dirty="0" err="1"/>
              <a:t>міліції</a:t>
            </a:r>
            <a:r>
              <a:rPr lang="ru-RU" sz="4000" b="1" dirty="0"/>
              <a:t>: </a:t>
            </a:r>
            <a:r>
              <a:rPr lang="ru-RU" sz="4000" b="1" dirty="0" err="1"/>
              <a:t>спроба</a:t>
            </a:r>
            <a:r>
              <a:rPr lang="ru-RU" sz="4000" b="1" dirty="0"/>
              <a:t> #1.</a:t>
            </a:r>
          </a:p>
          <a:p>
            <a:endParaRPr lang="ru-RU" sz="4000" dirty="0" smtClean="0">
              <a:solidFill>
                <a:schemeClr val="accent6"/>
              </a:solidFill>
            </a:endParaRPr>
          </a:p>
          <a:p>
            <a:r>
              <a:rPr lang="ru-RU" sz="4000" dirty="0" err="1" smtClean="0">
                <a:solidFill>
                  <a:schemeClr val="accent6"/>
                </a:solidFill>
              </a:rPr>
              <a:t>Включення</a:t>
            </a:r>
            <a:r>
              <a:rPr lang="ru-RU" sz="4000" dirty="0" smtClean="0">
                <a:solidFill>
                  <a:schemeClr val="accent6"/>
                </a:solidFill>
              </a:rPr>
              <a:t> до з-ту №0940 з </a:t>
            </a:r>
            <a:r>
              <a:rPr lang="ru-RU" sz="4000" dirty="0" err="1">
                <a:solidFill>
                  <a:schemeClr val="accent6"/>
                </a:solidFill>
              </a:rPr>
              <a:t>порушенням</a:t>
            </a:r>
            <a:r>
              <a:rPr lang="ru-RU" sz="4000" dirty="0">
                <a:solidFill>
                  <a:schemeClr val="accent6"/>
                </a:solidFill>
              </a:rPr>
              <a:t> Регламенту ВРУ поправки про </a:t>
            </a:r>
            <a:r>
              <a:rPr lang="ru-RU" sz="4000" dirty="0" err="1">
                <a:solidFill>
                  <a:schemeClr val="accent6"/>
                </a:solidFill>
              </a:rPr>
              <a:t>відновлення</a:t>
            </a:r>
            <a:r>
              <a:rPr lang="ru-RU" sz="4000" dirty="0">
                <a:solidFill>
                  <a:schemeClr val="accent6"/>
                </a:solidFill>
              </a:rPr>
              <a:t> </a:t>
            </a:r>
            <a:r>
              <a:rPr lang="ru-RU" sz="4000" dirty="0" err="1">
                <a:solidFill>
                  <a:schemeClr val="accent6"/>
                </a:solidFill>
              </a:rPr>
              <a:t>податковї</a:t>
            </a:r>
            <a:r>
              <a:rPr lang="ru-RU" sz="4000" dirty="0">
                <a:solidFill>
                  <a:schemeClr val="accent6"/>
                </a:solidFill>
              </a:rPr>
              <a:t> </a:t>
            </a:r>
            <a:r>
              <a:rPr lang="ru-RU" sz="4000" dirty="0" err="1" smtClean="0">
                <a:solidFill>
                  <a:schemeClr val="accent6"/>
                </a:solidFill>
              </a:rPr>
              <a:t>міліції</a:t>
            </a:r>
            <a:endParaRPr lang="uk-UA" sz="4000" b="1" dirty="0" smtClean="0">
              <a:solidFill>
                <a:srgbClr val="4974A9"/>
              </a:solidFill>
              <a:ea typeface="ＭＳ Ｐゴシック" charset="-128"/>
            </a:endParaRPr>
          </a:p>
          <a:p>
            <a:endParaRPr lang="uk-UA" sz="4000" b="1" dirty="0" smtClean="0">
              <a:solidFill>
                <a:srgbClr val="4974A9"/>
              </a:solidFill>
              <a:ea typeface="ＭＳ Ｐゴシック" charset="-128"/>
            </a:endParaRPr>
          </a:p>
          <a:p>
            <a:r>
              <a:rPr lang="uk-UA" sz="4000" b="1" dirty="0">
                <a:solidFill>
                  <a:srgbClr val="4974A9"/>
                </a:solidFill>
                <a:ea typeface="ＭＳ Ｐゴシック" charset="-128"/>
              </a:rPr>
              <a:t>3</a:t>
            </a:r>
            <a:r>
              <a:rPr lang="uk-UA" sz="4000" b="1" dirty="0" smtClean="0">
                <a:solidFill>
                  <a:srgbClr val="4974A9"/>
                </a:solidFill>
                <a:ea typeface="ＭＳ Ｐゴシック" charset="-128"/>
              </a:rPr>
              <a:t> ЕТАП</a:t>
            </a:r>
            <a:endParaRPr lang="ru-RU" sz="4000" dirty="0" smtClean="0">
              <a:solidFill>
                <a:schemeClr val="accent6"/>
              </a:solidFill>
            </a:endParaRPr>
          </a:p>
          <a:p>
            <a:pPr marL="571500" indent="-571500">
              <a:buFontTx/>
              <a:buChar char="-"/>
            </a:pPr>
            <a:r>
              <a:rPr lang="ru-RU" sz="4000" dirty="0" err="1" smtClean="0">
                <a:solidFill>
                  <a:schemeClr val="accent6"/>
                </a:solidFill>
              </a:rPr>
              <a:t>Термінове</a:t>
            </a:r>
            <a:r>
              <a:rPr lang="ru-RU" sz="4000" dirty="0" smtClean="0">
                <a:solidFill>
                  <a:schemeClr val="accent6"/>
                </a:solidFill>
              </a:rPr>
              <a:t> </a:t>
            </a:r>
            <a:r>
              <a:rPr lang="ru-RU" sz="4000" dirty="0" err="1">
                <a:solidFill>
                  <a:schemeClr val="accent6"/>
                </a:solidFill>
              </a:rPr>
              <a:t>інформування</a:t>
            </a:r>
            <a:r>
              <a:rPr lang="ru-RU" sz="4000" dirty="0">
                <a:solidFill>
                  <a:schemeClr val="accent6"/>
                </a:solidFill>
              </a:rPr>
              <a:t> </a:t>
            </a:r>
            <a:r>
              <a:rPr lang="ru-RU" sz="4000" dirty="0" err="1">
                <a:solidFill>
                  <a:schemeClr val="accent6"/>
                </a:solidFill>
              </a:rPr>
              <a:t>Спікера</a:t>
            </a:r>
            <a:r>
              <a:rPr lang="ru-RU" sz="4000" dirty="0">
                <a:solidFill>
                  <a:schemeClr val="accent6"/>
                </a:solidFill>
              </a:rPr>
              <a:t> </a:t>
            </a:r>
            <a:r>
              <a:rPr lang="ru-RU" sz="4000" dirty="0" smtClean="0">
                <a:solidFill>
                  <a:schemeClr val="accent6"/>
                </a:solidFill>
              </a:rPr>
              <a:t>ВРУ</a:t>
            </a:r>
          </a:p>
          <a:p>
            <a:pPr marL="571500" indent="-571500">
              <a:buFontTx/>
              <a:buChar char="-"/>
            </a:pPr>
            <a:r>
              <a:rPr lang="ru-RU" sz="4000" dirty="0" err="1" smtClean="0">
                <a:solidFill>
                  <a:schemeClr val="accent6"/>
                </a:solidFill>
              </a:rPr>
              <a:t>Термінова</a:t>
            </a:r>
            <a:r>
              <a:rPr lang="ru-RU" sz="4000" dirty="0" smtClean="0">
                <a:solidFill>
                  <a:schemeClr val="accent6"/>
                </a:solidFill>
              </a:rPr>
              <a:t> </a:t>
            </a:r>
            <a:r>
              <a:rPr lang="ru-RU" sz="4000" dirty="0" err="1">
                <a:solidFill>
                  <a:schemeClr val="accent6"/>
                </a:solidFill>
              </a:rPr>
              <a:t>публічна</a:t>
            </a:r>
            <a:r>
              <a:rPr lang="ru-RU" sz="4000" dirty="0">
                <a:solidFill>
                  <a:schemeClr val="accent6"/>
                </a:solidFill>
              </a:rPr>
              <a:t> </a:t>
            </a:r>
            <a:r>
              <a:rPr lang="ru-RU" sz="4000" dirty="0" err="1">
                <a:solidFill>
                  <a:schemeClr val="accent6"/>
                </a:solidFill>
              </a:rPr>
              <a:t>заява</a:t>
            </a:r>
            <a:r>
              <a:rPr lang="ru-RU" sz="4000" dirty="0">
                <a:solidFill>
                  <a:schemeClr val="accent6"/>
                </a:solidFill>
              </a:rPr>
              <a:t> </a:t>
            </a:r>
            <a:endParaRPr lang="ru-RU" sz="4000" dirty="0" smtClean="0">
              <a:solidFill>
                <a:schemeClr val="accent6"/>
              </a:solidFill>
            </a:endParaRPr>
          </a:p>
          <a:p>
            <a:pPr marL="571500" indent="-571500">
              <a:buFontTx/>
              <a:buChar char="-"/>
            </a:pPr>
            <a:r>
              <a:rPr lang="ru-RU" sz="4000" dirty="0" err="1" smtClean="0">
                <a:solidFill>
                  <a:schemeClr val="accent6"/>
                </a:solidFill>
              </a:rPr>
              <a:t>Розсилка</a:t>
            </a:r>
            <a:r>
              <a:rPr lang="ru-RU" sz="4000" dirty="0" smtClean="0">
                <a:solidFill>
                  <a:schemeClr val="accent6"/>
                </a:solidFill>
              </a:rPr>
              <a:t> </a:t>
            </a:r>
            <a:r>
              <a:rPr lang="ru-RU" sz="4000" dirty="0" err="1" smtClean="0">
                <a:solidFill>
                  <a:schemeClr val="accent6"/>
                </a:solidFill>
              </a:rPr>
              <a:t>народним</a:t>
            </a:r>
            <a:r>
              <a:rPr lang="ru-RU" sz="4000" dirty="0" smtClean="0">
                <a:solidFill>
                  <a:schemeClr val="accent6"/>
                </a:solidFill>
              </a:rPr>
              <a:t> депутатам</a:t>
            </a:r>
          </a:p>
          <a:p>
            <a:pPr marL="571500" indent="-571500">
              <a:buFontTx/>
              <a:buChar char="-"/>
            </a:pPr>
            <a:r>
              <a:rPr lang="ru-RU" sz="4000" dirty="0" err="1" smtClean="0">
                <a:solidFill>
                  <a:schemeClr val="accent6"/>
                </a:solidFill>
              </a:rPr>
              <a:t>Публікації</a:t>
            </a:r>
            <a:r>
              <a:rPr lang="ru-RU" sz="4000" dirty="0" smtClean="0">
                <a:solidFill>
                  <a:schemeClr val="accent6"/>
                </a:solidFill>
              </a:rPr>
              <a:t> </a:t>
            </a:r>
            <a:r>
              <a:rPr lang="ru-RU" sz="4000" dirty="0">
                <a:solidFill>
                  <a:schemeClr val="accent6"/>
                </a:solidFill>
              </a:rPr>
              <a:t>у </a:t>
            </a:r>
            <a:r>
              <a:rPr lang="ru-RU" sz="4000" dirty="0" err="1" smtClean="0">
                <a:solidFill>
                  <a:schemeClr val="accent6"/>
                </a:solidFill>
              </a:rPr>
              <a:t>соціальних</a:t>
            </a:r>
            <a:r>
              <a:rPr lang="ru-RU" sz="4000" dirty="0" smtClean="0">
                <a:solidFill>
                  <a:schemeClr val="accent6"/>
                </a:solidFill>
              </a:rPr>
              <a:t> </a:t>
            </a:r>
            <a:r>
              <a:rPr lang="ru-RU" sz="4000" dirty="0">
                <a:solidFill>
                  <a:schemeClr val="accent6"/>
                </a:solidFill>
              </a:rPr>
              <a:t>мережах </a:t>
            </a:r>
            <a:endParaRPr lang="ru-RU" sz="4000" dirty="0" smtClean="0">
              <a:solidFill>
                <a:schemeClr val="accent6"/>
              </a:solidFill>
            </a:endParaRPr>
          </a:p>
          <a:p>
            <a:pPr marL="571500" indent="-571500">
              <a:buFontTx/>
              <a:buChar char="-"/>
            </a:pPr>
            <a:r>
              <a:rPr lang="ru-RU" sz="4000" dirty="0" err="1" smtClean="0">
                <a:solidFill>
                  <a:schemeClr val="accent6"/>
                </a:solidFill>
              </a:rPr>
              <a:t>Мобілізація</a:t>
            </a:r>
            <a:r>
              <a:rPr lang="ru-RU" sz="4000" dirty="0" smtClean="0">
                <a:solidFill>
                  <a:schemeClr val="accent6"/>
                </a:solidFill>
              </a:rPr>
              <a:t> </a:t>
            </a:r>
            <a:r>
              <a:rPr lang="ru-RU" sz="4000" dirty="0" err="1">
                <a:solidFill>
                  <a:schemeClr val="accent6"/>
                </a:solidFill>
              </a:rPr>
              <a:t>лідерів</a:t>
            </a:r>
            <a:r>
              <a:rPr lang="ru-RU" sz="4000" dirty="0">
                <a:solidFill>
                  <a:schemeClr val="accent6"/>
                </a:solidFill>
              </a:rPr>
              <a:t> думок </a:t>
            </a:r>
            <a:endParaRPr lang="ru-RU" sz="4000" dirty="0" smtClean="0">
              <a:solidFill>
                <a:schemeClr val="accent6"/>
              </a:solidFill>
            </a:endParaRPr>
          </a:p>
          <a:p>
            <a:pPr marL="571500" indent="-571500">
              <a:buFontTx/>
              <a:buChar char="-"/>
            </a:pPr>
            <a:endParaRPr lang="ru-RU" sz="4000" dirty="0">
              <a:solidFill>
                <a:schemeClr val="accent6"/>
              </a:solidFill>
            </a:endParaRPr>
          </a:p>
          <a:p>
            <a:r>
              <a:rPr lang="ru-RU" sz="4000" b="1" dirty="0" smtClean="0"/>
              <a:t>Результат - законопроект </a:t>
            </a:r>
            <a:r>
              <a:rPr lang="ru-RU" sz="4000" b="1" dirty="0"/>
              <a:t>не </a:t>
            </a:r>
            <a:r>
              <a:rPr lang="ru-RU" sz="4000" b="1" dirty="0" err="1"/>
              <a:t>розглянутий</a:t>
            </a:r>
            <a:r>
              <a:rPr lang="ru-RU" sz="4000" b="1" dirty="0"/>
              <a:t>. </a:t>
            </a:r>
            <a:endParaRPr lang="ru-RU" sz="4000" b="1" dirty="0" smtClean="0"/>
          </a:p>
        </p:txBody>
      </p:sp>
      <p:sp>
        <p:nvSpPr>
          <p:cNvPr id="3" name="Rectangle 1"/>
          <p:cNvSpPr>
            <a:spLocks noChangeArrowheads="1"/>
          </p:cNvSpPr>
          <p:nvPr/>
        </p:nvSpPr>
        <p:spPr bwMode="auto">
          <a:xfrm>
            <a:off x="1219200" y="6659563"/>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80049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17965" y="2929143"/>
            <a:ext cx="20372012" cy="9844748"/>
          </a:xfrm>
          <a:prstGeom prst="rect">
            <a:avLst/>
          </a:prstGeom>
        </p:spPr>
        <p:txBody>
          <a:bodyPr lIns="217461" tIns="108731" rIns="217461" bIns="108731">
            <a:noAutofit/>
          </a:bodyPr>
          <a:lstStyle/>
          <a:p>
            <a:r>
              <a:rPr lang="ru-RU" sz="4000" dirty="0" smtClean="0">
                <a:solidFill>
                  <a:schemeClr val="accent6"/>
                </a:solidFill>
              </a:rPr>
              <a:t>Створена </a:t>
            </a:r>
            <a:r>
              <a:rPr lang="ru-RU" sz="4000" dirty="0" err="1">
                <a:solidFill>
                  <a:schemeClr val="accent6"/>
                </a:solidFill>
              </a:rPr>
              <a:t>робоча</a:t>
            </a:r>
            <a:r>
              <a:rPr lang="ru-RU" sz="4000" dirty="0">
                <a:solidFill>
                  <a:schemeClr val="accent6"/>
                </a:solidFill>
              </a:rPr>
              <a:t> </a:t>
            </a:r>
            <a:r>
              <a:rPr lang="ru-RU" sz="4000" dirty="0" err="1" smtClean="0">
                <a:solidFill>
                  <a:schemeClr val="accent6"/>
                </a:solidFill>
              </a:rPr>
              <a:t>група</a:t>
            </a:r>
            <a:r>
              <a:rPr lang="ru-RU" sz="4000" dirty="0" smtClean="0">
                <a:solidFill>
                  <a:schemeClr val="accent6"/>
                </a:solidFill>
              </a:rPr>
              <a:t>. </a:t>
            </a:r>
          </a:p>
          <a:p>
            <a:endParaRPr lang="ru-RU" sz="4000" dirty="0">
              <a:solidFill>
                <a:schemeClr val="accent6"/>
              </a:solidFill>
            </a:endParaRPr>
          </a:p>
          <a:p>
            <a:r>
              <a:rPr lang="ru-RU" sz="4000" b="1" dirty="0" err="1" smtClean="0"/>
              <a:t>Відновлення</a:t>
            </a:r>
            <a:r>
              <a:rPr lang="ru-RU" sz="4000" b="1" dirty="0" smtClean="0"/>
              <a:t> </a:t>
            </a:r>
            <a:r>
              <a:rPr lang="ru-RU" sz="4000" b="1" dirty="0" err="1" smtClean="0"/>
              <a:t>Податвокої</a:t>
            </a:r>
            <a:r>
              <a:rPr lang="ru-RU" sz="4000" b="1" dirty="0" smtClean="0"/>
              <a:t> </a:t>
            </a:r>
            <a:r>
              <a:rPr lang="ru-RU" sz="4000" b="1" dirty="0" err="1" smtClean="0"/>
              <a:t>міліції</a:t>
            </a:r>
            <a:r>
              <a:rPr lang="ru-RU" sz="4000" b="1" dirty="0" smtClean="0"/>
              <a:t>: </a:t>
            </a:r>
            <a:r>
              <a:rPr lang="ru-RU" sz="4000" b="1" dirty="0" err="1" smtClean="0"/>
              <a:t>Спроба</a:t>
            </a:r>
            <a:r>
              <a:rPr lang="ru-RU" sz="4000" b="1" dirty="0" smtClean="0"/>
              <a:t> </a:t>
            </a:r>
            <a:r>
              <a:rPr lang="ru-RU" sz="4000" b="1" dirty="0"/>
              <a:t>#2. </a:t>
            </a:r>
            <a:endParaRPr lang="ru-RU" sz="4000" b="1" dirty="0" smtClean="0"/>
          </a:p>
          <a:p>
            <a:endParaRPr lang="uk-UA" sz="4000" dirty="0" smtClean="0">
              <a:solidFill>
                <a:schemeClr val="accent6"/>
              </a:solidFill>
            </a:endParaRPr>
          </a:p>
          <a:p>
            <a:r>
              <a:rPr lang="uk-UA" sz="4000" b="1" dirty="0" smtClean="0">
                <a:solidFill>
                  <a:srgbClr val="4974A9"/>
                </a:solidFill>
                <a:ea typeface="ＭＳ Ｐゴシック" charset="-128"/>
              </a:rPr>
              <a:t>4 ЕТАП</a:t>
            </a:r>
            <a:endParaRPr lang="ru-RU" sz="4000" dirty="0" smtClean="0">
              <a:solidFill>
                <a:schemeClr val="accent6"/>
              </a:solidFill>
            </a:endParaRPr>
          </a:p>
          <a:p>
            <a:endParaRPr lang="ru-RU" sz="4000" dirty="0">
              <a:solidFill>
                <a:schemeClr val="accent6"/>
              </a:solidFill>
            </a:endParaRPr>
          </a:p>
          <a:p>
            <a:pPr marL="571500" indent="-571500">
              <a:buFontTx/>
              <a:buChar char="-"/>
            </a:pPr>
            <a:r>
              <a:rPr lang="ru-RU" sz="4000" dirty="0" err="1" smtClean="0">
                <a:solidFill>
                  <a:schemeClr val="accent6"/>
                </a:solidFill>
              </a:rPr>
              <a:t>Виступ</a:t>
            </a:r>
            <a:r>
              <a:rPr lang="ru-RU" sz="4000" dirty="0" smtClean="0">
                <a:solidFill>
                  <a:schemeClr val="accent6"/>
                </a:solidFill>
              </a:rPr>
              <a:t> </a:t>
            </a:r>
            <a:r>
              <a:rPr lang="ru-RU" sz="4000" dirty="0">
                <a:solidFill>
                  <a:schemeClr val="accent6"/>
                </a:solidFill>
              </a:rPr>
              <a:t>на </a:t>
            </a:r>
            <a:r>
              <a:rPr lang="ru-RU" sz="4000" dirty="0" err="1">
                <a:solidFill>
                  <a:schemeClr val="accent6"/>
                </a:solidFill>
              </a:rPr>
              <a:t>Погоджувальній</a:t>
            </a:r>
            <a:r>
              <a:rPr lang="ru-RU" sz="4000" dirty="0">
                <a:solidFill>
                  <a:schemeClr val="accent6"/>
                </a:solidFill>
              </a:rPr>
              <a:t> </a:t>
            </a:r>
            <a:r>
              <a:rPr lang="ru-RU" sz="4000" dirty="0" err="1">
                <a:solidFill>
                  <a:schemeClr val="accent6"/>
                </a:solidFill>
              </a:rPr>
              <a:t>Раді</a:t>
            </a:r>
            <a:r>
              <a:rPr lang="ru-RU" sz="4000" dirty="0">
                <a:solidFill>
                  <a:schemeClr val="accent6"/>
                </a:solidFill>
              </a:rPr>
              <a:t> </a:t>
            </a:r>
            <a:endParaRPr lang="ru-RU" sz="4000" dirty="0" smtClean="0">
              <a:solidFill>
                <a:schemeClr val="accent6"/>
              </a:solidFill>
            </a:endParaRPr>
          </a:p>
          <a:p>
            <a:pPr marL="571500" indent="-571500">
              <a:buFontTx/>
              <a:buChar char="-"/>
            </a:pPr>
            <a:r>
              <a:rPr lang="ru-RU" sz="4000" dirty="0" err="1" smtClean="0">
                <a:solidFill>
                  <a:schemeClr val="accent6"/>
                </a:solidFill>
              </a:rPr>
              <a:t>Включення</a:t>
            </a:r>
            <a:r>
              <a:rPr lang="ru-RU" sz="4000" dirty="0" smtClean="0">
                <a:solidFill>
                  <a:schemeClr val="accent6"/>
                </a:solidFill>
              </a:rPr>
              <a:t> </a:t>
            </a:r>
            <a:r>
              <a:rPr lang="ru-RU" sz="4000" dirty="0">
                <a:solidFill>
                  <a:schemeClr val="accent6"/>
                </a:solidFill>
              </a:rPr>
              <a:t>до </a:t>
            </a:r>
            <a:r>
              <a:rPr lang="ru-RU" sz="4000" dirty="0" err="1">
                <a:solidFill>
                  <a:schemeClr val="accent6"/>
                </a:solidFill>
              </a:rPr>
              <a:t>інфографіки</a:t>
            </a:r>
            <a:r>
              <a:rPr lang="ru-RU" sz="4000" dirty="0">
                <a:solidFill>
                  <a:schemeClr val="accent6"/>
                </a:solidFill>
              </a:rPr>
              <a:t> </a:t>
            </a:r>
            <a:endParaRPr lang="ru-RU" sz="4000" dirty="0" smtClean="0">
              <a:solidFill>
                <a:schemeClr val="accent6"/>
              </a:solidFill>
            </a:endParaRPr>
          </a:p>
          <a:p>
            <a:pPr marL="571500" indent="-571500">
              <a:buFontTx/>
              <a:buChar char="-"/>
            </a:pPr>
            <a:r>
              <a:rPr lang="ru-RU" sz="4000" dirty="0" smtClean="0">
                <a:solidFill>
                  <a:schemeClr val="accent6"/>
                </a:solidFill>
              </a:rPr>
              <a:t>Переговори </a:t>
            </a:r>
            <a:r>
              <a:rPr lang="ru-RU" sz="4000" dirty="0">
                <a:solidFill>
                  <a:schemeClr val="accent6"/>
                </a:solidFill>
              </a:rPr>
              <a:t>з </a:t>
            </a:r>
            <a:r>
              <a:rPr lang="ru-RU" sz="4000" dirty="0" err="1">
                <a:solidFill>
                  <a:schemeClr val="accent6"/>
                </a:solidFill>
              </a:rPr>
              <a:t>окремими</a:t>
            </a:r>
            <a:r>
              <a:rPr lang="ru-RU" sz="4000" dirty="0">
                <a:solidFill>
                  <a:schemeClr val="accent6"/>
                </a:solidFill>
              </a:rPr>
              <a:t> депутатами </a:t>
            </a:r>
            <a:endParaRPr lang="ru-RU" sz="4000" dirty="0" smtClean="0">
              <a:solidFill>
                <a:schemeClr val="accent6"/>
              </a:solidFill>
            </a:endParaRPr>
          </a:p>
          <a:p>
            <a:pPr marL="571500" indent="-571500">
              <a:buFontTx/>
              <a:buChar char="-"/>
            </a:pPr>
            <a:r>
              <a:rPr lang="ru-RU" sz="4000" dirty="0" err="1" smtClean="0">
                <a:solidFill>
                  <a:schemeClr val="accent6"/>
                </a:solidFill>
              </a:rPr>
              <a:t>Стрім</a:t>
            </a:r>
            <a:r>
              <a:rPr lang="ru-RU" sz="4000" dirty="0" smtClean="0">
                <a:solidFill>
                  <a:schemeClr val="accent6"/>
                </a:solidFill>
              </a:rPr>
              <a:t> </a:t>
            </a:r>
            <a:r>
              <a:rPr lang="ru-RU" sz="4000" dirty="0" err="1">
                <a:solidFill>
                  <a:schemeClr val="accent6"/>
                </a:solidFill>
              </a:rPr>
              <a:t>засідання</a:t>
            </a:r>
            <a:r>
              <a:rPr lang="ru-RU" sz="4000" dirty="0">
                <a:solidFill>
                  <a:schemeClr val="accent6"/>
                </a:solidFill>
              </a:rPr>
              <a:t> </a:t>
            </a:r>
            <a:r>
              <a:rPr lang="ru-RU" sz="4000" dirty="0" err="1">
                <a:solidFill>
                  <a:schemeClr val="accent6"/>
                </a:solidFill>
              </a:rPr>
              <a:t>Комітету</a:t>
            </a:r>
            <a:r>
              <a:rPr lang="ru-RU" sz="4000" dirty="0">
                <a:solidFill>
                  <a:schemeClr val="accent6"/>
                </a:solidFill>
              </a:rPr>
              <a:t> </a:t>
            </a:r>
            <a:endParaRPr lang="ru-RU" sz="4000" dirty="0" smtClean="0">
              <a:solidFill>
                <a:schemeClr val="accent6"/>
              </a:solidFill>
            </a:endParaRPr>
          </a:p>
          <a:p>
            <a:pPr marL="571500" indent="-571500">
              <a:buFontTx/>
              <a:buChar char="-"/>
            </a:pPr>
            <a:r>
              <a:rPr lang="ru-RU" sz="4000" dirty="0" err="1" smtClean="0">
                <a:solidFill>
                  <a:schemeClr val="accent6"/>
                </a:solidFill>
              </a:rPr>
              <a:t>Круглий</a:t>
            </a:r>
            <a:r>
              <a:rPr lang="ru-RU" sz="4000" dirty="0" smtClean="0">
                <a:solidFill>
                  <a:schemeClr val="accent6"/>
                </a:solidFill>
              </a:rPr>
              <a:t> </a:t>
            </a:r>
            <a:r>
              <a:rPr lang="ru-RU" sz="4000" dirty="0" err="1">
                <a:solidFill>
                  <a:schemeClr val="accent6"/>
                </a:solidFill>
              </a:rPr>
              <a:t>стіл</a:t>
            </a:r>
            <a:r>
              <a:rPr lang="ru-RU" sz="4000" dirty="0">
                <a:solidFill>
                  <a:schemeClr val="accent6"/>
                </a:solidFill>
              </a:rPr>
              <a:t> </a:t>
            </a:r>
            <a:endParaRPr lang="ru-RU" sz="4000" dirty="0" smtClean="0">
              <a:solidFill>
                <a:schemeClr val="accent6"/>
              </a:solidFill>
            </a:endParaRPr>
          </a:p>
          <a:p>
            <a:pPr marL="571500" indent="-571500">
              <a:buFontTx/>
              <a:buChar char="-"/>
            </a:pPr>
            <a:r>
              <a:rPr lang="ru-RU" sz="4000" dirty="0" err="1" smtClean="0">
                <a:solidFill>
                  <a:schemeClr val="accent6"/>
                </a:solidFill>
              </a:rPr>
              <a:t>Публікації</a:t>
            </a:r>
            <a:r>
              <a:rPr lang="ru-RU" sz="4000" dirty="0" smtClean="0">
                <a:solidFill>
                  <a:schemeClr val="accent6"/>
                </a:solidFill>
              </a:rPr>
              <a:t> </a:t>
            </a:r>
            <a:r>
              <a:rPr lang="ru-RU" sz="4000" dirty="0">
                <a:solidFill>
                  <a:schemeClr val="accent6"/>
                </a:solidFill>
              </a:rPr>
              <a:t>та </a:t>
            </a:r>
            <a:r>
              <a:rPr lang="ru-RU" sz="4000" dirty="0" err="1">
                <a:solidFill>
                  <a:schemeClr val="accent6"/>
                </a:solidFill>
              </a:rPr>
              <a:t>ефіри</a:t>
            </a:r>
            <a:r>
              <a:rPr lang="ru-RU" sz="4000" dirty="0">
                <a:solidFill>
                  <a:schemeClr val="accent6"/>
                </a:solidFill>
              </a:rPr>
              <a:t> </a:t>
            </a:r>
            <a:endParaRPr lang="ru-RU" sz="4000" dirty="0" smtClean="0">
              <a:solidFill>
                <a:schemeClr val="accent6"/>
              </a:solidFill>
            </a:endParaRPr>
          </a:p>
          <a:p>
            <a:pPr marL="571500" indent="-571500">
              <a:buFontTx/>
              <a:buChar char="-"/>
            </a:pPr>
            <a:r>
              <a:rPr lang="ru-RU" sz="4000" dirty="0" err="1" smtClean="0">
                <a:solidFill>
                  <a:schemeClr val="accent6"/>
                </a:solidFill>
              </a:rPr>
              <a:t>Акція</a:t>
            </a:r>
            <a:r>
              <a:rPr lang="ru-RU" sz="4000" dirty="0" smtClean="0">
                <a:solidFill>
                  <a:schemeClr val="accent6"/>
                </a:solidFill>
              </a:rPr>
              <a:t> </a:t>
            </a:r>
          </a:p>
          <a:p>
            <a:pPr marL="571500" indent="-571500">
              <a:buFontTx/>
              <a:buChar char="-"/>
            </a:pPr>
            <a:endParaRPr lang="ru-RU" sz="4000" dirty="0">
              <a:solidFill>
                <a:schemeClr val="accent6"/>
              </a:solidFill>
            </a:endParaRPr>
          </a:p>
          <a:p>
            <a:r>
              <a:rPr lang="ru-RU" sz="4000" b="1" dirty="0" smtClean="0"/>
              <a:t>Результат - ПМ </a:t>
            </a:r>
            <a:r>
              <a:rPr lang="ru-RU" sz="4000" b="1" dirty="0"/>
              <a:t>не </a:t>
            </a:r>
            <a:r>
              <a:rPr lang="ru-RU" sz="4000" b="1" dirty="0" err="1"/>
              <a:t>було</a:t>
            </a:r>
            <a:r>
              <a:rPr lang="ru-RU" sz="4000" b="1" dirty="0"/>
              <a:t> </a:t>
            </a:r>
            <a:r>
              <a:rPr lang="ru-RU" sz="4000" b="1" dirty="0" err="1"/>
              <a:t>відновлено</a:t>
            </a:r>
            <a:r>
              <a:rPr lang="ru-RU" sz="4000" b="1" dirty="0"/>
              <a:t>. </a:t>
            </a:r>
            <a:endParaRPr lang="ru-RU" sz="4000" b="1" dirty="0" smtClean="0"/>
          </a:p>
          <a:p>
            <a:endParaRPr lang="ru-RU" sz="4000" dirty="0">
              <a:solidFill>
                <a:schemeClr val="accent6"/>
              </a:solidFill>
            </a:endParaRPr>
          </a:p>
        </p:txBody>
      </p:sp>
      <p:sp>
        <p:nvSpPr>
          <p:cNvPr id="3" name="Rectangle 1"/>
          <p:cNvSpPr>
            <a:spLocks noChangeArrowheads="1"/>
          </p:cNvSpPr>
          <p:nvPr/>
        </p:nvSpPr>
        <p:spPr bwMode="auto">
          <a:xfrm>
            <a:off x="1219200" y="6659563"/>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744376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17965" y="2929143"/>
            <a:ext cx="20372012" cy="9844748"/>
          </a:xfrm>
          <a:prstGeom prst="rect">
            <a:avLst/>
          </a:prstGeom>
        </p:spPr>
        <p:txBody>
          <a:bodyPr lIns="217461" tIns="108731" rIns="217461" bIns="108731">
            <a:noAutofit/>
          </a:bodyPr>
          <a:lstStyle/>
          <a:p>
            <a:r>
              <a:rPr lang="uk-UA" sz="4000" b="1" smtClean="0">
                <a:solidFill>
                  <a:srgbClr val="4974A9"/>
                </a:solidFill>
                <a:ea typeface="ＭＳ Ｐゴシック" charset="-128"/>
              </a:rPr>
              <a:t>5 ЕТАП</a:t>
            </a:r>
          </a:p>
          <a:p>
            <a:endParaRPr lang="ru-RU" sz="4000" dirty="0">
              <a:solidFill>
                <a:schemeClr val="accent6"/>
              </a:solidFill>
            </a:endParaRPr>
          </a:p>
          <a:p>
            <a:r>
              <a:rPr lang="ru-RU" sz="4000" dirty="0" err="1">
                <a:solidFill>
                  <a:schemeClr val="accent6"/>
                </a:solidFill>
              </a:rPr>
              <a:t>Ціль</a:t>
            </a:r>
            <a:r>
              <a:rPr lang="ru-RU" sz="4000" dirty="0">
                <a:solidFill>
                  <a:schemeClr val="accent6"/>
                </a:solidFill>
              </a:rPr>
              <a:t> - не </a:t>
            </a:r>
            <a:r>
              <a:rPr lang="ru-RU" sz="4000" dirty="0" err="1">
                <a:solidFill>
                  <a:schemeClr val="accent6"/>
                </a:solidFill>
              </a:rPr>
              <a:t>допустити</a:t>
            </a:r>
            <a:r>
              <a:rPr lang="ru-RU" sz="4000" dirty="0">
                <a:solidFill>
                  <a:schemeClr val="accent6"/>
                </a:solidFill>
              </a:rPr>
              <a:t> </a:t>
            </a:r>
            <a:r>
              <a:rPr lang="ru-RU" sz="4000" dirty="0" err="1">
                <a:solidFill>
                  <a:schemeClr val="accent6"/>
                </a:solidFill>
              </a:rPr>
              <a:t>затягування</a:t>
            </a:r>
            <a:r>
              <a:rPr lang="ru-RU" sz="4000" dirty="0">
                <a:solidFill>
                  <a:schemeClr val="accent6"/>
                </a:solidFill>
              </a:rPr>
              <a:t> </a:t>
            </a:r>
            <a:r>
              <a:rPr lang="ru-RU" sz="4000" dirty="0" err="1">
                <a:solidFill>
                  <a:schemeClr val="accent6"/>
                </a:solidFill>
              </a:rPr>
              <a:t>ухвалення</a:t>
            </a:r>
            <a:r>
              <a:rPr lang="ru-RU" sz="4000" dirty="0">
                <a:solidFill>
                  <a:schemeClr val="accent6"/>
                </a:solidFill>
              </a:rPr>
              <a:t> з-ту про ФП </a:t>
            </a:r>
          </a:p>
          <a:p>
            <a:r>
              <a:rPr lang="ru-RU" sz="4000" dirty="0" err="1">
                <a:solidFill>
                  <a:schemeClr val="accent6"/>
                </a:solidFill>
              </a:rPr>
              <a:t>Наголос</a:t>
            </a:r>
            <a:r>
              <a:rPr lang="ru-RU" sz="4000" dirty="0">
                <a:solidFill>
                  <a:schemeClr val="accent6"/>
                </a:solidFill>
              </a:rPr>
              <a:t> на </a:t>
            </a:r>
            <a:r>
              <a:rPr lang="ru-RU" sz="4000" dirty="0" err="1">
                <a:solidFill>
                  <a:schemeClr val="accent6"/>
                </a:solidFill>
              </a:rPr>
              <a:t>принципових</a:t>
            </a:r>
            <a:r>
              <a:rPr lang="ru-RU" sz="4000" dirty="0">
                <a:solidFill>
                  <a:schemeClr val="accent6"/>
                </a:solidFill>
              </a:rPr>
              <a:t> </a:t>
            </a:r>
            <a:r>
              <a:rPr lang="ru-RU" sz="4000" dirty="0" err="1">
                <a:solidFill>
                  <a:schemeClr val="accent6"/>
                </a:solidFill>
              </a:rPr>
              <a:t>положеннях</a:t>
            </a:r>
            <a:r>
              <a:rPr lang="ru-RU" sz="4000" dirty="0">
                <a:solidFill>
                  <a:schemeClr val="accent6"/>
                </a:solidFill>
              </a:rPr>
              <a:t> </a:t>
            </a:r>
          </a:p>
          <a:p>
            <a:r>
              <a:rPr lang="ru-RU" sz="4000" dirty="0" err="1">
                <a:solidFill>
                  <a:schemeClr val="accent6"/>
                </a:solidFill>
              </a:rPr>
              <a:t>Аналітика</a:t>
            </a:r>
            <a:r>
              <a:rPr lang="ru-RU" sz="4000" dirty="0">
                <a:solidFill>
                  <a:schemeClr val="accent6"/>
                </a:solidFill>
              </a:rPr>
              <a:t> - </a:t>
            </a:r>
            <a:r>
              <a:rPr lang="ru-RU" sz="4000" dirty="0" err="1">
                <a:solidFill>
                  <a:schemeClr val="accent6"/>
                </a:solidFill>
              </a:rPr>
              <a:t>робочій</a:t>
            </a:r>
            <a:r>
              <a:rPr lang="ru-RU" sz="4000" dirty="0">
                <a:solidFill>
                  <a:schemeClr val="accent6"/>
                </a:solidFill>
              </a:rPr>
              <a:t> </a:t>
            </a:r>
            <a:r>
              <a:rPr lang="ru-RU" sz="4000" dirty="0" err="1">
                <a:solidFill>
                  <a:schemeClr val="accent6"/>
                </a:solidFill>
              </a:rPr>
              <a:t>групі</a:t>
            </a:r>
            <a:r>
              <a:rPr lang="ru-RU" sz="4000" dirty="0">
                <a:solidFill>
                  <a:schemeClr val="accent6"/>
                </a:solidFill>
              </a:rPr>
              <a:t> і ЗМІ </a:t>
            </a:r>
          </a:p>
          <a:p>
            <a:r>
              <a:rPr lang="ru-RU" sz="4000" dirty="0">
                <a:solidFill>
                  <a:schemeClr val="accent6"/>
                </a:solidFill>
              </a:rPr>
              <a:t>На </a:t>
            </a:r>
            <a:r>
              <a:rPr lang="ru-RU" sz="4000" dirty="0" err="1">
                <a:solidFill>
                  <a:schemeClr val="accent6"/>
                </a:solidFill>
              </a:rPr>
              <a:t>сьогодні</a:t>
            </a:r>
            <a:r>
              <a:rPr lang="ru-RU" sz="4000" dirty="0">
                <a:solidFill>
                  <a:schemeClr val="accent6"/>
                </a:solidFill>
              </a:rPr>
              <a:t> </a:t>
            </a:r>
            <a:r>
              <a:rPr lang="ru-RU" sz="4000" dirty="0" err="1">
                <a:solidFill>
                  <a:schemeClr val="accent6"/>
                </a:solidFill>
              </a:rPr>
              <a:t>робоча</a:t>
            </a:r>
            <a:r>
              <a:rPr lang="ru-RU" sz="4000" dirty="0">
                <a:solidFill>
                  <a:schemeClr val="accent6"/>
                </a:solidFill>
              </a:rPr>
              <a:t> </a:t>
            </a:r>
            <a:r>
              <a:rPr lang="ru-RU" sz="4000" dirty="0" err="1">
                <a:solidFill>
                  <a:schemeClr val="accent6"/>
                </a:solidFill>
              </a:rPr>
              <a:t>група</a:t>
            </a:r>
            <a:r>
              <a:rPr lang="ru-RU" sz="4000" dirty="0">
                <a:solidFill>
                  <a:schemeClr val="accent6"/>
                </a:solidFill>
              </a:rPr>
              <a:t> </a:t>
            </a:r>
            <a:r>
              <a:rPr lang="ru-RU" sz="4000" dirty="0" err="1">
                <a:solidFill>
                  <a:schemeClr val="accent6"/>
                </a:solidFill>
              </a:rPr>
              <a:t>завершує</a:t>
            </a:r>
            <a:r>
              <a:rPr lang="ru-RU" sz="4000" dirty="0">
                <a:solidFill>
                  <a:schemeClr val="accent6"/>
                </a:solidFill>
              </a:rPr>
              <a:t> </a:t>
            </a:r>
            <a:r>
              <a:rPr lang="ru-RU" sz="4000" dirty="0" err="1">
                <a:solidFill>
                  <a:schemeClr val="accent6"/>
                </a:solidFill>
              </a:rPr>
              <a:t>доопрацювання</a:t>
            </a:r>
            <a:r>
              <a:rPr lang="ru-RU" sz="4000" dirty="0">
                <a:solidFill>
                  <a:schemeClr val="accent6"/>
                </a:solidFill>
              </a:rPr>
              <a:t> з-ту</a:t>
            </a:r>
          </a:p>
          <a:p>
            <a:endParaRPr lang="ru-RU" sz="4000" dirty="0">
              <a:solidFill>
                <a:schemeClr val="accent6"/>
              </a:solidFill>
            </a:endParaRPr>
          </a:p>
        </p:txBody>
      </p:sp>
      <p:sp>
        <p:nvSpPr>
          <p:cNvPr id="3" name="Rectangle 1"/>
          <p:cNvSpPr>
            <a:spLocks noChangeArrowheads="1"/>
          </p:cNvSpPr>
          <p:nvPr/>
        </p:nvSpPr>
        <p:spPr bwMode="auto">
          <a:xfrm>
            <a:off x="1219200" y="6659563"/>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
            </a:r>
            <a:br>
              <a:rPr kumimoji="0" lang="ru-RU" altLang="ru-RU" sz="1800" b="0" i="0" u="none" strike="noStrike" cap="none" normalizeH="0" baseline="0" smtClean="0">
                <a:ln>
                  <a:noFill/>
                </a:ln>
                <a:solidFill>
                  <a:schemeClr val="tx1"/>
                </a:solidFill>
                <a:effectLst/>
                <a:latin typeface="Arial" panose="020B0604020202020204" pitchFamily="34"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218999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24547513" cy="13716000"/>
            <a:chOff x="0" y="-1"/>
            <a:chExt cx="24547817" cy="13716001"/>
          </a:xfrm>
        </p:grpSpPr>
        <p:pic>
          <p:nvPicPr>
            <p:cNvPr id="20483" name="Picture 6"/>
            <p:cNvPicPr>
              <a:picLocks noChangeAspect="1"/>
            </p:cNvPicPr>
            <p:nvPr/>
          </p:nvPicPr>
          <p:blipFill>
            <a:blip r:embed="rId3"/>
            <a:srcRect r="661"/>
            <a:stretch>
              <a:fillRect/>
            </a:stretch>
          </p:blipFill>
          <p:spPr bwMode="auto">
            <a:xfrm>
              <a:off x="0" y="0"/>
              <a:ext cx="24387175" cy="13716000"/>
            </a:xfrm>
            <a:prstGeom prst="rect">
              <a:avLst/>
            </a:prstGeom>
            <a:noFill/>
            <a:ln w="9525">
              <a:noFill/>
              <a:miter lim="800000"/>
              <a:headEnd/>
              <a:tailEnd/>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84860">
                <a:defRPr/>
              </a:pPr>
              <a:endParaRPr lang="en-US"/>
            </a:p>
          </p:txBody>
        </p:sp>
      </p:grpSp>
      <p:sp>
        <p:nvSpPr>
          <p:cNvPr id="20482" name="Text Box 8"/>
          <p:cNvSpPr txBox="1">
            <a:spLocks noChangeArrowheads="1"/>
          </p:cNvSpPr>
          <p:nvPr/>
        </p:nvSpPr>
        <p:spPr bwMode="auto">
          <a:xfrm>
            <a:off x="1535113" y="5149516"/>
            <a:ext cx="13913434" cy="3149887"/>
          </a:xfrm>
          <a:prstGeom prst="rect">
            <a:avLst/>
          </a:prstGeom>
          <a:noFill/>
          <a:ln w="9525">
            <a:noFill/>
            <a:miter lim="800000"/>
            <a:headEnd/>
            <a:tailEnd/>
          </a:ln>
        </p:spPr>
        <p:txBody>
          <a:bodyPr wrap="square" lIns="217728" tIns="108864" rIns="217728" bIns="108864">
            <a:spAutoFit/>
          </a:bodyPr>
          <a:lstStyle/>
          <a:p>
            <a:pPr defTabSz="2176463">
              <a:lnSpc>
                <a:spcPct val="80000"/>
              </a:lnSpc>
            </a:pPr>
            <a:r>
              <a:rPr lang="uk-UA" sz="15000" dirty="0">
                <a:solidFill>
                  <a:srgbClr val="FFFFFF"/>
                </a:solidFill>
              </a:rPr>
              <a:t>МЕТОДИ</a:t>
            </a:r>
            <a:endParaRPr lang="en-US" sz="15000" dirty="0">
              <a:solidFill>
                <a:srgbClr val="FFFFFF"/>
              </a:solidFill>
            </a:endParaRPr>
          </a:p>
          <a:p>
            <a:pPr defTabSz="2176463">
              <a:lnSpc>
                <a:spcPct val="80000"/>
              </a:lnSpc>
            </a:pPr>
            <a:r>
              <a:rPr lang="uk-UA" sz="8800" dirty="0">
                <a:solidFill>
                  <a:srgbClr val="FBB040"/>
                </a:solidFill>
              </a:rPr>
              <a:t>ВЗАЄМОДІЇ З </a:t>
            </a:r>
            <a:r>
              <a:rPr lang="uk-UA" sz="8800" dirty="0" smtClean="0">
                <a:solidFill>
                  <a:srgbClr val="FBB040"/>
                </a:solidFill>
              </a:rPr>
              <a:t>ВЛАДОЮ</a:t>
            </a:r>
            <a:endParaRPr lang="en-US" sz="4000" dirty="0" smtClean="0">
              <a:solidFill>
                <a:srgbClr val="FBB040"/>
              </a:solidFill>
              <a:latin typeface="Franklin Gothic Book"/>
              <a:ea typeface="Arial Unicode MS" pitchFamily="34" charset="-128"/>
              <a:cs typeface="Franklin Gothic Book"/>
            </a:endParaRPr>
          </a:p>
        </p:txBody>
      </p:sp>
    </p:spTree>
    <p:extLst>
      <p:ext uri="{BB962C8B-B14F-4D97-AF65-F5344CB8AC3E}">
        <p14:creationId xmlns:p14="http://schemas.microsoft.com/office/powerpoint/2010/main" val="110535395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txBox="1">
            <a:spLocks/>
          </p:cNvSpPr>
          <p:nvPr/>
        </p:nvSpPr>
        <p:spPr bwMode="auto">
          <a:xfrm>
            <a:off x="2685967" y="6545179"/>
            <a:ext cx="17292637" cy="3036888"/>
          </a:xfrm>
          <a:prstGeom prst="rect">
            <a:avLst/>
          </a:prstGeom>
          <a:noFill/>
          <a:ln w="9525">
            <a:noFill/>
            <a:miter lim="800000"/>
            <a:headEnd/>
            <a:tailEnd/>
          </a:ln>
        </p:spPr>
        <p:txBody>
          <a:bodyPr lIns="217728" tIns="108864" rIns="217728" bIns="108864"/>
          <a:lstStyle/>
          <a:p>
            <a:pPr algn="ctr">
              <a:spcAft>
                <a:spcPts val="600"/>
              </a:spcAft>
            </a:pPr>
            <a:r>
              <a:rPr lang="ru-RU" sz="8000" b="1" dirty="0">
                <a:solidFill>
                  <a:schemeClr val="tx2"/>
                </a:solidFill>
              </a:rPr>
              <a:t>ЛОБІЮВАННЯ</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txBox="1">
            <a:spLocks/>
          </p:cNvSpPr>
          <p:nvPr/>
        </p:nvSpPr>
        <p:spPr bwMode="auto">
          <a:xfrm>
            <a:off x="1587462" y="6521116"/>
            <a:ext cx="20086638" cy="5703888"/>
          </a:xfrm>
          <a:prstGeom prst="rect">
            <a:avLst/>
          </a:prstGeom>
          <a:noFill/>
          <a:ln w="9525">
            <a:noFill/>
            <a:miter lim="800000"/>
            <a:headEnd/>
            <a:tailEnd/>
          </a:ln>
        </p:spPr>
        <p:txBody>
          <a:bodyPr lIns="217728" tIns="108864" rIns="217728" bIns="108864"/>
          <a:lstStyle/>
          <a:p>
            <a:pPr algn="just">
              <a:spcBef>
                <a:spcPts val="2400"/>
              </a:spcBef>
              <a:spcAft>
                <a:spcPts val="2400"/>
              </a:spcAft>
              <a:buFont typeface="Wingdings" pitchFamily="2" charset="2"/>
              <a:buChar char="ü"/>
            </a:pPr>
            <a:r>
              <a:rPr lang="ru-RU" sz="3800" dirty="0">
                <a:solidFill>
                  <a:srgbClr val="494F50"/>
                </a:solidFill>
              </a:rPr>
              <a:t> </a:t>
            </a:r>
            <a:r>
              <a:rPr lang="uk-UA" sz="3800" dirty="0">
                <a:solidFill>
                  <a:srgbClr val="494F50"/>
                </a:solidFill>
              </a:rPr>
              <a:t>Лобіювання – </a:t>
            </a:r>
            <a:r>
              <a:rPr lang="uk-UA" sz="3800" b="1" dirty="0">
                <a:solidFill>
                  <a:srgbClr val="494F50"/>
                </a:solidFill>
              </a:rPr>
              <a:t>основний та найбільш дієвий метод</a:t>
            </a:r>
            <a:r>
              <a:rPr lang="uk-UA" sz="3800" dirty="0">
                <a:solidFill>
                  <a:srgbClr val="494F50"/>
                </a:solidFill>
              </a:rPr>
              <a:t> взаємодії з урядом, а також один з найбільш </a:t>
            </a:r>
            <a:r>
              <a:rPr lang="uk-UA" sz="3800" dirty="0" smtClean="0">
                <a:solidFill>
                  <a:srgbClr val="494F50"/>
                </a:solidFill>
              </a:rPr>
              <a:t>важливих </a:t>
            </a:r>
            <a:r>
              <a:rPr lang="uk-UA" sz="3800" b="1" dirty="0" smtClean="0">
                <a:solidFill>
                  <a:srgbClr val="494F50"/>
                </a:solidFill>
              </a:rPr>
              <a:t>механізмів співпраці</a:t>
            </a:r>
            <a:r>
              <a:rPr lang="uk-UA" sz="3800" dirty="0" smtClean="0">
                <a:solidFill>
                  <a:srgbClr val="494F50"/>
                </a:solidFill>
              </a:rPr>
              <a:t> між суспільством </a:t>
            </a:r>
            <a:r>
              <a:rPr lang="uk-UA" sz="3800" dirty="0">
                <a:solidFill>
                  <a:srgbClr val="494F50"/>
                </a:solidFill>
              </a:rPr>
              <a:t>та </a:t>
            </a:r>
            <a:r>
              <a:rPr lang="uk-UA" sz="3800" dirty="0" smtClean="0">
                <a:solidFill>
                  <a:srgbClr val="494F50"/>
                </a:solidFill>
              </a:rPr>
              <a:t>державою.</a:t>
            </a:r>
            <a:endParaRPr lang="uk-UA" sz="3800" dirty="0">
              <a:solidFill>
                <a:srgbClr val="494F50"/>
              </a:solidFill>
            </a:endParaRPr>
          </a:p>
          <a:p>
            <a:pPr algn="just">
              <a:spcBef>
                <a:spcPts val="2400"/>
              </a:spcBef>
              <a:spcAft>
                <a:spcPts val="2400"/>
              </a:spcAft>
              <a:buFont typeface="Wingdings" pitchFamily="2" charset="2"/>
              <a:buChar char="ü"/>
            </a:pPr>
            <a:r>
              <a:rPr lang="uk-UA" sz="3800" dirty="0">
                <a:solidFill>
                  <a:srgbClr val="494F50"/>
                </a:solidFill>
              </a:rPr>
              <a:t> Воно передбачає наявність в суспільстві </a:t>
            </a:r>
            <a:r>
              <a:rPr lang="uk-UA" sz="3800" b="1" dirty="0">
                <a:solidFill>
                  <a:srgbClr val="494F50"/>
                </a:solidFill>
              </a:rPr>
              <a:t>чітко сформульованих інтересів</a:t>
            </a:r>
            <a:r>
              <a:rPr lang="uk-UA" sz="3800" dirty="0">
                <a:solidFill>
                  <a:srgbClr val="494F50"/>
                </a:solidFill>
              </a:rPr>
              <a:t> різних суспільних </a:t>
            </a:r>
            <a:r>
              <a:rPr lang="uk-UA" sz="3800" dirty="0" smtClean="0">
                <a:solidFill>
                  <a:srgbClr val="494F50"/>
                </a:solidFill>
              </a:rPr>
              <a:t>груп, </a:t>
            </a:r>
            <a:r>
              <a:rPr lang="uk-UA" sz="3800" dirty="0">
                <a:solidFill>
                  <a:srgbClr val="494F50"/>
                </a:solidFill>
              </a:rPr>
              <a:t>які здійснюють тиск на органи </a:t>
            </a:r>
            <a:r>
              <a:rPr lang="uk-UA" sz="3800" dirty="0" smtClean="0">
                <a:solidFill>
                  <a:srgbClr val="494F50"/>
                </a:solidFill>
              </a:rPr>
              <a:t>влади </a:t>
            </a:r>
            <a:r>
              <a:rPr lang="uk-UA" sz="3800" dirty="0">
                <a:solidFill>
                  <a:srgbClr val="494F50"/>
                </a:solidFill>
              </a:rPr>
              <a:t>відповідності </a:t>
            </a:r>
            <a:r>
              <a:rPr lang="uk-UA" sz="3800" dirty="0" smtClean="0">
                <a:solidFill>
                  <a:srgbClr val="494F50"/>
                </a:solidFill>
              </a:rPr>
              <a:t>до співвідношення </a:t>
            </a:r>
            <a:r>
              <a:rPr lang="uk-UA" sz="3800" dirty="0">
                <a:solidFill>
                  <a:srgbClr val="494F50"/>
                </a:solidFill>
              </a:rPr>
              <a:t>сил між цими групами.</a:t>
            </a:r>
          </a:p>
          <a:p>
            <a:pPr algn="just">
              <a:spcBef>
                <a:spcPts val="2400"/>
              </a:spcBef>
              <a:spcAft>
                <a:spcPts val="2400"/>
              </a:spcAft>
              <a:buFont typeface="Wingdings" pitchFamily="2" charset="2"/>
              <a:buChar char="ü"/>
            </a:pPr>
            <a:r>
              <a:rPr lang="uk-UA" sz="3800" dirty="0">
                <a:solidFill>
                  <a:srgbClr val="494F50"/>
                </a:solidFill>
              </a:rPr>
              <a:t> В цьому сенсі лобіювання </a:t>
            </a:r>
            <a:r>
              <a:rPr lang="uk-UA" sz="3800" dirty="0" smtClean="0">
                <a:solidFill>
                  <a:srgbClr val="494F50"/>
                </a:solidFill>
              </a:rPr>
              <a:t>є </a:t>
            </a:r>
            <a:r>
              <a:rPr lang="uk-UA" sz="3800" dirty="0">
                <a:solidFill>
                  <a:srgbClr val="494F50"/>
                </a:solidFill>
              </a:rPr>
              <a:t>механізмом </a:t>
            </a:r>
            <a:r>
              <a:rPr lang="uk-UA" sz="3800" b="1" dirty="0">
                <a:solidFill>
                  <a:srgbClr val="494F50"/>
                </a:solidFill>
              </a:rPr>
              <a:t>представництва інтересів</a:t>
            </a:r>
            <a:r>
              <a:rPr lang="uk-UA" sz="3800" dirty="0">
                <a:solidFill>
                  <a:srgbClr val="494F50"/>
                </a:solidFill>
              </a:rPr>
              <a:t> перед органами влади.</a:t>
            </a:r>
          </a:p>
        </p:txBody>
      </p:sp>
      <p:graphicFrame>
        <p:nvGraphicFramePr>
          <p:cNvPr id="4" name="Объект 2"/>
          <p:cNvGraphicFramePr>
            <a:graphicFrameLocks/>
          </p:cNvGraphicFramePr>
          <p:nvPr/>
        </p:nvGraphicFramePr>
        <p:xfrm>
          <a:off x="1587462" y="2598821"/>
          <a:ext cx="20086676" cy="3274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4294967295"/>
            <p:extLst>
              <p:ext uri="{D42A27DB-BD31-4B8C-83A1-F6EECF244321}">
                <p14:modId xmlns:p14="http://schemas.microsoft.com/office/powerpoint/2010/main" val="229651726"/>
              </p:ext>
            </p:extLst>
          </p:nvPr>
        </p:nvGraphicFramePr>
        <p:xfrm>
          <a:off x="1756614" y="3752317"/>
          <a:ext cx="20086676" cy="7316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837766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txBox="1">
            <a:spLocks/>
          </p:cNvSpPr>
          <p:nvPr/>
        </p:nvSpPr>
        <p:spPr bwMode="auto">
          <a:xfrm>
            <a:off x="1587500" y="3802063"/>
            <a:ext cx="20959763" cy="5678487"/>
          </a:xfrm>
          <a:prstGeom prst="rect">
            <a:avLst/>
          </a:prstGeom>
          <a:noFill/>
          <a:ln w="9525">
            <a:noFill/>
            <a:miter lim="800000"/>
            <a:headEnd/>
            <a:tailEnd/>
          </a:ln>
        </p:spPr>
        <p:txBody>
          <a:bodyPr lIns="217728" tIns="108864" rIns="217728" bIns="108864"/>
          <a:lstStyle/>
          <a:p>
            <a:r>
              <a:rPr lang="ru-RU" sz="6000" dirty="0" smtClean="0">
                <a:solidFill>
                  <a:schemeClr val="tx2"/>
                </a:solidFill>
                <a:latin typeface="Franklin Gothic Medium"/>
                <a:ea typeface="ＭＳ Ｐゴシック" charset="-128"/>
                <a:cs typeface="Franklin Gothic Medium"/>
              </a:rPr>
              <a:t>В ЗАЛЕЖНОСТІ </a:t>
            </a:r>
            <a:r>
              <a:rPr lang="ru-RU" sz="6000" dirty="0">
                <a:solidFill>
                  <a:schemeClr val="tx2"/>
                </a:solidFill>
                <a:latin typeface="Franklin Gothic Medium"/>
                <a:ea typeface="ＭＳ Ｐゴシック" charset="-128"/>
                <a:cs typeface="Franklin Gothic Medium"/>
              </a:rPr>
              <a:t>ВІД ХАРАКТЕРУ ВПЛИВУ НА ПРИЙНЯТТЯ РІШЕНЬ РОЗРІЗНЯЮТЬ:</a:t>
            </a:r>
            <a:endParaRPr lang="en-US" sz="6000" dirty="0">
              <a:solidFill>
                <a:schemeClr val="tx2"/>
              </a:solidFill>
              <a:latin typeface="Franklin Gothic Medium"/>
              <a:ea typeface="ＭＳ Ｐゴシック" charset="-128"/>
              <a:cs typeface="Franklin Gothic Medium"/>
            </a:endParaRPr>
          </a:p>
          <a:p>
            <a:endParaRPr lang="ru-RU" sz="4600" dirty="0">
              <a:solidFill>
                <a:srgbClr val="494F50"/>
              </a:solidFill>
            </a:endParaRPr>
          </a:p>
          <a:p>
            <a:pPr>
              <a:spcBef>
                <a:spcPts val="600"/>
              </a:spcBef>
              <a:spcAft>
                <a:spcPts val="600"/>
              </a:spcAft>
              <a:buFont typeface="Wingdings" pitchFamily="2" charset="2"/>
              <a:buChar char="§"/>
            </a:pPr>
            <a:r>
              <a:rPr lang="ru-RU" sz="5000" dirty="0">
                <a:solidFill>
                  <a:srgbClr val="494F50"/>
                </a:solidFill>
              </a:rPr>
              <a:t> </a:t>
            </a:r>
            <a:r>
              <a:rPr lang="uk-UA" sz="5000" dirty="0">
                <a:solidFill>
                  <a:srgbClr val="494F50"/>
                </a:solidFill>
              </a:rPr>
              <a:t>внутрішнє лобіювання;</a:t>
            </a:r>
          </a:p>
          <a:p>
            <a:pPr>
              <a:spcBef>
                <a:spcPts val="600"/>
              </a:spcBef>
              <a:spcAft>
                <a:spcPts val="600"/>
              </a:spcAft>
              <a:buFont typeface="Wingdings" pitchFamily="2" charset="2"/>
              <a:buChar char="§"/>
            </a:pPr>
            <a:r>
              <a:rPr lang="uk-UA" sz="5000" dirty="0">
                <a:solidFill>
                  <a:srgbClr val="494F50"/>
                </a:solidFill>
              </a:rPr>
              <a:t> опосередковане лобіювання;</a:t>
            </a:r>
          </a:p>
          <a:p>
            <a:pPr>
              <a:spcBef>
                <a:spcPts val="600"/>
              </a:spcBef>
              <a:spcAft>
                <a:spcPts val="600"/>
              </a:spcAft>
              <a:buFont typeface="Wingdings" pitchFamily="2" charset="2"/>
              <a:buChar char="§"/>
            </a:pPr>
            <a:r>
              <a:rPr lang="uk-UA" sz="5000" dirty="0">
                <a:solidFill>
                  <a:srgbClr val="494F50"/>
                </a:solidFill>
              </a:rPr>
              <a:t> безпосереднє лобіювання.</a:t>
            </a:r>
          </a:p>
        </p:txBody>
      </p:sp>
      <p:sp>
        <p:nvSpPr>
          <p:cNvPr id="3" name="Content Placeholder 1"/>
          <p:cNvSpPr txBox="1">
            <a:spLocks/>
          </p:cNvSpPr>
          <p:nvPr/>
        </p:nvSpPr>
        <p:spPr>
          <a:xfrm>
            <a:off x="1588168" y="12091732"/>
            <a:ext cx="20164925" cy="986591"/>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uk-UA" sz="2400" dirty="0" smtClean="0">
                <a:solidFill>
                  <a:schemeClr val="accent6"/>
                </a:solidFill>
              </a:rPr>
              <a:t>Зв</a:t>
            </a:r>
            <a:r>
              <a:rPr lang="en-US" sz="2400" dirty="0" smtClean="0">
                <a:solidFill>
                  <a:schemeClr val="accent6"/>
                </a:solidFill>
              </a:rPr>
              <a:t>’</a:t>
            </a:r>
            <a:r>
              <a:rPr lang="uk-UA" sz="2400" dirty="0" err="1" smtClean="0">
                <a:solidFill>
                  <a:schemeClr val="accent6"/>
                </a:solidFill>
              </a:rPr>
              <a:t>язки</a:t>
            </a:r>
            <a:r>
              <a:rPr lang="uk-UA" sz="2400" dirty="0" smtClean="0">
                <a:solidFill>
                  <a:schemeClr val="accent6"/>
                </a:solidFill>
              </a:rPr>
              <a:t> з громадськістю: наукові основи, методика, практика. </a:t>
            </a:r>
            <a:r>
              <a:rPr lang="ru-RU" sz="2400" dirty="0" smtClean="0">
                <a:solidFill>
                  <a:schemeClr val="accent6"/>
                </a:solidFill>
              </a:rPr>
              <a:t>/ В. Г. </a:t>
            </a:r>
            <a:r>
              <a:rPr lang="ru-RU" sz="2400" dirty="0" err="1" smtClean="0">
                <a:solidFill>
                  <a:schemeClr val="accent6"/>
                </a:solidFill>
              </a:rPr>
              <a:t>Королько</a:t>
            </a:r>
            <a:r>
              <a:rPr lang="ru-RU" sz="2400" dirty="0" smtClean="0">
                <a:solidFill>
                  <a:schemeClr val="accent6"/>
                </a:solidFill>
              </a:rPr>
              <a:t>, О. В. Некрасова. </a:t>
            </a:r>
            <a:r>
              <a:rPr lang="ru-RU" sz="2400" dirty="0">
                <a:solidFill>
                  <a:schemeClr val="accent6"/>
                </a:solidFill>
              </a:rPr>
              <a:t>— </a:t>
            </a:r>
            <a:r>
              <a:rPr lang="ru-RU" sz="2400" dirty="0" smtClean="0">
                <a:solidFill>
                  <a:schemeClr val="accent6"/>
                </a:solidFill>
              </a:rPr>
              <a:t>К.: </a:t>
            </a:r>
            <a:r>
              <a:rPr lang="ru-RU" sz="2400" dirty="0" err="1" smtClean="0">
                <a:solidFill>
                  <a:schemeClr val="accent6"/>
                </a:solidFill>
              </a:rPr>
              <a:t>Видавничий</a:t>
            </a:r>
            <a:r>
              <a:rPr lang="ru-RU" sz="2400" dirty="0" smtClean="0">
                <a:solidFill>
                  <a:schemeClr val="accent6"/>
                </a:solidFill>
              </a:rPr>
              <a:t> </a:t>
            </a:r>
            <a:r>
              <a:rPr lang="ru-RU" sz="2400" dirty="0" err="1" smtClean="0">
                <a:solidFill>
                  <a:schemeClr val="accent6"/>
                </a:solidFill>
              </a:rPr>
              <a:t>дім</a:t>
            </a:r>
            <a:r>
              <a:rPr lang="ru-RU" sz="2400" dirty="0" smtClean="0">
                <a:solidFill>
                  <a:schemeClr val="accent6"/>
                </a:solidFill>
              </a:rPr>
              <a:t> </a:t>
            </a:r>
            <a:r>
              <a:rPr lang="en-US" sz="2400" dirty="0" smtClean="0">
                <a:solidFill>
                  <a:schemeClr val="accent6"/>
                </a:solidFill>
              </a:rPr>
              <a:t>“</a:t>
            </a:r>
            <a:r>
              <a:rPr lang="uk-UA" sz="2400" dirty="0" smtClean="0">
                <a:solidFill>
                  <a:schemeClr val="accent6"/>
                </a:solidFill>
              </a:rPr>
              <a:t>Києво-Могилянська академія</a:t>
            </a:r>
            <a:r>
              <a:rPr lang="en-US" sz="2400" dirty="0" smtClean="0">
                <a:solidFill>
                  <a:schemeClr val="accent6"/>
                </a:solidFill>
              </a:rPr>
              <a:t>”</a:t>
            </a:r>
            <a:r>
              <a:rPr lang="ru-RU" sz="2400" dirty="0" smtClean="0">
                <a:solidFill>
                  <a:schemeClr val="accent6"/>
                </a:solidFill>
              </a:rPr>
              <a:t>, 2009.</a:t>
            </a:r>
            <a:endParaRPr lang="ru-RU" sz="2400" dirty="0">
              <a:solidFill>
                <a:schemeClr val="accent6"/>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1"/>
          <p:cNvSpPr txBox="1">
            <a:spLocks/>
          </p:cNvSpPr>
          <p:nvPr/>
        </p:nvSpPr>
        <p:spPr bwMode="auto">
          <a:xfrm>
            <a:off x="4162425" y="9983788"/>
            <a:ext cx="17921288" cy="1535112"/>
          </a:xfrm>
          <a:prstGeom prst="rect">
            <a:avLst/>
          </a:prstGeom>
          <a:noFill/>
          <a:ln w="9525">
            <a:noFill/>
            <a:miter lim="800000"/>
            <a:headEnd/>
            <a:tailEnd/>
          </a:ln>
        </p:spPr>
        <p:txBody>
          <a:bodyPr lIns="217728" tIns="108864" rIns="217728" bIns="108864"/>
          <a:lstStyle/>
          <a:p>
            <a:r>
              <a:rPr lang="uk-UA" sz="5000" dirty="0">
                <a:solidFill>
                  <a:srgbClr val="494F50"/>
                </a:solidFill>
              </a:rPr>
              <a:t>Його можна віднести до </a:t>
            </a:r>
            <a:r>
              <a:rPr lang="uk-UA" sz="5000" b="1" dirty="0">
                <a:solidFill>
                  <a:srgbClr val="C00000"/>
                </a:solidFill>
              </a:rPr>
              <a:t>“сірого”, непрозорого, нелегального</a:t>
            </a:r>
            <a:r>
              <a:rPr lang="uk-UA" sz="5000" dirty="0">
                <a:solidFill>
                  <a:srgbClr val="494F50"/>
                </a:solidFill>
              </a:rPr>
              <a:t> лобіювання.</a:t>
            </a:r>
          </a:p>
        </p:txBody>
      </p:sp>
      <p:grpSp>
        <p:nvGrpSpPr>
          <p:cNvPr id="2" name="Группа 3"/>
          <p:cNvGrpSpPr>
            <a:grpSpLocks/>
          </p:cNvGrpSpPr>
          <p:nvPr/>
        </p:nvGrpSpPr>
        <p:grpSpPr bwMode="auto">
          <a:xfrm>
            <a:off x="1706563" y="3933825"/>
            <a:ext cx="19998405" cy="4232275"/>
            <a:chOff x="0" y="2581997"/>
            <a:chExt cx="20477747" cy="3422250"/>
          </a:xfrm>
        </p:grpSpPr>
        <p:sp>
          <p:nvSpPr>
            <p:cNvPr id="6" name="Скругленный прямоугольник 5"/>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167721" y="2581997"/>
              <a:ext cx="20142306" cy="3255374"/>
            </a:xfrm>
            <a:prstGeom prst="rect">
              <a:avLst/>
            </a:prstGeom>
          </p:spPr>
          <p:style>
            <a:lnRef idx="0">
              <a:scrgbClr r="0" g="0" b="0"/>
            </a:lnRef>
            <a:fillRef idx="0">
              <a:scrgbClr r="0" g="0" b="0"/>
            </a:fillRef>
            <a:effectRef idx="0">
              <a:scrgbClr r="0" g="0" b="0"/>
            </a:effectRef>
            <a:fontRef idx="minor">
              <a:schemeClr val="lt1"/>
            </a:fontRef>
          </p:style>
          <p:txBody>
            <a:bodyPr lIns="228600" tIns="228600" rIns="228600" bIns="228600" anchor="ctr"/>
            <a:lstStyle/>
            <a:p>
              <a:pPr algn="just">
                <a:defRPr/>
              </a:pPr>
              <a:r>
                <a:rPr lang="uk-UA" sz="6000" dirty="0">
                  <a:solidFill>
                    <a:schemeClr val="tx2"/>
                  </a:solidFill>
                  <a:latin typeface="Franklin Gothic Medium"/>
                  <a:ea typeface="ＭＳ Ｐゴシック" charset="-128"/>
                  <a:cs typeface="Franklin Gothic Medium"/>
                </a:rPr>
                <a:t>ВНУТРІШНЄ ЛОБІЮВАННЯ –</a:t>
              </a:r>
              <a:r>
                <a:rPr lang="uk-UA" sz="6000" dirty="0">
                  <a:solidFill>
                    <a:schemeClr val="tx2"/>
                  </a:solidFill>
                  <a:latin typeface="Franklin Gothic Medium" pitchFamily="34" charset="0"/>
                  <a:ea typeface="ＭＳ Ｐゴシック" pitchFamily="34" charset="-128"/>
                </a:rPr>
                <a:t> </a:t>
              </a:r>
              <a:r>
                <a:rPr lang="uk-UA" sz="5000" dirty="0">
                  <a:solidFill>
                    <a:srgbClr val="494F50"/>
                  </a:solidFill>
                  <a:ea typeface="ＭＳ Ｐゴシック" pitchFamily="34" charset="-128"/>
                </a:rPr>
                <a:t>має </a:t>
              </a:r>
              <a:r>
                <a:rPr lang="uk-UA" sz="5000" dirty="0" smtClean="0">
                  <a:solidFill>
                    <a:srgbClr val="494F50"/>
                  </a:solidFill>
                  <a:ea typeface="ＭＳ Ｐゴシック" pitchFamily="34" charset="-128"/>
                </a:rPr>
                <a:t>місце у випадках, </a:t>
              </a:r>
              <a:r>
                <a:rPr lang="uk-UA" sz="5000" dirty="0">
                  <a:solidFill>
                    <a:srgbClr val="494F50"/>
                  </a:solidFill>
                  <a:ea typeface="ＭＳ Ｐゴシック" pitchFamily="34" charset="-128"/>
                </a:rPr>
                <a:t>коли інтереси </a:t>
              </a:r>
              <a:r>
                <a:rPr lang="uk-UA" sz="5000" dirty="0" smtClean="0">
                  <a:solidFill>
                    <a:srgbClr val="494F50"/>
                  </a:solidFill>
                  <a:ea typeface="ＭＳ Ｐゴシック" pitchFamily="34" charset="-128"/>
                </a:rPr>
                <a:t>окремих осіб відстоюють перед органами влади ті</a:t>
              </a:r>
              <a:r>
                <a:rPr lang="uk-UA" sz="5000" dirty="0">
                  <a:solidFill>
                    <a:srgbClr val="494F50"/>
                  </a:solidFill>
                  <a:ea typeface="ＭＳ Ｐゴシック" pitchFamily="34" charset="-128"/>
                </a:rPr>
                <a:t>, хто в них </a:t>
              </a:r>
              <a:r>
                <a:rPr lang="uk-UA" sz="5000" dirty="0" smtClean="0">
                  <a:solidFill>
                    <a:srgbClr val="494F50"/>
                  </a:solidFill>
                  <a:ea typeface="ＭＳ Ｐゴシック" pitchFamily="34" charset="-128"/>
                </a:rPr>
                <a:t>працюють </a:t>
              </a:r>
              <a:r>
                <a:rPr lang="uk-UA" sz="5000" dirty="0">
                  <a:solidFill>
                    <a:srgbClr val="494F50"/>
                  </a:solidFill>
                  <a:ea typeface="ＭＳ Ｐゴシック" pitchFamily="34" charset="-128"/>
                </a:rPr>
                <a:t>чи </a:t>
              </a:r>
              <a:r>
                <a:rPr lang="uk-UA" sz="5000" dirty="0" smtClean="0">
                  <a:solidFill>
                    <a:srgbClr val="494F50"/>
                  </a:solidFill>
                  <a:ea typeface="ＭＳ Ｐゴシック" pitchFamily="34" charset="-128"/>
                </a:rPr>
                <a:t>мають до </a:t>
              </a:r>
              <a:r>
                <a:rPr lang="uk-UA" sz="5000" dirty="0">
                  <a:solidFill>
                    <a:srgbClr val="494F50"/>
                  </a:solidFill>
                  <a:ea typeface="ＭＳ Ｐゴシック" pitchFamily="34" charset="-128"/>
                </a:rPr>
                <a:t>них безпосередній доступ.</a:t>
              </a:r>
            </a:p>
          </p:txBody>
        </p:sp>
      </p:grpSp>
      <p:pic>
        <p:nvPicPr>
          <p:cNvPr id="28675" name="Picture 2" descr="http://sakha.gov.ru/sites/default/files/story/img/2015_07/8/vosk.jpg"/>
          <p:cNvPicPr>
            <a:picLocks noChangeAspect="1" noChangeArrowheads="1"/>
          </p:cNvPicPr>
          <p:nvPr/>
        </p:nvPicPr>
        <p:blipFill>
          <a:blip r:embed="rId3"/>
          <a:srcRect/>
          <a:stretch>
            <a:fillRect/>
          </a:stretch>
        </p:blipFill>
        <p:spPr bwMode="auto">
          <a:xfrm>
            <a:off x="1698625" y="9948863"/>
            <a:ext cx="1887538" cy="18875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2"/>
          <p:cNvGrpSpPr>
            <a:grpSpLocks/>
          </p:cNvGrpSpPr>
          <p:nvPr/>
        </p:nvGrpSpPr>
        <p:grpSpPr bwMode="auto">
          <a:xfrm>
            <a:off x="1706563" y="5225143"/>
            <a:ext cx="20545425" cy="4230688"/>
            <a:chOff x="0" y="2581997"/>
            <a:chExt cx="20477747" cy="3422250"/>
          </a:xfrm>
        </p:grpSpPr>
        <p:sp>
          <p:nvSpPr>
            <p:cNvPr id="4" name="Скругленный прямоугольник 3"/>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Скругленный прямоугольник 4"/>
            <p:cNvSpPr/>
            <p:nvPr/>
          </p:nvSpPr>
          <p:spPr>
            <a:xfrm>
              <a:off x="167721" y="2581997"/>
              <a:ext cx="20142306" cy="3255311"/>
            </a:xfrm>
            <a:prstGeom prst="rect">
              <a:avLst/>
            </a:prstGeom>
          </p:spPr>
          <p:style>
            <a:lnRef idx="0">
              <a:scrgbClr r="0" g="0" b="0"/>
            </a:lnRef>
            <a:fillRef idx="0">
              <a:scrgbClr r="0" g="0" b="0"/>
            </a:fillRef>
            <a:effectRef idx="0">
              <a:scrgbClr r="0" g="0" b="0"/>
            </a:effectRef>
            <a:fontRef idx="minor">
              <a:schemeClr val="lt1"/>
            </a:fontRef>
          </p:style>
          <p:txBody>
            <a:bodyPr lIns="228600" tIns="228600" rIns="228600" bIns="228600" anchor="ctr"/>
            <a:lstStyle/>
            <a:p>
              <a:pPr algn="just">
                <a:defRPr/>
              </a:pPr>
              <a:r>
                <a:rPr lang="uk-UA" sz="6000" dirty="0">
                  <a:solidFill>
                    <a:schemeClr val="tx2"/>
                  </a:solidFill>
                  <a:latin typeface="Franklin Gothic Medium"/>
                  <a:ea typeface="ＭＳ Ｐゴシック" charset="-128"/>
                  <a:cs typeface="Franklin Gothic Medium"/>
                </a:rPr>
                <a:t>ОПОСЕРЕДКОВАНЕ ЛОБІЮВАННЯ –</a:t>
              </a:r>
              <a:r>
                <a:rPr lang="uk-UA" sz="6000" dirty="0">
                  <a:solidFill>
                    <a:schemeClr val="tx2"/>
                  </a:solidFill>
                  <a:ea typeface="ＭＳ Ｐゴシック" pitchFamily="34" charset="-128"/>
                </a:rPr>
                <a:t> </a:t>
              </a:r>
              <a:r>
                <a:rPr lang="uk-UA" sz="4400" dirty="0">
                  <a:solidFill>
                    <a:srgbClr val="494F50"/>
                  </a:solidFill>
                  <a:ea typeface="ＭＳ Ｐゴシック" pitchFamily="34" charset="-128"/>
                </a:rPr>
                <a:t>це лобіювання шляхом мобілізації громадської думки на користь прийняття необхідного рішення чи, навпаки, </a:t>
              </a:r>
              <a:r>
                <a:rPr lang="uk-UA" sz="4400" dirty="0" smtClean="0">
                  <a:solidFill>
                    <a:srgbClr val="494F50"/>
                  </a:solidFill>
                  <a:ea typeface="ＭＳ Ｐゴシック" pitchFamily="34" charset="-128"/>
                </a:rPr>
                <a:t>на </a:t>
              </a:r>
              <a:r>
                <a:rPr lang="uk-UA" sz="4400" dirty="0">
                  <a:solidFill>
                    <a:srgbClr val="494F50"/>
                  </a:solidFill>
                  <a:ea typeface="ＭＳ Ｐゴシック" pitchFamily="34" charset="-128"/>
                </a:rPr>
                <a:t>противагу його </a:t>
              </a:r>
              <a:r>
                <a:rPr lang="uk-UA" sz="4400" dirty="0" smtClean="0">
                  <a:solidFill>
                    <a:srgbClr val="494F50"/>
                  </a:solidFill>
                  <a:ea typeface="ＭＳ Ｐゴシック" pitchFamily="34" charset="-128"/>
                </a:rPr>
                <a:t>прийняттю шляхом організації кампаній у ЗМІ, </a:t>
              </a:r>
              <a:r>
                <a:rPr lang="uk-UA" sz="4400" dirty="0" smtClean="0">
                  <a:solidFill>
                    <a:srgbClr val="494F50"/>
                  </a:solidFill>
                </a:rPr>
                <a:t>grassroots-кампаній, зустрічей посадових осіб з лідерами громадської думки</a:t>
              </a:r>
              <a:r>
                <a:rPr lang="en-US" sz="4400" dirty="0" smtClean="0">
                  <a:solidFill>
                    <a:srgbClr val="494F50"/>
                  </a:solidFill>
                </a:rPr>
                <a:t>, </a:t>
              </a:r>
              <a:r>
                <a:rPr lang="uk-UA" sz="4400" dirty="0" smtClean="0">
                  <a:solidFill>
                    <a:srgbClr val="494F50"/>
                  </a:solidFill>
                </a:rPr>
                <a:t>залучення авторитетних експертів</a:t>
              </a:r>
              <a:r>
                <a:rPr lang="uk-UA" sz="4400" dirty="0" smtClean="0">
                  <a:solidFill>
                    <a:srgbClr val="494F50"/>
                  </a:solidFill>
                  <a:ea typeface="ＭＳ Ｐゴシック" pitchFamily="34" charset="-128"/>
                </a:rPr>
                <a:t>.</a:t>
              </a:r>
              <a:endParaRPr lang="uk-UA" sz="4400" dirty="0">
                <a:solidFill>
                  <a:srgbClr val="494F50"/>
                </a:solidFill>
                <a:ea typeface="ＭＳ Ｐゴシック" pitchFamily="34" charset="-128"/>
              </a:endParaRPr>
            </a:p>
          </p:txBody>
        </p:sp>
      </p:gr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txBox="1">
            <a:spLocks/>
          </p:cNvSpPr>
          <p:nvPr/>
        </p:nvSpPr>
        <p:spPr bwMode="auto">
          <a:xfrm>
            <a:off x="1492250" y="8109285"/>
            <a:ext cx="20116466" cy="3080084"/>
          </a:xfrm>
          <a:prstGeom prst="rect">
            <a:avLst/>
          </a:prstGeom>
          <a:noFill/>
          <a:ln w="9525">
            <a:noFill/>
            <a:miter lim="800000"/>
            <a:headEnd/>
            <a:tailEnd/>
          </a:ln>
        </p:spPr>
        <p:txBody>
          <a:bodyPr lIns="217728" tIns="108864" rIns="217728" bIns="108864"/>
          <a:lstStyle/>
          <a:p>
            <a:pPr marL="679450" indent="-679450" algn="just">
              <a:spcBef>
                <a:spcPts val="1800"/>
              </a:spcBef>
              <a:spcAft>
                <a:spcPts val="2400"/>
              </a:spcAft>
              <a:buFont typeface="Wingdings" pitchFamily="2" charset="2"/>
              <a:buChar char="ü"/>
            </a:pPr>
            <a:r>
              <a:rPr lang="uk-UA" sz="3800" dirty="0">
                <a:solidFill>
                  <a:srgbClr val="494F50"/>
                </a:solidFill>
              </a:rPr>
              <a:t>Пряме лобіювання – це найбільш популярна і ефективна технологія лобіювання.</a:t>
            </a:r>
          </a:p>
          <a:p>
            <a:pPr marL="679450" indent="-679450" algn="just">
              <a:spcBef>
                <a:spcPts val="1800"/>
              </a:spcBef>
              <a:spcAft>
                <a:spcPts val="2400"/>
              </a:spcAft>
              <a:buFont typeface="Wingdings" pitchFamily="2" charset="2"/>
              <a:buChar char="ü"/>
            </a:pPr>
            <a:r>
              <a:rPr lang="uk-UA" sz="3800" dirty="0" smtClean="0">
                <a:solidFill>
                  <a:srgbClr val="494F50"/>
                </a:solidFill>
              </a:rPr>
              <a:t>Вона, зокрема, </a:t>
            </a:r>
            <a:r>
              <a:rPr lang="uk-UA" sz="3800" dirty="0">
                <a:solidFill>
                  <a:srgbClr val="494F50"/>
                </a:solidFill>
              </a:rPr>
              <a:t>передбачає надання посадовим особам </a:t>
            </a:r>
            <a:r>
              <a:rPr lang="uk-UA" sz="3800" dirty="0" smtClean="0">
                <a:solidFill>
                  <a:srgbClr val="494F50"/>
                </a:solidFill>
              </a:rPr>
              <a:t>інформації про </a:t>
            </a:r>
            <a:r>
              <a:rPr lang="uk-UA" sz="3800" dirty="0">
                <a:solidFill>
                  <a:srgbClr val="494F50"/>
                </a:solidFill>
              </a:rPr>
              <a:t>організацію, яку представляє лобіст, про її </a:t>
            </a:r>
            <a:r>
              <a:rPr lang="uk-UA" sz="3800" b="1" dirty="0">
                <a:solidFill>
                  <a:srgbClr val="494F50"/>
                </a:solidFill>
              </a:rPr>
              <a:t>інтереси і наслідки</a:t>
            </a:r>
            <a:r>
              <a:rPr lang="uk-UA" sz="3800" dirty="0">
                <a:solidFill>
                  <a:srgbClr val="494F50"/>
                </a:solidFill>
              </a:rPr>
              <a:t> прийняття чи неприйняття певного закону або підзаконного акта.</a:t>
            </a:r>
          </a:p>
        </p:txBody>
      </p:sp>
      <p:grpSp>
        <p:nvGrpSpPr>
          <p:cNvPr id="2" name="Группа 3"/>
          <p:cNvGrpSpPr>
            <a:grpSpLocks/>
          </p:cNvGrpSpPr>
          <p:nvPr/>
        </p:nvGrpSpPr>
        <p:grpSpPr bwMode="auto">
          <a:xfrm>
            <a:off x="1495424" y="3031958"/>
            <a:ext cx="20113292" cy="4355431"/>
            <a:chOff x="0" y="2581997"/>
            <a:chExt cx="20477747" cy="3422250"/>
          </a:xfrm>
        </p:grpSpPr>
        <p:sp>
          <p:nvSpPr>
            <p:cNvPr id="6" name="Скругленный прямоугольник 5"/>
            <p:cNvSpPr/>
            <p:nvPr/>
          </p:nvSpPr>
          <p:spPr>
            <a:xfrm>
              <a:off x="0" y="2581997"/>
              <a:ext cx="20477747" cy="3422250"/>
            </a:xfrm>
            <a:prstGeom prst="roundRect">
              <a:avLst/>
            </a:prstGeom>
            <a:solidFill>
              <a:schemeClr val="bg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166350" y="2581997"/>
              <a:ext cx="20145046" cy="3254692"/>
            </a:xfrm>
            <a:prstGeom prst="rect">
              <a:avLst/>
            </a:prstGeom>
          </p:spPr>
          <p:style>
            <a:lnRef idx="0">
              <a:scrgbClr r="0" g="0" b="0"/>
            </a:lnRef>
            <a:fillRef idx="0">
              <a:scrgbClr r="0" g="0" b="0"/>
            </a:fillRef>
            <a:effectRef idx="0">
              <a:scrgbClr r="0" g="0" b="0"/>
            </a:effectRef>
            <a:fontRef idx="minor">
              <a:schemeClr val="lt1"/>
            </a:fontRef>
          </p:style>
          <p:txBody>
            <a:bodyPr lIns="228600" tIns="228600" rIns="228600" bIns="228600" anchor="ctr"/>
            <a:lstStyle/>
            <a:p>
              <a:pPr algn="just">
                <a:defRPr/>
              </a:pPr>
              <a:r>
                <a:rPr lang="uk-UA" sz="5000" dirty="0">
                  <a:solidFill>
                    <a:schemeClr val="tx2"/>
                  </a:solidFill>
                  <a:latin typeface="Franklin Gothic Medium" pitchFamily="34" charset="0"/>
                  <a:ea typeface="ＭＳ Ｐゴシック" pitchFamily="34" charset="-128"/>
                  <a:cs typeface="Arial" charset="0"/>
                </a:rPr>
                <a:t>БЕЗПОСЕРЕДНЄ (АБО ПРЯМЕ</a:t>
              </a:r>
              <a:r>
                <a:rPr lang="uk-UA" sz="5000" dirty="0">
                  <a:solidFill>
                    <a:schemeClr val="tx2"/>
                  </a:solidFill>
                  <a:ea typeface="ＭＳ Ｐゴシック" pitchFamily="34" charset="-128"/>
                  <a:cs typeface="Arial" charset="0"/>
                </a:rPr>
                <a:t>)</a:t>
              </a:r>
              <a:r>
                <a:rPr lang="uk-UA" sz="5000" dirty="0">
                  <a:solidFill>
                    <a:schemeClr val="tx2"/>
                  </a:solidFill>
                  <a:latin typeface="Franklin Gothic Medium" pitchFamily="34" charset="0"/>
                  <a:ea typeface="ＭＳ Ｐゴシック" pitchFamily="34" charset="-128"/>
                  <a:cs typeface="Arial" charset="0"/>
                </a:rPr>
                <a:t> ЛОБІЮВАННЯ</a:t>
              </a:r>
              <a:r>
                <a:rPr lang="uk-UA" sz="4800" dirty="0">
                  <a:solidFill>
                    <a:schemeClr val="tx2"/>
                  </a:solidFill>
                  <a:ea typeface="ＭＳ Ｐゴシック" pitchFamily="34" charset="-128"/>
                  <a:cs typeface="Arial" charset="0"/>
                </a:rPr>
                <a:t> </a:t>
              </a:r>
              <a:r>
                <a:rPr lang="uk-UA" sz="4200" dirty="0">
                  <a:solidFill>
                    <a:srgbClr val="494F50"/>
                  </a:solidFill>
                  <a:ea typeface="ＭＳ Ｐゴシック" pitchFamily="34" charset="-128"/>
                </a:rPr>
                <a:t>– </a:t>
              </a:r>
              <a:r>
                <a:rPr lang="uk-UA" sz="4200" dirty="0" smtClean="0">
                  <a:solidFill>
                    <a:srgbClr val="494F50"/>
                  </a:solidFill>
                  <a:ea typeface="ＭＳ Ｐゴシック" pitchFamily="34" charset="-128"/>
                  <a:cs typeface="Arial" charset="0"/>
                </a:rPr>
                <a:t>це </a:t>
              </a:r>
              <a:r>
                <a:rPr lang="uk-UA" sz="4200" dirty="0">
                  <a:solidFill>
                    <a:srgbClr val="494F50"/>
                  </a:solidFill>
                  <a:ea typeface="ＭＳ Ｐゴシック" pitchFamily="34" charset="-128"/>
                  <a:cs typeface="Arial" charset="0"/>
                </a:rPr>
                <a:t>цілеспрямована робота лобістів з представниками влади, які можуть підтримати або ж заблокувати певне </a:t>
              </a:r>
              <a:r>
                <a:rPr lang="uk-UA" sz="4200" dirty="0" smtClean="0">
                  <a:solidFill>
                    <a:srgbClr val="494F50"/>
                  </a:solidFill>
                  <a:ea typeface="ＭＳ Ｐゴシック" pitchFamily="34" charset="-128"/>
                  <a:cs typeface="Arial" charset="0"/>
                </a:rPr>
                <a:t>рішення </a:t>
              </a:r>
              <a:r>
                <a:rPr lang="uk-UA" sz="4200" dirty="0">
                  <a:solidFill>
                    <a:srgbClr val="494F50"/>
                  </a:solidFill>
                  <a:ea typeface="ＭＳ Ｐゴシック" pitchFamily="34" charset="-128"/>
                  <a:cs typeface="Arial" charset="0"/>
                </a:rPr>
                <a:t>(законопроект, проект підзаконного </a:t>
              </a:r>
              <a:r>
                <a:rPr lang="uk-UA" sz="4200" dirty="0" smtClean="0">
                  <a:solidFill>
                    <a:srgbClr val="494F50"/>
                  </a:solidFill>
                  <a:ea typeface="ＭＳ Ｐゴシック" pitchFamily="34" charset="-128"/>
                  <a:cs typeface="Arial" charset="0"/>
                </a:rPr>
                <a:t>акта); це </a:t>
              </a:r>
              <a:r>
                <a:rPr lang="uk-UA" sz="4200" dirty="0">
                  <a:solidFill>
                    <a:srgbClr val="494F50"/>
                  </a:solidFill>
                  <a:ea typeface="ＭＳ Ｐゴシック" pitchFamily="34" charset="-128"/>
                  <a:cs typeface="Arial" charset="0"/>
                </a:rPr>
                <a:t>прямий захист інтересів організації шляхом тиску на посадових осіб держави</a:t>
              </a:r>
              <a:r>
                <a:rPr lang="uk-UA" sz="4200" dirty="0">
                  <a:solidFill>
                    <a:srgbClr val="494F50"/>
                  </a:solidFill>
                  <a:ea typeface="ＭＳ Ｐゴシック" pitchFamily="34" charset="-128"/>
                </a:rPr>
                <a:t>.</a:t>
              </a:r>
            </a:p>
          </p:txBody>
        </p:sp>
      </p:grpSp>
      <p:sp>
        <p:nvSpPr>
          <p:cNvPr id="8" name="Content Placeholder 1"/>
          <p:cNvSpPr txBox="1">
            <a:spLocks/>
          </p:cNvSpPr>
          <p:nvPr/>
        </p:nvSpPr>
        <p:spPr>
          <a:xfrm>
            <a:off x="1773611" y="12389091"/>
            <a:ext cx="20171987" cy="67147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a:t>
            </a:r>
            <a:r>
              <a:rPr lang="en-US" sz="2400" dirty="0" smtClean="0">
                <a:solidFill>
                  <a:schemeClr val="accent6"/>
                </a:solidFill>
              </a:rPr>
              <a:t>  Charles S. Mack. Business</a:t>
            </a:r>
            <a:r>
              <a:rPr lang="en-US" sz="2400" dirty="0">
                <a:solidFill>
                  <a:schemeClr val="accent6"/>
                </a:solidFill>
              </a:rPr>
              <a:t>, Politics, and the Practice of Government </a:t>
            </a:r>
            <a:r>
              <a:rPr lang="en-US" sz="2400" dirty="0" smtClean="0">
                <a:solidFill>
                  <a:schemeClr val="accent6"/>
                </a:solidFill>
              </a:rPr>
              <a:t>Relations. – </a:t>
            </a:r>
            <a:r>
              <a:rPr lang="en-US" sz="2400" dirty="0">
                <a:solidFill>
                  <a:schemeClr val="accent6"/>
                </a:solidFill>
              </a:rPr>
              <a:t>Greenwood Publishing Group, </a:t>
            </a:r>
            <a:r>
              <a:rPr lang="en-US" sz="2400" dirty="0" smtClean="0">
                <a:solidFill>
                  <a:schemeClr val="accent6"/>
                </a:solidFill>
              </a:rPr>
              <a:t>1997. P. 97.</a:t>
            </a:r>
            <a:endParaRPr lang="ru-RU" sz="2400" dirty="0">
              <a:solidFill>
                <a:schemeClr val="accent6"/>
              </a:solidFill>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txBox="1">
            <a:spLocks/>
          </p:cNvSpPr>
          <p:nvPr/>
        </p:nvSpPr>
        <p:spPr bwMode="auto">
          <a:xfrm>
            <a:off x="1636714" y="4787900"/>
            <a:ext cx="19586992" cy="4500563"/>
          </a:xfrm>
          <a:prstGeom prst="rect">
            <a:avLst/>
          </a:prstGeom>
          <a:noFill/>
          <a:ln w="9525">
            <a:noFill/>
            <a:miter lim="800000"/>
            <a:headEnd/>
            <a:tailEnd/>
          </a:ln>
        </p:spPr>
        <p:txBody>
          <a:bodyPr lIns="217728" tIns="108864" rIns="217728" bIns="108864"/>
          <a:lstStyle/>
          <a:p>
            <a:pPr marL="811213" indent="-811213" algn="just" eaLnBrk="0" hangingPunct="0">
              <a:lnSpc>
                <a:spcPct val="110000"/>
              </a:lnSpc>
              <a:spcBef>
                <a:spcPts val="2863"/>
              </a:spcBef>
              <a:spcAft>
                <a:spcPts val="4288"/>
              </a:spcAft>
              <a:buSzPct val="75000"/>
            </a:pPr>
            <a:r>
              <a:rPr lang="uk-UA" sz="5000" b="1" dirty="0"/>
              <a:t>		</a:t>
            </a:r>
            <a:r>
              <a:rPr lang="uk-UA" sz="6000" dirty="0">
                <a:solidFill>
                  <a:schemeClr val="tx2"/>
                </a:solidFill>
                <a:latin typeface="Franklin Gothic Medium" pitchFamily="34" charset="0"/>
              </a:rPr>
              <a:t>ОСНОВНІ ФУНКЦІЇ ПРЯМОГО </a:t>
            </a:r>
            <a:r>
              <a:rPr lang="uk-UA" sz="6000" dirty="0" smtClean="0">
                <a:solidFill>
                  <a:schemeClr val="tx2"/>
                </a:solidFill>
                <a:latin typeface="Franklin Gothic Medium" pitchFamily="34" charset="0"/>
              </a:rPr>
              <a:t>ЛОБІЮВАННЯ:</a:t>
            </a:r>
            <a:endParaRPr lang="uk-UA" sz="6000" dirty="0">
              <a:solidFill>
                <a:schemeClr val="tx2"/>
              </a:solidFill>
              <a:latin typeface="Franklin Gothic Medium" pitchFamily="34" charset="0"/>
            </a:endParaRPr>
          </a:p>
          <a:p>
            <a:pPr marL="811213" indent="-811213" algn="just" eaLnBrk="0" hangingPunct="0">
              <a:spcBef>
                <a:spcPts val="1200"/>
              </a:spcBef>
              <a:spcAft>
                <a:spcPts val="3000"/>
              </a:spcAft>
              <a:buSzPct val="75000"/>
              <a:buFont typeface="Wingdings" pitchFamily="2" charset="2"/>
              <a:buChar char="§"/>
            </a:pPr>
            <a:r>
              <a:rPr lang="uk-UA" sz="4400" dirty="0">
                <a:solidFill>
                  <a:srgbClr val="494F50"/>
                </a:solidFill>
              </a:rPr>
              <a:t>збір закритої (</a:t>
            </a:r>
            <a:r>
              <a:rPr lang="uk-UA" sz="4400" dirty="0" err="1">
                <a:solidFill>
                  <a:srgbClr val="494F50"/>
                </a:solidFill>
              </a:rPr>
              <a:t>інсайдерської</a:t>
            </a:r>
            <a:r>
              <a:rPr lang="uk-UA" sz="4400" dirty="0">
                <a:solidFill>
                  <a:srgbClr val="494F50"/>
                </a:solidFill>
              </a:rPr>
              <a:t>) інформації;</a:t>
            </a:r>
          </a:p>
          <a:p>
            <a:pPr marL="811213" indent="-811213" algn="just" eaLnBrk="0" hangingPunct="0">
              <a:spcBef>
                <a:spcPts val="1200"/>
              </a:spcBef>
              <a:spcAft>
                <a:spcPts val="0"/>
              </a:spcAft>
              <a:buSzPct val="75000"/>
              <a:buFont typeface="Wingdings" pitchFamily="2" charset="2"/>
              <a:buChar char="§"/>
            </a:pPr>
            <a:r>
              <a:rPr lang="uk-UA" sz="4400" dirty="0">
                <a:solidFill>
                  <a:srgbClr val="494F50"/>
                </a:solidFill>
              </a:rPr>
              <a:t>донесення позиції </a:t>
            </a:r>
            <a:r>
              <a:rPr lang="uk-UA" sz="4400" dirty="0" smtClean="0">
                <a:solidFill>
                  <a:srgbClr val="494F50"/>
                </a:solidFill>
              </a:rPr>
              <a:t>організації </a:t>
            </a:r>
            <a:r>
              <a:rPr lang="uk-UA" sz="4400" dirty="0">
                <a:solidFill>
                  <a:srgbClr val="494F50"/>
                </a:solidFill>
              </a:rPr>
              <a:t>до осіб, </a:t>
            </a:r>
            <a:endParaRPr lang="uk-UA" sz="4400" dirty="0" smtClean="0">
              <a:solidFill>
                <a:srgbClr val="494F50"/>
              </a:solidFill>
            </a:endParaRPr>
          </a:p>
          <a:p>
            <a:pPr marL="811213" indent="-811213" algn="just" eaLnBrk="0" hangingPunct="0">
              <a:spcBef>
                <a:spcPts val="0"/>
              </a:spcBef>
              <a:spcAft>
                <a:spcPts val="0"/>
              </a:spcAft>
              <a:buSzPct val="75000"/>
            </a:pPr>
            <a:r>
              <a:rPr lang="uk-UA" sz="4400" dirty="0" smtClean="0">
                <a:solidFill>
                  <a:srgbClr val="494F50"/>
                </a:solidFill>
              </a:rPr>
              <a:t>     які </a:t>
            </a:r>
            <a:r>
              <a:rPr lang="uk-UA" sz="4400" dirty="0">
                <a:solidFill>
                  <a:srgbClr val="494F50"/>
                </a:solidFill>
              </a:rPr>
              <a:t>приймають рішення.</a:t>
            </a:r>
          </a:p>
        </p:txBody>
      </p:sp>
      <p:sp>
        <p:nvSpPr>
          <p:cNvPr id="53250" name="Content Placeholder 1"/>
          <p:cNvSpPr txBox="1">
            <a:spLocks/>
          </p:cNvSpPr>
          <p:nvPr/>
        </p:nvSpPr>
        <p:spPr bwMode="auto">
          <a:xfrm>
            <a:off x="1455738" y="4835525"/>
            <a:ext cx="1082675" cy="15144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en-US" sz="15000" dirty="0">
                <a:solidFill>
                  <a:schemeClr val="accent1"/>
                </a:solidFill>
                <a:latin typeface="Franklin Gothic Medium" pitchFamily="34" charset="0"/>
              </a:rPr>
              <a:t>2</a:t>
            </a:r>
            <a:endParaRPr lang="ru-RU" sz="1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txBox="1">
            <a:spLocks/>
          </p:cNvSpPr>
          <p:nvPr/>
        </p:nvSpPr>
        <p:spPr bwMode="auto">
          <a:xfrm>
            <a:off x="1804988" y="5421313"/>
            <a:ext cx="20500975" cy="4011612"/>
          </a:xfrm>
          <a:prstGeom prst="rect">
            <a:avLst/>
          </a:prstGeom>
          <a:noFill/>
          <a:ln w="9525">
            <a:noFill/>
            <a:miter lim="800000"/>
            <a:headEnd/>
            <a:tailEnd/>
          </a:ln>
        </p:spPr>
        <p:txBody>
          <a:bodyPr lIns="217728" tIns="108864" rIns="217728" bIns="108864"/>
          <a:lstStyle/>
          <a:p>
            <a:pPr algn="ctr" eaLnBrk="0" hangingPunct="0">
              <a:spcAft>
                <a:spcPts val="1800"/>
              </a:spcAft>
              <a:buSzPct val="75000"/>
            </a:pPr>
            <a:r>
              <a:rPr lang="uk-UA" sz="6800" dirty="0">
                <a:solidFill>
                  <a:schemeClr val="tx2"/>
                </a:solidFill>
                <a:latin typeface="Franklin Gothic Medium" pitchFamily="34" charset="0"/>
              </a:rPr>
              <a:t>ОСНОВНА ЦІННІСТЬ ЗАКРИТОЇ ІНФОРМАЦІЇ– </a:t>
            </a:r>
          </a:p>
          <a:p>
            <a:pPr algn="ctr" eaLnBrk="0" hangingPunct="0">
              <a:spcAft>
                <a:spcPts val="2400"/>
              </a:spcAft>
              <a:buSzPct val="75000"/>
            </a:pPr>
            <a:r>
              <a:rPr lang="uk-UA" sz="5000" b="1" dirty="0">
                <a:solidFill>
                  <a:srgbClr val="494F50"/>
                </a:solidFill>
              </a:rPr>
              <a:t>в її своєчасності </a:t>
            </a:r>
            <a:r>
              <a:rPr lang="uk-UA" sz="5000" dirty="0">
                <a:solidFill>
                  <a:srgbClr val="494F50"/>
                </a:solidFill>
              </a:rPr>
              <a:t>: завчасне попередження дозволяє ефективно працювати з проблемним питанням на </a:t>
            </a:r>
            <a:r>
              <a:rPr lang="uk-UA" sz="5000" dirty="0" smtClean="0">
                <a:solidFill>
                  <a:srgbClr val="494F50"/>
                </a:solidFill>
              </a:rPr>
              <a:t>найбільш </a:t>
            </a:r>
            <a:r>
              <a:rPr lang="uk-UA" sz="5000" dirty="0">
                <a:solidFill>
                  <a:srgbClr val="494F50"/>
                </a:solidFill>
              </a:rPr>
              <a:t>чутливій </a:t>
            </a:r>
            <a:r>
              <a:rPr lang="uk-UA" sz="5000" dirty="0" smtClean="0">
                <a:solidFill>
                  <a:srgbClr val="494F50"/>
                </a:solidFill>
              </a:rPr>
              <a:t>(початковій) </a:t>
            </a:r>
            <a:r>
              <a:rPr lang="uk-UA" sz="5000" dirty="0">
                <a:solidFill>
                  <a:srgbClr val="494F50"/>
                </a:solidFill>
              </a:rPr>
              <a:t>стадії.</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1"/>
          <p:cNvSpPr txBox="1">
            <a:spLocks/>
          </p:cNvSpPr>
          <p:nvPr/>
        </p:nvSpPr>
        <p:spPr bwMode="auto">
          <a:xfrm>
            <a:off x="1563688" y="2719137"/>
            <a:ext cx="20478165" cy="9456738"/>
          </a:xfrm>
          <a:prstGeom prst="rect">
            <a:avLst/>
          </a:prstGeom>
          <a:noFill/>
          <a:ln w="9525">
            <a:noFill/>
            <a:miter lim="800000"/>
            <a:headEnd/>
            <a:tailEnd/>
          </a:ln>
        </p:spPr>
        <p:txBody>
          <a:bodyPr lIns="217728" tIns="108864" rIns="217728" bIns="108864"/>
          <a:lstStyle/>
          <a:p>
            <a:pPr marL="341313" indent="-341313" algn="just" eaLnBrk="0" hangingPunct="0">
              <a:spcBef>
                <a:spcPts val="2400"/>
              </a:spcBef>
              <a:spcAft>
                <a:spcPts val="3000"/>
              </a:spcAft>
              <a:buSzPct val="75000"/>
              <a:buFont typeface="Wingdings" pitchFamily="2" charset="2"/>
              <a:buChar char="ü"/>
            </a:pPr>
            <a:r>
              <a:rPr lang="uk-UA" sz="4000" dirty="0" smtClean="0">
                <a:solidFill>
                  <a:srgbClr val="494F50"/>
                </a:solidFill>
              </a:rPr>
              <a:t> Посадові особи дуже </a:t>
            </a:r>
            <a:r>
              <a:rPr lang="uk-UA" sz="4000" b="1" dirty="0" smtClean="0">
                <a:solidFill>
                  <a:srgbClr val="494F50"/>
                </a:solidFill>
              </a:rPr>
              <a:t>неохоче діляться</a:t>
            </a:r>
            <a:r>
              <a:rPr lang="uk-UA" sz="4000" dirty="0" smtClean="0">
                <a:solidFill>
                  <a:srgbClr val="494F50"/>
                </a:solidFill>
              </a:rPr>
              <a:t> своєю позицією з приводу проектів нормативних актів на ранніх стадіях (щоб не опинитися в незручному становищі у разі зміни позиції їх державного органу або спотворення їх коментарів опонентами).</a:t>
            </a:r>
          </a:p>
          <a:p>
            <a:pPr marL="341313" indent="-341313" algn="just" eaLnBrk="0" hangingPunct="0">
              <a:spcBef>
                <a:spcPts val="2400"/>
              </a:spcBef>
              <a:spcAft>
                <a:spcPts val="3000"/>
              </a:spcAft>
              <a:buSzPct val="75000"/>
              <a:buFont typeface="Wingdings" pitchFamily="2" charset="2"/>
              <a:buChar char="ü"/>
            </a:pPr>
            <a:r>
              <a:rPr lang="uk-UA" sz="4000" dirty="0" smtClean="0">
                <a:solidFill>
                  <a:srgbClr val="494F50"/>
                </a:solidFill>
              </a:rPr>
              <a:t> Але це саме та стадія, на якій проект/ ініціатива </a:t>
            </a:r>
            <a:r>
              <a:rPr lang="uk-UA" sz="4000" b="1" dirty="0" smtClean="0">
                <a:solidFill>
                  <a:srgbClr val="494F50"/>
                </a:solidFill>
              </a:rPr>
              <a:t>найбільш відкриті</a:t>
            </a:r>
            <a:r>
              <a:rPr lang="uk-UA" sz="4000" dirty="0" smtClean="0">
                <a:solidFill>
                  <a:srgbClr val="494F50"/>
                </a:solidFill>
              </a:rPr>
              <a:t> для втручання і можуть бути вдосконалені за рахунок доступної Вам як лобісту інформації.</a:t>
            </a:r>
          </a:p>
          <a:p>
            <a:pPr marL="341313" indent="-341313" algn="just" eaLnBrk="0" hangingPunct="0">
              <a:spcBef>
                <a:spcPts val="2400"/>
              </a:spcBef>
              <a:spcAft>
                <a:spcPts val="3000"/>
              </a:spcAft>
              <a:buSzPct val="75000"/>
              <a:buFont typeface="Wingdings" pitchFamily="2" charset="2"/>
              <a:buChar char="ü"/>
            </a:pPr>
            <a:r>
              <a:rPr lang="uk-UA" sz="4000" dirty="0" smtClean="0">
                <a:solidFill>
                  <a:srgbClr val="494F50"/>
                </a:solidFill>
              </a:rPr>
              <a:t> Погляд посадової особи на певне питання </a:t>
            </a:r>
            <a:r>
              <a:rPr lang="uk-UA" sz="4000" b="1" dirty="0" smtClean="0">
                <a:solidFill>
                  <a:srgbClr val="494F50"/>
                </a:solidFill>
              </a:rPr>
              <a:t>залишається гнучким</a:t>
            </a:r>
            <a:r>
              <a:rPr lang="uk-UA" sz="4000" dirty="0" smtClean="0">
                <a:solidFill>
                  <a:srgbClr val="494F50"/>
                </a:solidFill>
              </a:rPr>
              <a:t>, поки він не вийшов з публічними заявами з цього питання і відкрито не зайняв певну позицію.</a:t>
            </a:r>
          </a:p>
          <a:p>
            <a:pPr marL="341313" indent="-341313" algn="just" eaLnBrk="0" hangingPunct="0">
              <a:spcBef>
                <a:spcPts val="2400"/>
              </a:spcBef>
              <a:spcAft>
                <a:spcPts val="3000"/>
              </a:spcAft>
              <a:buSzPct val="75000"/>
              <a:buFont typeface="Wingdings" pitchFamily="2" charset="2"/>
              <a:buChar char="ü"/>
            </a:pPr>
            <a:r>
              <a:rPr lang="uk-UA" sz="4000" dirty="0" smtClean="0">
                <a:solidFill>
                  <a:srgbClr val="494F50"/>
                </a:solidFill>
              </a:rPr>
              <a:t> Важливо одночасно використовувати Ваші </a:t>
            </a:r>
            <a:r>
              <a:rPr lang="uk-UA" sz="4000" b="1" dirty="0" smtClean="0">
                <a:solidFill>
                  <a:srgbClr val="494F50"/>
                </a:solidFill>
              </a:rPr>
              <a:t>GR</a:t>
            </a:r>
            <a:r>
              <a:rPr lang="uk-UA" sz="4000" dirty="0" smtClean="0">
                <a:solidFill>
                  <a:srgbClr val="494F50"/>
                </a:solidFill>
              </a:rPr>
              <a:t> і </a:t>
            </a:r>
            <a:r>
              <a:rPr lang="uk-UA" sz="4000" b="1" dirty="0" smtClean="0">
                <a:solidFill>
                  <a:srgbClr val="494F50"/>
                </a:solidFill>
              </a:rPr>
              <a:t>PR</a:t>
            </a:r>
            <a:r>
              <a:rPr lang="uk-UA" sz="4000" dirty="0" smtClean="0">
                <a:solidFill>
                  <a:srgbClr val="494F50"/>
                </a:solidFill>
              </a:rPr>
              <a:t> можливості, щоб створити громадський тиск на посадових осіб та поширити інформацію про взяті ними зобов'язання.</a:t>
            </a:r>
            <a:endParaRPr lang="uk-UA" sz="40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1"/>
          <p:cNvSpPr txBox="1">
            <a:spLocks/>
          </p:cNvSpPr>
          <p:nvPr/>
        </p:nvSpPr>
        <p:spPr bwMode="auto">
          <a:xfrm>
            <a:off x="1563688" y="3778250"/>
            <a:ext cx="20213470" cy="8758238"/>
          </a:xfrm>
          <a:prstGeom prst="rect">
            <a:avLst/>
          </a:prstGeom>
          <a:noFill/>
          <a:ln w="9525">
            <a:noFill/>
            <a:miter lim="800000"/>
            <a:headEnd/>
            <a:tailEnd/>
          </a:ln>
        </p:spPr>
        <p:txBody>
          <a:bodyPr lIns="217728" tIns="108864" rIns="217728" bIns="108864"/>
          <a:lstStyle/>
          <a:p>
            <a:pPr marL="341313" indent="-341313" algn="just" eaLnBrk="0" hangingPunct="0">
              <a:spcBef>
                <a:spcPts val="2400"/>
              </a:spcBef>
              <a:spcAft>
                <a:spcPts val="2400"/>
              </a:spcAft>
              <a:buSzPct val="75000"/>
              <a:buFont typeface="Wingdings" pitchFamily="2" charset="2"/>
              <a:buChar char="ü"/>
            </a:pPr>
            <a:r>
              <a:rPr lang="uk-UA" sz="4400" dirty="0" smtClean="0">
                <a:solidFill>
                  <a:srgbClr val="494F50"/>
                </a:solidFill>
              </a:rPr>
              <a:t> Особисті </a:t>
            </a:r>
            <a:r>
              <a:rPr lang="uk-UA" sz="4400" dirty="0">
                <a:solidFill>
                  <a:srgbClr val="494F50"/>
                </a:solidFill>
              </a:rPr>
              <a:t>(закриті) джерела не повинні </a:t>
            </a:r>
            <a:r>
              <a:rPr lang="uk-UA" sz="4400" b="1" dirty="0">
                <a:solidFill>
                  <a:srgbClr val="494F50"/>
                </a:solidFill>
              </a:rPr>
              <a:t>марно використовуватися</a:t>
            </a:r>
            <a:r>
              <a:rPr lang="uk-UA" sz="4400" dirty="0">
                <a:solidFill>
                  <a:srgbClr val="494F50"/>
                </a:solidFill>
              </a:rPr>
              <a:t> для збору загальнодоступної інформації.</a:t>
            </a:r>
          </a:p>
          <a:p>
            <a:pPr marL="341313" indent="-341313" algn="just" eaLnBrk="0" hangingPunct="0">
              <a:spcBef>
                <a:spcPts val="2400"/>
              </a:spcBef>
              <a:spcAft>
                <a:spcPts val="2400"/>
              </a:spcAft>
              <a:buSzPct val="75000"/>
              <a:buFont typeface="Wingdings" pitchFamily="2" charset="2"/>
              <a:buChar char="ü"/>
            </a:pPr>
            <a:r>
              <a:rPr lang="uk-UA" sz="4400" dirty="0" smtClean="0">
                <a:solidFill>
                  <a:srgbClr val="494F50"/>
                </a:solidFill>
              </a:rPr>
              <a:t> Закриті </a:t>
            </a:r>
            <a:r>
              <a:rPr lang="uk-UA" sz="4400" dirty="0">
                <a:solidFill>
                  <a:srgbClr val="494F50"/>
                </a:solidFill>
              </a:rPr>
              <a:t>канали варто зберегти для </a:t>
            </a:r>
            <a:r>
              <a:rPr lang="uk-UA" sz="4400" b="1" dirty="0">
                <a:solidFill>
                  <a:srgbClr val="494F50"/>
                </a:solidFill>
              </a:rPr>
              <a:t>політично чутливих питань</a:t>
            </a:r>
            <a:r>
              <a:rPr lang="uk-UA" sz="4400" dirty="0">
                <a:solidFill>
                  <a:srgbClr val="494F50"/>
                </a:solidFill>
              </a:rPr>
              <a:t>, на які складно знайти відповіді </a:t>
            </a:r>
            <a:r>
              <a:rPr lang="uk-UA" sz="4400" dirty="0" smtClean="0">
                <a:solidFill>
                  <a:srgbClr val="494F50"/>
                </a:solidFill>
              </a:rPr>
              <a:t>в </a:t>
            </a:r>
            <a:r>
              <a:rPr lang="uk-UA" sz="4400" dirty="0">
                <a:solidFill>
                  <a:srgbClr val="494F50"/>
                </a:solidFill>
              </a:rPr>
              <a:t>інших </a:t>
            </a:r>
            <a:r>
              <a:rPr lang="uk-UA" sz="4400" dirty="0" smtClean="0">
                <a:solidFill>
                  <a:srgbClr val="494F50"/>
                </a:solidFill>
              </a:rPr>
              <a:t>джерелах (наприклад</a:t>
            </a:r>
            <a:r>
              <a:rPr lang="uk-UA" sz="4400" dirty="0">
                <a:solidFill>
                  <a:srgbClr val="494F50"/>
                </a:solidFill>
              </a:rPr>
              <a:t>, хто стоїть за певною ініціативою і які її </a:t>
            </a:r>
            <a:r>
              <a:rPr lang="uk-UA" sz="4400" dirty="0" smtClean="0">
                <a:solidFill>
                  <a:srgbClr val="494F50"/>
                </a:solidFill>
              </a:rPr>
              <a:t>кулуарні (</a:t>
            </a:r>
            <a:r>
              <a:rPr lang="uk-UA" sz="4400" dirty="0" err="1" smtClean="0">
                <a:solidFill>
                  <a:srgbClr val="494F50"/>
                </a:solidFill>
              </a:rPr>
              <a:t>непублічні</a:t>
            </a:r>
            <a:r>
              <a:rPr lang="uk-UA" sz="4400" dirty="0" smtClean="0">
                <a:solidFill>
                  <a:srgbClr val="494F50"/>
                </a:solidFill>
              </a:rPr>
              <a:t>) аспекти).</a:t>
            </a:r>
            <a:endParaRPr lang="uk-UA" sz="44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txBox="1">
            <a:spLocks/>
          </p:cNvSpPr>
          <p:nvPr/>
        </p:nvSpPr>
        <p:spPr bwMode="auto">
          <a:xfrm>
            <a:off x="1552576" y="2695075"/>
            <a:ext cx="20417088" cy="8783052"/>
          </a:xfrm>
          <a:prstGeom prst="rect">
            <a:avLst/>
          </a:prstGeom>
          <a:noFill/>
          <a:ln w="9525">
            <a:noFill/>
            <a:miter lim="800000"/>
            <a:headEnd/>
            <a:tailEnd/>
          </a:ln>
        </p:spPr>
        <p:txBody>
          <a:bodyPr lIns="217728" tIns="108864" rIns="217728" bIns="108864"/>
          <a:lstStyle/>
          <a:p>
            <a:pPr algn="just" eaLnBrk="0" hangingPunct="0">
              <a:spcBef>
                <a:spcPts val="1200"/>
              </a:spcBef>
              <a:spcAft>
                <a:spcPts val="3000"/>
              </a:spcAft>
              <a:buSzPct val="75000"/>
            </a:pPr>
            <a:r>
              <a:rPr lang="uk-UA" sz="5000" dirty="0">
                <a:solidFill>
                  <a:schemeClr val="tx2"/>
                </a:solidFill>
                <a:latin typeface="Franklin Gothic Medium" pitchFamily="34" charset="0"/>
              </a:rPr>
              <a:t>ЩО ПОТРІБНО ДЛЯ ЯКІСНОЇ ПРЕЗЕНТАЦІЇ ВАШОЇ ПОЗИЦІЇ?</a:t>
            </a:r>
            <a:endParaRPr lang="uk-UA" sz="5000" b="1" dirty="0"/>
          </a:p>
          <a:p>
            <a:pPr algn="just">
              <a:spcBef>
                <a:spcPts val="1800"/>
              </a:spcBef>
              <a:spcAft>
                <a:spcPts val="2400"/>
              </a:spcAft>
              <a:buFont typeface="Wingdings" pitchFamily="2" charset="2"/>
              <a:buChar char="§"/>
            </a:pPr>
            <a:r>
              <a:rPr lang="uk-UA" sz="3600" b="1" dirty="0" smtClean="0">
                <a:solidFill>
                  <a:srgbClr val="494F50"/>
                </a:solidFill>
              </a:rPr>
              <a:t>  розуміння </a:t>
            </a:r>
            <a:r>
              <a:rPr lang="uk-UA" sz="3600" b="1" dirty="0">
                <a:solidFill>
                  <a:srgbClr val="494F50"/>
                </a:solidFill>
              </a:rPr>
              <a:t>всіх сторін питання</a:t>
            </a:r>
            <a:r>
              <a:rPr lang="uk-UA" sz="3600" dirty="0">
                <a:solidFill>
                  <a:srgbClr val="494F50"/>
                </a:solidFill>
              </a:rPr>
              <a:t>;</a:t>
            </a:r>
          </a:p>
          <a:p>
            <a:pPr algn="just">
              <a:spcBef>
                <a:spcPts val="1800"/>
              </a:spcBef>
              <a:spcAft>
                <a:spcPts val="2400"/>
              </a:spcAft>
              <a:buFont typeface="Wingdings" pitchFamily="2" charset="2"/>
              <a:buChar char="§"/>
            </a:pPr>
            <a:r>
              <a:rPr lang="uk-UA" sz="3600" dirty="0" smtClean="0">
                <a:solidFill>
                  <a:srgbClr val="494F50"/>
                </a:solidFill>
              </a:rPr>
              <a:t>  розуміння </a:t>
            </a:r>
            <a:r>
              <a:rPr lang="uk-UA" sz="3600" dirty="0">
                <a:solidFill>
                  <a:srgbClr val="494F50"/>
                </a:solidFill>
              </a:rPr>
              <a:t>того, як це питання може </a:t>
            </a:r>
            <a:r>
              <a:rPr lang="uk-UA" sz="3600" b="1" dirty="0">
                <a:solidFill>
                  <a:srgbClr val="494F50"/>
                </a:solidFill>
              </a:rPr>
              <a:t>відбитися на чиновнику</a:t>
            </a:r>
            <a:r>
              <a:rPr lang="uk-UA" sz="3600" dirty="0">
                <a:solidFill>
                  <a:srgbClr val="494F50"/>
                </a:solidFill>
              </a:rPr>
              <a:t>, з яким </a:t>
            </a:r>
            <a:r>
              <a:rPr lang="uk-UA" sz="3600" dirty="0" smtClean="0">
                <a:solidFill>
                  <a:srgbClr val="494F50"/>
                </a:solidFill>
              </a:rPr>
              <a:t>ведуться переговори: важливо не </a:t>
            </a:r>
            <a:r>
              <a:rPr lang="uk-UA" sz="3600" dirty="0">
                <a:solidFill>
                  <a:srgbClr val="494F50"/>
                </a:solidFill>
              </a:rPr>
              <a:t>ставити його в незручне становище перед керівництвом/виборцями і не змушувати його суперечити своїм попереднім заявам/позиціям;</a:t>
            </a:r>
          </a:p>
          <a:p>
            <a:pPr algn="just">
              <a:spcBef>
                <a:spcPts val="1800"/>
              </a:spcBef>
              <a:spcAft>
                <a:spcPts val="2400"/>
              </a:spcAft>
              <a:buFont typeface="Wingdings" pitchFamily="2" charset="2"/>
              <a:buChar char="§"/>
            </a:pPr>
            <a:r>
              <a:rPr lang="uk-UA" sz="3600" dirty="0" smtClean="0">
                <a:solidFill>
                  <a:srgbClr val="494F50"/>
                </a:solidFill>
              </a:rPr>
              <a:t>  підкріплення презентації </a:t>
            </a:r>
            <a:r>
              <a:rPr lang="uk-UA" sz="3600" dirty="0">
                <a:solidFill>
                  <a:srgbClr val="494F50"/>
                </a:solidFill>
              </a:rPr>
              <a:t>(</a:t>
            </a:r>
            <a:r>
              <a:rPr lang="uk-UA" sz="3600" dirty="0" smtClean="0">
                <a:solidFill>
                  <a:srgbClr val="494F50"/>
                </a:solidFill>
              </a:rPr>
              <a:t>переговорів) </a:t>
            </a:r>
            <a:r>
              <a:rPr lang="uk-UA" sz="3600" b="1" dirty="0" smtClean="0">
                <a:solidFill>
                  <a:srgbClr val="494F50"/>
                </a:solidFill>
              </a:rPr>
              <a:t>листом </a:t>
            </a:r>
            <a:r>
              <a:rPr lang="uk-UA" sz="3600" dirty="0" smtClean="0">
                <a:solidFill>
                  <a:srgbClr val="494F50"/>
                </a:solidFill>
              </a:rPr>
              <a:t>з викладенням Вашої позиції, </a:t>
            </a:r>
            <a:r>
              <a:rPr lang="uk-UA" sz="3600" dirty="0">
                <a:solidFill>
                  <a:srgbClr val="494F50"/>
                </a:solidFill>
              </a:rPr>
              <a:t>який після зустрічі можна залишити посадовій особі;</a:t>
            </a:r>
          </a:p>
          <a:p>
            <a:pPr algn="just">
              <a:spcBef>
                <a:spcPts val="1800"/>
              </a:spcBef>
              <a:spcAft>
                <a:spcPts val="2400"/>
              </a:spcAft>
              <a:buFont typeface="Wingdings" pitchFamily="2" charset="2"/>
              <a:buChar char="§"/>
            </a:pPr>
            <a:r>
              <a:rPr lang="uk-UA" sz="3600" dirty="0" smtClean="0">
                <a:solidFill>
                  <a:srgbClr val="494F50"/>
                </a:solidFill>
              </a:rPr>
              <a:t>   знання </a:t>
            </a:r>
            <a:r>
              <a:rPr lang="uk-UA" sz="3600" dirty="0">
                <a:solidFill>
                  <a:srgbClr val="494F50"/>
                </a:solidFill>
              </a:rPr>
              <a:t>принципів </a:t>
            </a:r>
            <a:r>
              <a:rPr lang="uk-UA" sz="3600" dirty="0" smtClean="0">
                <a:solidFill>
                  <a:srgbClr val="494F50"/>
                </a:solidFill>
              </a:rPr>
              <a:t>пост-комунікації </a:t>
            </a:r>
            <a:r>
              <a:rPr lang="uk-UA" sz="3600" b="1" dirty="0">
                <a:solidFill>
                  <a:srgbClr val="494F50"/>
                </a:solidFill>
              </a:rPr>
              <a:t>(follow-up)</a:t>
            </a:r>
            <a:r>
              <a:rPr lang="uk-UA" sz="3600" dirty="0">
                <a:solidFill>
                  <a:srgbClr val="494F50"/>
                </a:solidFill>
              </a:rPr>
              <a:t>;</a:t>
            </a:r>
          </a:p>
          <a:p>
            <a:pPr algn="just">
              <a:spcBef>
                <a:spcPts val="1800"/>
              </a:spcBef>
              <a:spcAft>
                <a:spcPts val="2400"/>
              </a:spcAft>
              <a:buFont typeface="Wingdings" pitchFamily="2" charset="2"/>
              <a:buChar char="§"/>
            </a:pPr>
            <a:r>
              <a:rPr lang="uk-UA" sz="3600" b="1" dirty="0" smtClean="0">
                <a:solidFill>
                  <a:srgbClr val="494F50"/>
                </a:solidFill>
              </a:rPr>
              <a:t>  відчуття </a:t>
            </a:r>
            <a:r>
              <a:rPr lang="uk-UA" sz="3600" b="1" dirty="0">
                <a:solidFill>
                  <a:srgbClr val="494F50"/>
                </a:solidFill>
              </a:rPr>
              <a:t>моменту</a:t>
            </a:r>
            <a:r>
              <a:rPr lang="uk-UA" sz="3600" dirty="0">
                <a:solidFill>
                  <a:srgbClr val="494F50"/>
                </a:solidFill>
              </a:rPr>
              <a:t>: розуміння, коли і як лобіювати Ваше питання, щоб отримати бажаний результат.</a:t>
            </a:r>
          </a:p>
        </p:txBody>
      </p:sp>
      <p:sp>
        <p:nvSpPr>
          <p:cNvPr id="3" name="Content Placeholder 1"/>
          <p:cNvSpPr txBox="1">
            <a:spLocks/>
          </p:cNvSpPr>
          <p:nvPr/>
        </p:nvSpPr>
        <p:spPr>
          <a:xfrm>
            <a:off x="1552576" y="12220658"/>
            <a:ext cx="19945151" cy="67147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a:t>
            </a:r>
            <a:r>
              <a:rPr lang="en-US" sz="2400" dirty="0" smtClean="0">
                <a:solidFill>
                  <a:schemeClr val="accent6"/>
                </a:solidFill>
              </a:rPr>
              <a:t>  Charles S. Mack. Business</a:t>
            </a:r>
            <a:r>
              <a:rPr lang="en-US" sz="2400" dirty="0">
                <a:solidFill>
                  <a:schemeClr val="accent6"/>
                </a:solidFill>
              </a:rPr>
              <a:t>, Politics, and the Practice of Government </a:t>
            </a:r>
            <a:r>
              <a:rPr lang="en-US" sz="2400" dirty="0" smtClean="0">
                <a:solidFill>
                  <a:schemeClr val="accent6"/>
                </a:solidFill>
              </a:rPr>
              <a:t>Relations. – </a:t>
            </a:r>
            <a:r>
              <a:rPr lang="en-US" sz="2400" dirty="0">
                <a:solidFill>
                  <a:schemeClr val="accent6"/>
                </a:solidFill>
              </a:rPr>
              <a:t>Greenwood Publishing Group, </a:t>
            </a:r>
            <a:r>
              <a:rPr lang="en-US" sz="2400" dirty="0" smtClean="0">
                <a:solidFill>
                  <a:schemeClr val="accent6"/>
                </a:solidFill>
              </a:rPr>
              <a:t>1997. P. </a:t>
            </a:r>
            <a:r>
              <a:rPr lang="ru-RU" sz="2400" dirty="0" smtClean="0">
                <a:solidFill>
                  <a:schemeClr val="accent6"/>
                </a:solidFill>
              </a:rPr>
              <a:t>1</a:t>
            </a:r>
            <a:r>
              <a:rPr lang="en-US" sz="2400" dirty="0" smtClean="0">
                <a:solidFill>
                  <a:schemeClr val="accent6"/>
                </a:solidFill>
              </a:rPr>
              <a:t>01.</a:t>
            </a:r>
            <a:endParaRPr lang="ru-RU" sz="2400" dirty="0">
              <a:solidFill>
                <a:schemeClr val="accent6"/>
              </a:solidFill>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txBox="1">
            <a:spLocks/>
          </p:cNvSpPr>
          <p:nvPr/>
        </p:nvSpPr>
        <p:spPr bwMode="auto">
          <a:xfrm>
            <a:off x="1646238" y="4298950"/>
            <a:ext cx="20745450" cy="7771130"/>
          </a:xfrm>
          <a:prstGeom prst="rect">
            <a:avLst/>
          </a:prstGeom>
          <a:noFill/>
          <a:ln w="9525">
            <a:noFill/>
            <a:miter lim="800000"/>
            <a:headEnd/>
            <a:tailEnd/>
          </a:ln>
        </p:spPr>
        <p:txBody>
          <a:bodyPr lIns="217728" tIns="108864" rIns="217728" bIns="108864"/>
          <a:lstStyle/>
          <a:p>
            <a:pPr marL="815975" indent="-815975" algn="just" eaLnBrk="0" hangingPunct="0">
              <a:spcBef>
                <a:spcPts val="3000"/>
              </a:spcBef>
              <a:spcAft>
                <a:spcPts val="3000"/>
              </a:spcAft>
              <a:buSzPct val="75000"/>
              <a:buFont typeface="Wingdings" pitchFamily="2" charset="2"/>
              <a:buChar char="ü"/>
            </a:pPr>
            <a:r>
              <a:rPr lang="uk-UA" sz="4800" dirty="0" smtClean="0">
                <a:solidFill>
                  <a:srgbClr val="494F50"/>
                </a:solidFill>
                <a:ea typeface="ＭＳ Ｐゴシック" pitchFamily="34" charset="-128"/>
                <a:cs typeface="Arial" charset="0"/>
              </a:rPr>
              <a:t>Лобісти не зобов'язані особисто брати участь у політиці (хоча деякі це роблять), але завжди повинні враховувати </a:t>
            </a:r>
            <a:r>
              <a:rPr lang="uk-UA" sz="4800" b="1" dirty="0" smtClean="0">
                <a:solidFill>
                  <a:srgbClr val="494F50"/>
                </a:solidFill>
                <a:ea typeface="ＭＳ Ｐゴシック" pitchFamily="34" charset="-128"/>
                <a:cs typeface="Arial" charset="0"/>
              </a:rPr>
              <a:t>політичні чинники</a:t>
            </a:r>
            <a:r>
              <a:rPr lang="uk-UA" sz="4800" dirty="0" smtClean="0">
                <a:solidFill>
                  <a:srgbClr val="494F50"/>
                </a:solidFill>
                <a:ea typeface="ＭＳ Ｐゴシック" pitchFamily="34" charset="-128"/>
                <a:cs typeface="Arial" charset="0"/>
              </a:rPr>
              <a:t> для ефективної участі у формуванні законодавчого поля</a:t>
            </a:r>
            <a:r>
              <a:rPr lang="uk-UA" sz="4800" dirty="0" smtClean="0">
                <a:solidFill>
                  <a:srgbClr val="494F50"/>
                </a:solidFill>
                <a:ea typeface="ＭＳ Ｐゴシック" pitchFamily="34" charset="-128"/>
              </a:rPr>
              <a:t>.</a:t>
            </a:r>
          </a:p>
          <a:p>
            <a:pPr marL="815975" indent="-815975" algn="just" eaLnBrk="0" hangingPunct="0">
              <a:spcBef>
                <a:spcPts val="3000"/>
              </a:spcBef>
              <a:spcAft>
                <a:spcPts val="3000"/>
              </a:spcAft>
              <a:buSzPct val="75000"/>
              <a:buFont typeface="Wingdings" pitchFamily="2" charset="2"/>
              <a:buChar char="ü"/>
            </a:pPr>
            <a:r>
              <a:rPr lang="uk-UA" sz="4800" dirty="0" smtClean="0">
                <a:solidFill>
                  <a:srgbClr val="494F50"/>
                </a:solidFill>
              </a:rPr>
              <a:t>Кожен </a:t>
            </a:r>
            <a:r>
              <a:rPr lang="uk-UA" sz="4800" dirty="0">
                <a:solidFill>
                  <a:srgbClr val="494F50"/>
                </a:solidFill>
              </a:rPr>
              <a:t>проект нормативного акта повинен розглядатися не тільки по суті, але і з точки зору впливу на </a:t>
            </a:r>
            <a:r>
              <a:rPr lang="uk-UA" sz="4800" b="1" dirty="0">
                <a:solidFill>
                  <a:srgbClr val="494F50"/>
                </a:solidFill>
              </a:rPr>
              <a:t>співвідношення сил у владі</a:t>
            </a:r>
            <a:r>
              <a:rPr lang="uk-UA" sz="4800" dirty="0">
                <a:solidFill>
                  <a:srgbClr val="494F50"/>
                </a:solidFill>
              </a:rPr>
              <a:t>, </a:t>
            </a:r>
            <a:r>
              <a:rPr lang="uk-UA" sz="4800" dirty="0" smtClean="0">
                <a:solidFill>
                  <a:srgbClr val="494F50"/>
                </a:solidFill>
              </a:rPr>
              <a:t>зокрема :</a:t>
            </a:r>
            <a:endParaRPr lang="uk-UA" sz="4800" dirty="0">
              <a:solidFill>
                <a:srgbClr val="494F50"/>
              </a:solidFill>
            </a:endParaRPr>
          </a:p>
          <a:p>
            <a:pPr marL="815975" indent="-815975" algn="just">
              <a:spcBef>
                <a:spcPts val="1200"/>
              </a:spcBef>
              <a:buFont typeface="Wingdings" pitchFamily="2" charset="2"/>
              <a:buChar char="§"/>
            </a:pPr>
            <a:r>
              <a:rPr lang="uk-UA" sz="4800" dirty="0">
                <a:solidFill>
                  <a:srgbClr val="494F50"/>
                </a:solidFill>
              </a:rPr>
              <a:t>перспективи переобрання/ призначення;</a:t>
            </a:r>
          </a:p>
          <a:p>
            <a:pPr marL="815975" indent="-815975" algn="just">
              <a:buFont typeface="Wingdings" pitchFamily="2" charset="2"/>
              <a:buChar char="§"/>
            </a:pPr>
            <a:r>
              <a:rPr lang="uk-UA" sz="4800" dirty="0">
                <a:solidFill>
                  <a:srgbClr val="494F50"/>
                </a:solidFill>
              </a:rPr>
              <a:t>політичний контроль у законодавчому/ виконавчому органі.</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4294967295"/>
            <p:extLst>
              <p:ext uri="{D42A27DB-BD31-4B8C-83A1-F6EECF244321}">
                <p14:modId xmlns:p14="http://schemas.microsoft.com/office/powerpoint/2010/main" val="229651726"/>
              </p:ext>
            </p:extLst>
          </p:nvPr>
        </p:nvGraphicFramePr>
        <p:xfrm>
          <a:off x="1756614" y="3416968"/>
          <a:ext cx="20086676" cy="8494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837766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txBox="1">
            <a:spLocks/>
          </p:cNvSpPr>
          <p:nvPr/>
        </p:nvSpPr>
        <p:spPr bwMode="auto">
          <a:xfrm>
            <a:off x="1552576" y="3609474"/>
            <a:ext cx="20417088" cy="8950826"/>
          </a:xfrm>
          <a:prstGeom prst="rect">
            <a:avLst/>
          </a:prstGeom>
          <a:noFill/>
          <a:ln w="9525">
            <a:noFill/>
            <a:miter lim="800000"/>
            <a:headEnd/>
            <a:tailEnd/>
          </a:ln>
        </p:spPr>
        <p:txBody>
          <a:bodyPr lIns="217728" tIns="108864" rIns="217728" bIns="108864"/>
          <a:lstStyle/>
          <a:p>
            <a:pPr marL="815975" indent="-815975" algn="just">
              <a:spcBef>
                <a:spcPts val="3000"/>
              </a:spcBef>
              <a:spcAft>
                <a:spcPts val="3000"/>
              </a:spcAft>
              <a:buFont typeface="Wingdings" pitchFamily="2" charset="2"/>
              <a:buChar char="ü"/>
            </a:pPr>
            <a:r>
              <a:rPr lang="uk-UA" sz="4000" dirty="0">
                <a:solidFill>
                  <a:srgbClr val="494F50"/>
                </a:solidFill>
              </a:rPr>
              <a:t>Якщо мова йде про контакти </a:t>
            </a:r>
            <a:r>
              <a:rPr lang="uk-UA" sz="4000" dirty="0" smtClean="0">
                <a:solidFill>
                  <a:srgbClr val="494F50"/>
                </a:solidFill>
              </a:rPr>
              <a:t>із </a:t>
            </a:r>
            <a:r>
              <a:rPr lang="uk-UA" sz="4000" dirty="0">
                <a:solidFill>
                  <a:srgbClr val="494F50"/>
                </a:solidFill>
              </a:rPr>
              <a:t>законодавчою владою, то серед депутатів, з якими контактує лобіст, особливу увагу варто приділити </a:t>
            </a:r>
            <a:r>
              <a:rPr lang="uk-UA" sz="4000" b="1" dirty="0">
                <a:solidFill>
                  <a:srgbClr val="494F50"/>
                </a:solidFill>
              </a:rPr>
              <a:t>представнику виборчого округу</a:t>
            </a:r>
            <a:r>
              <a:rPr lang="uk-UA" sz="4000" dirty="0">
                <a:solidFill>
                  <a:srgbClr val="494F50"/>
                </a:solidFill>
              </a:rPr>
              <a:t>, де розташована організація, яку представляє </a:t>
            </a:r>
            <a:r>
              <a:rPr lang="uk-UA" sz="4000" dirty="0" smtClean="0">
                <a:solidFill>
                  <a:srgbClr val="494F50"/>
                </a:solidFill>
              </a:rPr>
              <a:t>лобіст (підтримувати регулярний контакт та ін.).</a:t>
            </a:r>
            <a:endParaRPr lang="uk-UA" sz="4000" dirty="0">
              <a:solidFill>
                <a:srgbClr val="494F50"/>
              </a:solidFill>
            </a:endParaRPr>
          </a:p>
          <a:p>
            <a:pPr marL="815975" indent="-815975" algn="just">
              <a:spcBef>
                <a:spcPts val="3000"/>
              </a:spcBef>
              <a:spcAft>
                <a:spcPts val="3000"/>
              </a:spcAft>
              <a:buFont typeface="Wingdings" pitchFamily="2" charset="2"/>
              <a:buChar char="ü"/>
            </a:pPr>
            <a:r>
              <a:rPr lang="uk-UA" sz="4000" dirty="0">
                <a:solidFill>
                  <a:srgbClr val="494F50"/>
                </a:solidFill>
              </a:rPr>
              <a:t>Це саме та територія, де живуть і працюють виборці цього депутата. </a:t>
            </a:r>
            <a:r>
              <a:rPr lang="uk-UA" sz="4000" dirty="0" smtClean="0">
                <a:solidFill>
                  <a:srgbClr val="494F50"/>
                </a:solidFill>
              </a:rPr>
              <a:t>Захищаючи </a:t>
            </a:r>
            <a:r>
              <a:rPr lang="uk-UA" sz="4000" dirty="0">
                <a:solidFill>
                  <a:srgbClr val="494F50"/>
                </a:solidFill>
              </a:rPr>
              <a:t>інтереси своєї організації, лобіст захищає і інтереси </a:t>
            </a:r>
            <a:r>
              <a:rPr lang="uk-UA" sz="4000" dirty="0" smtClean="0">
                <a:solidFill>
                  <a:srgbClr val="494F50"/>
                </a:solidFill>
              </a:rPr>
              <a:t>виборців.</a:t>
            </a:r>
          </a:p>
          <a:p>
            <a:pPr marL="815975" indent="-815975" algn="just">
              <a:spcBef>
                <a:spcPts val="3000"/>
              </a:spcBef>
              <a:spcAft>
                <a:spcPts val="3000"/>
              </a:spcAft>
              <a:buFont typeface="Wingdings" pitchFamily="2" charset="2"/>
              <a:buChar char="ü"/>
            </a:pPr>
            <a:r>
              <a:rPr lang="uk-UA" sz="4000" dirty="0" smtClean="0">
                <a:solidFill>
                  <a:srgbClr val="494F50"/>
                </a:solidFill>
              </a:rPr>
              <a:t>Чим </a:t>
            </a:r>
            <a:r>
              <a:rPr lang="uk-UA" sz="4000" dirty="0">
                <a:solidFill>
                  <a:srgbClr val="494F50"/>
                </a:solidFill>
              </a:rPr>
              <a:t>більш міцні робочі стосунки лобіста і законодавців, чим краще він поінформований про стан справ у відповідних округах, про те, хто їх активно підтримує, а хто критикує, тим більше шансів на успіх у процесі лобіювання.</a:t>
            </a:r>
          </a:p>
          <a:p>
            <a:pPr algn="just">
              <a:spcBef>
                <a:spcPts val="3000"/>
              </a:spcBef>
              <a:spcAft>
                <a:spcPts val="3000"/>
              </a:spcAft>
            </a:pPr>
            <a:endParaRPr lang="uk-UA" sz="40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1"/>
          <p:cNvSpPr txBox="1">
            <a:spLocks/>
          </p:cNvSpPr>
          <p:nvPr/>
        </p:nvSpPr>
        <p:spPr bwMode="auto">
          <a:xfrm>
            <a:off x="1552575" y="3422469"/>
            <a:ext cx="20441151" cy="9222377"/>
          </a:xfrm>
          <a:prstGeom prst="rect">
            <a:avLst/>
          </a:prstGeom>
          <a:noFill/>
          <a:ln w="9525">
            <a:noFill/>
            <a:miter lim="800000"/>
            <a:headEnd/>
            <a:tailEnd/>
          </a:ln>
        </p:spPr>
        <p:txBody>
          <a:bodyPr lIns="217728" tIns="108864" rIns="217728" bIns="108864"/>
          <a:lstStyle/>
          <a:p>
            <a:pPr marL="815975" indent="-815975" algn="just">
              <a:spcBef>
                <a:spcPts val="3000"/>
              </a:spcBef>
              <a:spcAft>
                <a:spcPts val="3000"/>
              </a:spcAft>
              <a:buFont typeface="Wingdings" pitchFamily="2" charset="2"/>
              <a:buChar char="ü"/>
            </a:pPr>
            <a:r>
              <a:rPr lang="uk-UA" sz="4200" dirty="0" smtClean="0">
                <a:solidFill>
                  <a:srgbClr val="494F50"/>
                </a:solidFill>
              </a:rPr>
              <a:t>Завдання лобіста в процесі безпосереднього спілкування з посадовою особою – домогтися </a:t>
            </a:r>
            <a:r>
              <a:rPr lang="uk-UA" sz="4200" b="1" dirty="0" smtClean="0">
                <a:solidFill>
                  <a:srgbClr val="494F50"/>
                </a:solidFill>
              </a:rPr>
              <a:t>сприятливого, лояльного ставлення</a:t>
            </a:r>
            <a:r>
              <a:rPr lang="uk-UA" sz="4200" dirty="0" smtClean="0">
                <a:solidFill>
                  <a:srgbClr val="494F50"/>
                </a:solidFill>
              </a:rPr>
              <a:t> до своєї організації як соціально відповідального суб'єкта, а також до себе особисто як до авторитетного і повноправного її представника.</a:t>
            </a:r>
          </a:p>
          <a:p>
            <a:pPr marL="815975" indent="-815975" algn="just">
              <a:spcBef>
                <a:spcPts val="3000"/>
              </a:spcBef>
              <a:spcAft>
                <a:spcPts val="3000"/>
              </a:spcAft>
              <a:buFont typeface="Wingdings" pitchFamily="2" charset="2"/>
              <a:buChar char="ü"/>
            </a:pPr>
            <a:r>
              <a:rPr lang="uk-UA" sz="4200" dirty="0" smtClean="0">
                <a:solidFill>
                  <a:srgbClr val="494F50"/>
                </a:solidFill>
              </a:rPr>
              <a:t>При цьому важливо не тільки зацікавити законодавців своєю позицією, але і продемонструвати </a:t>
            </a:r>
            <a:r>
              <a:rPr lang="uk-UA" sz="4200" b="1" dirty="0" smtClean="0">
                <a:solidFill>
                  <a:srgbClr val="494F50"/>
                </a:solidFill>
              </a:rPr>
              <a:t>соціальну вагу </a:t>
            </a:r>
            <a:r>
              <a:rPr lang="uk-UA" sz="4200" dirty="0" smtClean="0">
                <a:solidFill>
                  <a:srgbClr val="494F50"/>
                </a:solidFill>
              </a:rPr>
              <a:t>цієї позиції, потенційний інтерес виборців до цієї позиції або, навпаки, негативні наслідки прийняття альтернативної позиції.</a:t>
            </a:r>
          </a:p>
          <a:p>
            <a:pPr marL="815975" indent="-815975" algn="just">
              <a:spcBef>
                <a:spcPts val="3000"/>
              </a:spcBef>
              <a:spcAft>
                <a:spcPts val="3000"/>
              </a:spcAft>
            </a:pPr>
            <a:endParaRPr lang="uk-UA" sz="4200" dirty="0" smtClean="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1"/>
          <p:cNvSpPr txBox="1">
            <a:spLocks/>
          </p:cNvSpPr>
          <p:nvPr/>
        </p:nvSpPr>
        <p:spPr bwMode="auto">
          <a:xfrm>
            <a:off x="1660525" y="6559550"/>
            <a:ext cx="21078825" cy="1936750"/>
          </a:xfrm>
          <a:prstGeom prst="rect">
            <a:avLst/>
          </a:prstGeom>
          <a:noFill/>
          <a:ln w="9525">
            <a:noFill/>
            <a:miter lim="800000"/>
            <a:headEnd/>
            <a:tailEnd/>
          </a:ln>
        </p:spPr>
        <p:txBody>
          <a:bodyPr lIns="217728" tIns="108864" rIns="217728" bIns="108864"/>
          <a:lstStyle/>
          <a:p>
            <a:pPr algn="ctr"/>
            <a:r>
              <a:rPr lang="ru-RU" sz="6800" b="1" dirty="0">
                <a:solidFill>
                  <a:schemeClr val="tx2"/>
                </a:solidFill>
                <a:latin typeface="Franklin Gothic Medium" pitchFamily="34" charset="0"/>
              </a:rPr>
              <a:t>ІНСТРУМЕНТИ</a:t>
            </a:r>
          </a:p>
          <a:p>
            <a:pPr algn="ctr"/>
            <a:r>
              <a:rPr lang="ru-RU" sz="6800" b="1" dirty="0">
                <a:solidFill>
                  <a:schemeClr val="tx2"/>
                </a:solidFill>
                <a:latin typeface="Franklin Gothic Medium" pitchFamily="34" charset="0"/>
              </a:rPr>
              <a:t>ПРЯМОГО ЛОБІЮВАННЯ</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1"/>
          <p:cNvSpPr txBox="1">
            <a:spLocks/>
          </p:cNvSpPr>
          <p:nvPr/>
        </p:nvSpPr>
        <p:spPr bwMode="auto">
          <a:xfrm>
            <a:off x="1552575" y="3012141"/>
            <a:ext cx="20913725" cy="3224213"/>
          </a:xfrm>
          <a:prstGeom prst="rect">
            <a:avLst/>
          </a:prstGeom>
          <a:noFill/>
          <a:ln w="9525">
            <a:noFill/>
            <a:miter lim="800000"/>
            <a:headEnd/>
            <a:tailEnd/>
          </a:ln>
        </p:spPr>
        <p:txBody>
          <a:bodyPr lIns="217728" tIns="108864" rIns="217728" bIns="108864"/>
          <a:lstStyle/>
          <a:p>
            <a:r>
              <a:rPr lang="ru-RU" sz="6500" dirty="0">
                <a:solidFill>
                  <a:schemeClr val="tx2"/>
                </a:solidFill>
                <a:latin typeface="Franklin Gothic Medium" pitchFamily="34" charset="0"/>
              </a:rPr>
              <a:t>СЕРЕД НАЙБІЛЬШ ВІДОМИХ І ДОСТУПНИХ </a:t>
            </a:r>
          </a:p>
          <a:p>
            <a:r>
              <a:rPr lang="ru-RU" sz="6500" dirty="0">
                <a:solidFill>
                  <a:schemeClr val="tx2"/>
                </a:solidFill>
                <a:latin typeface="Franklin Gothic Medium" pitchFamily="34" charset="0"/>
              </a:rPr>
              <a:t>ІНСТРУМЕНТІВ ПРЯМОГО ЛОБІЮВАННЯ МОЖНА НАЗВАТИ </a:t>
            </a:r>
            <a:r>
              <a:rPr lang="ru-RU" sz="6500" dirty="0" smtClean="0">
                <a:solidFill>
                  <a:schemeClr val="tx2"/>
                </a:solidFill>
                <a:latin typeface="Franklin Gothic Medium" pitchFamily="34" charset="0"/>
              </a:rPr>
              <a:t>ТАКІ:</a:t>
            </a:r>
            <a:endParaRPr lang="ru-RU" sz="6500" dirty="0">
              <a:solidFill>
                <a:schemeClr val="tx2"/>
              </a:solidFill>
              <a:latin typeface="Franklin Gothic Medium" pitchFamily="34" charset="0"/>
            </a:endParaRPr>
          </a:p>
        </p:txBody>
      </p:sp>
      <p:sp>
        <p:nvSpPr>
          <p:cNvPr id="79874" name="Content Placeholder 1"/>
          <p:cNvSpPr txBox="1">
            <a:spLocks/>
          </p:cNvSpPr>
          <p:nvPr/>
        </p:nvSpPr>
        <p:spPr bwMode="auto">
          <a:xfrm>
            <a:off x="4391025" y="9529763"/>
            <a:ext cx="18075275" cy="1635125"/>
          </a:xfrm>
          <a:prstGeom prst="rect">
            <a:avLst/>
          </a:prstGeom>
          <a:noFill/>
          <a:ln w="9525">
            <a:noFill/>
            <a:miter lim="800000"/>
            <a:headEnd/>
            <a:tailEnd/>
          </a:ln>
        </p:spPr>
        <p:txBody>
          <a:bodyPr lIns="217728" tIns="108864" rIns="217728" bIns="108864"/>
          <a:lstStyle/>
          <a:p>
            <a:r>
              <a:rPr lang="ru-RU" sz="6000" dirty="0">
                <a:solidFill>
                  <a:schemeClr val="tx2"/>
                </a:solidFill>
                <a:latin typeface="Franklin Gothic Medium" pitchFamily="34" charset="0"/>
              </a:rPr>
              <a:t>ПИСЬМОВІ ЗВЕРНЕННЯ </a:t>
            </a:r>
            <a:r>
              <a:rPr lang="ru-RU" sz="6000" dirty="0" smtClean="0">
                <a:solidFill>
                  <a:schemeClr val="tx2"/>
                </a:solidFill>
                <a:latin typeface="Franklin Gothic Medium" pitchFamily="34" charset="0"/>
              </a:rPr>
              <a:t>ДО ОРГАНІВ</a:t>
            </a:r>
            <a:r>
              <a:rPr lang="en-US" sz="6000" dirty="0" smtClean="0">
                <a:solidFill>
                  <a:schemeClr val="tx2"/>
                </a:solidFill>
                <a:latin typeface="Franklin Gothic Medium" pitchFamily="34" charset="0"/>
              </a:rPr>
              <a:t> </a:t>
            </a:r>
            <a:r>
              <a:rPr lang="uk-UA" sz="6000" dirty="0" smtClean="0">
                <a:solidFill>
                  <a:schemeClr val="tx2"/>
                </a:solidFill>
                <a:latin typeface="Franklin Gothic Medium" pitchFamily="34" charset="0"/>
              </a:rPr>
              <a:t>ВЛАДИ</a:t>
            </a:r>
            <a:endParaRPr lang="ru-RU" sz="6000" dirty="0">
              <a:solidFill>
                <a:schemeClr val="tx2"/>
              </a:solidFill>
              <a:latin typeface="Franklin Gothic Medium" pitchFamily="34" charset="0"/>
            </a:endParaRPr>
          </a:p>
        </p:txBody>
      </p:sp>
      <p:sp>
        <p:nvSpPr>
          <p:cNvPr id="79875" name="Content Placeholder 1"/>
          <p:cNvSpPr txBox="1">
            <a:spLocks/>
          </p:cNvSpPr>
          <p:nvPr/>
        </p:nvSpPr>
        <p:spPr bwMode="auto">
          <a:xfrm>
            <a:off x="1130300" y="8566150"/>
            <a:ext cx="2808288"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a:solidFill>
                  <a:schemeClr val="accent1"/>
                </a:solidFill>
                <a:latin typeface="Franklin Gothic Medium" pitchFamily="34" charset="0"/>
              </a:rPr>
              <a:t>1</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1"/>
          <p:cNvSpPr txBox="1">
            <a:spLocks/>
          </p:cNvSpPr>
          <p:nvPr/>
        </p:nvSpPr>
        <p:spPr bwMode="auto">
          <a:xfrm>
            <a:off x="1708151" y="2814638"/>
            <a:ext cx="20237450" cy="10252075"/>
          </a:xfrm>
          <a:prstGeom prst="rect">
            <a:avLst/>
          </a:prstGeom>
          <a:noFill/>
          <a:ln w="9525">
            <a:noFill/>
            <a:miter lim="800000"/>
            <a:headEnd/>
            <a:tailEnd/>
          </a:ln>
        </p:spPr>
        <p:txBody>
          <a:bodyPr lIns="217728" tIns="108864" rIns="217728" bIns="108864"/>
          <a:lstStyle/>
          <a:p>
            <a:pPr>
              <a:spcBef>
                <a:spcPts val="600"/>
              </a:spcBef>
              <a:spcAft>
                <a:spcPts val="1800"/>
              </a:spcAft>
            </a:pPr>
            <a:r>
              <a:rPr lang="uk-UA" sz="5000" dirty="0">
                <a:solidFill>
                  <a:schemeClr val="tx2"/>
                </a:solidFill>
                <a:latin typeface="Franklin Gothic Medium" pitchFamily="34" charset="0"/>
              </a:rPr>
              <a:t>СТРУКТУРА ЕФЕКТИВНОГО </a:t>
            </a:r>
            <a:r>
              <a:rPr lang="uk-UA" sz="5000" dirty="0" smtClean="0">
                <a:solidFill>
                  <a:schemeClr val="tx2"/>
                </a:solidFill>
                <a:latin typeface="Franklin Gothic Medium" pitchFamily="34" charset="0"/>
              </a:rPr>
              <a:t>ЗВЕРНЕННЯ:</a:t>
            </a:r>
            <a:endParaRPr lang="uk-UA" sz="5000" b="1" dirty="0"/>
          </a:p>
          <a:p>
            <a:pPr algn="just">
              <a:spcBef>
                <a:spcPts val="1200"/>
              </a:spcBef>
              <a:spcAft>
                <a:spcPts val="1800"/>
              </a:spcAft>
              <a:buFont typeface="Wingdings" pitchFamily="2" charset="2"/>
              <a:buChar char="§"/>
            </a:pPr>
            <a:r>
              <a:rPr lang="uk-UA" sz="3400" b="1" dirty="0">
                <a:solidFill>
                  <a:srgbClr val="494F50"/>
                </a:solidFill>
              </a:rPr>
              <a:t> </a:t>
            </a:r>
            <a:r>
              <a:rPr lang="uk-UA" sz="3400" b="1" dirty="0"/>
              <a:t>ім'я та посада адресата: </a:t>
            </a:r>
          </a:p>
          <a:p>
            <a:pPr algn="just">
              <a:spcBef>
                <a:spcPts val="1200"/>
              </a:spcBef>
              <a:spcAft>
                <a:spcPts val="1800"/>
              </a:spcAft>
            </a:pPr>
            <a:r>
              <a:rPr lang="uk-UA" sz="3400" dirty="0">
                <a:solidFill>
                  <a:srgbClr val="494F50"/>
                </a:solidFill>
              </a:rPr>
              <a:t>посадова особа може мати </a:t>
            </a:r>
            <a:r>
              <a:rPr lang="uk-UA" sz="3400" dirty="0" smtClean="0">
                <a:solidFill>
                  <a:srgbClr val="494F50"/>
                </a:solidFill>
              </a:rPr>
              <a:t>декілька посад (</a:t>
            </a:r>
            <a:r>
              <a:rPr lang="uk-UA" sz="3400" dirty="0">
                <a:solidFill>
                  <a:srgbClr val="494F50"/>
                </a:solidFill>
              </a:rPr>
              <a:t>голова комітету + </a:t>
            </a:r>
            <a:r>
              <a:rPr lang="uk-UA" sz="3400" dirty="0" err="1">
                <a:solidFill>
                  <a:srgbClr val="494F50"/>
                </a:solidFill>
              </a:rPr>
              <a:t>міжфракційного</a:t>
            </a:r>
            <a:r>
              <a:rPr lang="uk-UA" sz="3400" dirty="0">
                <a:solidFill>
                  <a:srgbClr val="494F50"/>
                </a:solidFill>
              </a:rPr>
              <a:t> об'єднання або </a:t>
            </a:r>
            <a:r>
              <a:rPr lang="uk-UA" sz="3400" dirty="0">
                <a:solidFill>
                  <a:schemeClr val="accent6"/>
                </a:solidFill>
              </a:rPr>
              <a:t>неурядової організації), тому вказуйте найбільш актуальну для Вашого питання </a:t>
            </a:r>
            <a:r>
              <a:rPr lang="uk-UA" sz="3400" dirty="0" smtClean="0">
                <a:solidFill>
                  <a:schemeClr val="accent6"/>
                </a:solidFill>
              </a:rPr>
              <a:t>позицію і </a:t>
            </a:r>
            <a:r>
              <a:rPr lang="uk-UA" sz="3400" dirty="0">
                <a:solidFill>
                  <a:schemeClr val="accent6"/>
                </a:solidFill>
              </a:rPr>
              <a:t>підкреслюйте </a:t>
            </a:r>
            <a:r>
              <a:rPr lang="uk-UA" sz="3400" dirty="0" smtClean="0">
                <a:solidFill>
                  <a:schemeClr val="accent6"/>
                </a:solidFill>
              </a:rPr>
              <a:t>її </a:t>
            </a:r>
            <a:r>
              <a:rPr lang="uk-UA" sz="3400" dirty="0">
                <a:solidFill>
                  <a:schemeClr val="accent6"/>
                </a:solidFill>
              </a:rPr>
              <a:t>в те</a:t>
            </a:r>
            <a:r>
              <a:rPr lang="uk-UA" sz="3400" dirty="0">
                <a:solidFill>
                  <a:srgbClr val="494F50"/>
                </a:solidFill>
              </a:rPr>
              <a:t>ксті </a:t>
            </a:r>
            <a:r>
              <a:rPr lang="uk-UA" sz="3400" dirty="0" smtClean="0">
                <a:solidFill>
                  <a:srgbClr val="494F50"/>
                </a:solidFill>
              </a:rPr>
              <a:t>листа;</a:t>
            </a:r>
            <a:endParaRPr lang="uk-UA" sz="3400" dirty="0">
              <a:solidFill>
                <a:srgbClr val="494F50"/>
              </a:solidFill>
            </a:endParaRPr>
          </a:p>
          <a:p>
            <a:pPr algn="just">
              <a:spcBef>
                <a:spcPts val="1200"/>
              </a:spcBef>
              <a:spcAft>
                <a:spcPts val="1800"/>
              </a:spcAft>
              <a:buFont typeface="Wingdings" pitchFamily="2" charset="2"/>
              <a:buChar char="§"/>
            </a:pPr>
            <a:r>
              <a:rPr lang="uk-UA" sz="3400" b="1" dirty="0"/>
              <a:t> інформація </a:t>
            </a:r>
            <a:r>
              <a:rPr lang="uk-UA" sz="3400" b="1" dirty="0" smtClean="0"/>
              <a:t>про Вашу організацію </a:t>
            </a:r>
            <a:r>
              <a:rPr lang="uk-UA" sz="3400" dirty="0">
                <a:solidFill>
                  <a:srgbClr val="494F50"/>
                </a:solidFill>
              </a:rPr>
              <a:t>(не більше 1-ого абзацу):</a:t>
            </a:r>
          </a:p>
          <a:p>
            <a:pPr algn="just">
              <a:spcBef>
                <a:spcPts val="1200"/>
              </a:spcBef>
              <a:spcAft>
                <a:spcPts val="1800"/>
              </a:spcAft>
            </a:pPr>
            <a:r>
              <a:rPr lang="uk-UA" sz="3400" dirty="0">
                <a:solidFill>
                  <a:srgbClr val="494F50"/>
                </a:solidFill>
              </a:rPr>
              <a:t>якщо </a:t>
            </a:r>
            <a:r>
              <a:rPr lang="uk-UA" sz="3400" dirty="0" smtClean="0">
                <a:solidFill>
                  <a:srgbClr val="494F50"/>
                </a:solidFill>
              </a:rPr>
              <a:t>посадова особа не знайома </a:t>
            </a:r>
            <a:r>
              <a:rPr lang="uk-UA" sz="3400" dirty="0">
                <a:solidFill>
                  <a:srgbClr val="494F50"/>
                </a:solidFill>
              </a:rPr>
              <a:t>або мало </a:t>
            </a:r>
            <a:r>
              <a:rPr lang="uk-UA" sz="3400" dirty="0" smtClean="0">
                <a:solidFill>
                  <a:srgbClr val="494F50"/>
                </a:solidFill>
              </a:rPr>
              <a:t>знайома </a:t>
            </a:r>
            <a:r>
              <a:rPr lang="uk-UA" sz="3400" dirty="0">
                <a:solidFill>
                  <a:srgbClr val="494F50"/>
                </a:solidFill>
              </a:rPr>
              <a:t>з діяльністю Вашої організації, можна коротко про неї сказати з акцентом на </a:t>
            </a:r>
            <a:r>
              <a:rPr lang="uk-UA" sz="3400" dirty="0" smtClean="0">
                <a:solidFill>
                  <a:srgbClr val="494F50"/>
                </a:solidFill>
              </a:rPr>
              <a:t>Вашому соціальному та / або економічному значенні </a:t>
            </a:r>
            <a:r>
              <a:rPr lang="uk-UA" sz="3400" dirty="0">
                <a:solidFill>
                  <a:srgbClr val="494F50"/>
                </a:solidFill>
              </a:rPr>
              <a:t>для держави чи регіону;</a:t>
            </a:r>
          </a:p>
          <a:p>
            <a:pPr algn="just">
              <a:spcBef>
                <a:spcPts val="1200"/>
              </a:spcBef>
              <a:spcAft>
                <a:spcPts val="1800"/>
              </a:spcAft>
              <a:buFont typeface="Wingdings" pitchFamily="2" charset="2"/>
              <a:buChar char="§"/>
            </a:pPr>
            <a:r>
              <a:rPr lang="uk-UA" sz="3400" dirty="0">
                <a:solidFill>
                  <a:srgbClr val="494F50"/>
                </a:solidFill>
              </a:rPr>
              <a:t>  </a:t>
            </a:r>
            <a:r>
              <a:rPr lang="uk-UA" sz="3400" b="1" dirty="0"/>
              <a:t>опис проблемного питання і </a:t>
            </a:r>
            <a:r>
              <a:rPr lang="uk-UA" sz="3400" b="1" dirty="0" smtClean="0"/>
              <a:t>мета звернення:</a:t>
            </a:r>
            <a:endParaRPr lang="uk-UA" sz="3400" b="1" dirty="0"/>
          </a:p>
          <a:p>
            <a:pPr algn="just">
              <a:spcBef>
                <a:spcPts val="1200"/>
              </a:spcBef>
              <a:spcAft>
                <a:spcPts val="1800"/>
              </a:spcAft>
            </a:pPr>
            <a:r>
              <a:rPr lang="uk-UA" sz="3400" dirty="0">
                <a:solidFill>
                  <a:srgbClr val="494F50"/>
                </a:solidFill>
              </a:rPr>
              <a:t>що змусило Вас звернутися з </a:t>
            </a:r>
            <a:r>
              <a:rPr lang="uk-UA" sz="3400" dirty="0" smtClean="0">
                <a:solidFill>
                  <a:srgbClr val="494F50"/>
                </a:solidFill>
              </a:rPr>
              <a:t>цим </a:t>
            </a:r>
            <a:r>
              <a:rPr lang="uk-UA" sz="3400" dirty="0">
                <a:solidFill>
                  <a:srgbClr val="494F50"/>
                </a:solidFill>
              </a:rPr>
              <a:t>листом саме до цієї посадової особи? Про який нормативний </a:t>
            </a:r>
            <a:r>
              <a:rPr lang="uk-UA" sz="3400" dirty="0" smtClean="0">
                <a:solidFill>
                  <a:srgbClr val="494F50"/>
                </a:solidFill>
              </a:rPr>
              <a:t>акт, </a:t>
            </a:r>
            <a:r>
              <a:rPr lang="uk-UA" sz="3400" dirty="0">
                <a:solidFill>
                  <a:srgbClr val="494F50"/>
                </a:solidFill>
              </a:rPr>
              <a:t>проект </a:t>
            </a:r>
            <a:r>
              <a:rPr lang="uk-UA" sz="3400" dirty="0" smtClean="0">
                <a:solidFill>
                  <a:srgbClr val="494F50"/>
                </a:solidFill>
              </a:rPr>
              <a:t>акту або заяву уряду іде </a:t>
            </a:r>
            <a:r>
              <a:rPr lang="uk-UA" sz="3400" dirty="0">
                <a:solidFill>
                  <a:srgbClr val="494F50"/>
                </a:solidFill>
              </a:rPr>
              <a:t>мова</a:t>
            </a:r>
            <a:r>
              <a:rPr lang="uk-UA" sz="3400" dirty="0" smtClean="0">
                <a:solidFill>
                  <a:srgbClr val="494F50"/>
                </a:solidFill>
              </a:rPr>
              <a:t>? Викладіть </a:t>
            </a:r>
            <a:r>
              <a:rPr lang="uk-UA" sz="3400" dirty="0">
                <a:solidFill>
                  <a:srgbClr val="494F50"/>
                </a:solidFill>
              </a:rPr>
              <a:t>суть проблеми з посиланням на офіційний </a:t>
            </a:r>
            <a:r>
              <a:rPr lang="uk-UA" sz="3400" dirty="0" smtClean="0">
                <a:solidFill>
                  <a:srgbClr val="494F50"/>
                </a:solidFill>
              </a:rPr>
              <a:t>документ </a:t>
            </a:r>
            <a:r>
              <a:rPr lang="uk-UA" sz="3400" dirty="0">
                <a:solidFill>
                  <a:srgbClr val="494F50"/>
                </a:solidFill>
              </a:rPr>
              <a:t>або інше джерело.</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1"/>
          <p:cNvSpPr txBox="1">
            <a:spLocks/>
          </p:cNvSpPr>
          <p:nvPr/>
        </p:nvSpPr>
        <p:spPr bwMode="auto">
          <a:xfrm>
            <a:off x="1616075" y="2959100"/>
            <a:ext cx="20088893" cy="9626600"/>
          </a:xfrm>
          <a:prstGeom prst="rect">
            <a:avLst/>
          </a:prstGeom>
          <a:noFill/>
          <a:ln w="9525">
            <a:noFill/>
            <a:miter lim="800000"/>
            <a:headEnd/>
            <a:tailEnd/>
          </a:ln>
        </p:spPr>
        <p:txBody>
          <a:bodyPr lIns="217728" tIns="108864" rIns="217728" bIns="108864"/>
          <a:lstStyle/>
          <a:p>
            <a:pPr algn="just">
              <a:spcBef>
                <a:spcPts val="1200"/>
              </a:spcBef>
              <a:spcAft>
                <a:spcPts val="1500"/>
              </a:spcAft>
              <a:buFont typeface="Wingdings" pitchFamily="2" charset="2"/>
              <a:buChar char="§"/>
            </a:pPr>
            <a:r>
              <a:rPr lang="uk-UA" sz="3600" dirty="0">
                <a:solidFill>
                  <a:srgbClr val="494F50"/>
                </a:solidFill>
              </a:rPr>
              <a:t> </a:t>
            </a:r>
            <a:r>
              <a:rPr lang="uk-UA" sz="3600" b="1" dirty="0"/>
              <a:t>Ваші аргументи в порядку соціальної </a:t>
            </a:r>
            <a:r>
              <a:rPr lang="uk-UA" sz="3600" b="1" dirty="0" smtClean="0"/>
              <a:t>важливості:</a:t>
            </a:r>
            <a:endParaRPr lang="uk-UA" sz="3600" b="1" dirty="0"/>
          </a:p>
          <a:p>
            <a:pPr algn="just">
              <a:spcBef>
                <a:spcPts val="1200"/>
              </a:spcBef>
              <a:spcAft>
                <a:spcPts val="1500"/>
              </a:spcAft>
            </a:pPr>
            <a:r>
              <a:rPr lang="uk-UA" sz="3600" dirty="0" smtClean="0">
                <a:solidFill>
                  <a:srgbClr val="494F50"/>
                </a:solidFill>
              </a:rPr>
              <a:t>сформулюйте </a:t>
            </a:r>
            <a:r>
              <a:rPr lang="uk-UA" sz="3600" dirty="0">
                <a:solidFill>
                  <a:srgbClr val="494F50"/>
                </a:solidFill>
              </a:rPr>
              <a:t>позицію навколо суспільного інтересу, </a:t>
            </a:r>
            <a:r>
              <a:rPr lang="uk-UA" sz="3600" dirty="0" smtClean="0">
                <a:solidFill>
                  <a:srgbClr val="494F50"/>
                </a:solidFill>
              </a:rPr>
              <a:t>уникайте аргументів</a:t>
            </a:r>
            <a:r>
              <a:rPr lang="uk-UA" sz="3600" dirty="0">
                <a:solidFill>
                  <a:srgbClr val="494F50"/>
                </a:solidFill>
              </a:rPr>
              <a:t>, побудованих на показниках прибутку, продажів тощо;</a:t>
            </a:r>
          </a:p>
          <a:p>
            <a:pPr algn="just">
              <a:spcBef>
                <a:spcPts val="1200"/>
              </a:spcBef>
              <a:spcAft>
                <a:spcPts val="1500"/>
              </a:spcAft>
              <a:buFont typeface="Wingdings" pitchFamily="2" charset="2"/>
              <a:buChar char="§"/>
            </a:pPr>
            <a:r>
              <a:rPr lang="uk-UA" sz="3600" dirty="0">
                <a:solidFill>
                  <a:srgbClr val="494F50"/>
                </a:solidFill>
              </a:rPr>
              <a:t> </a:t>
            </a:r>
            <a:r>
              <a:rPr lang="uk-UA" sz="3600" b="1" dirty="0"/>
              <a:t>спростування аргументів опонентів</a:t>
            </a:r>
            <a:r>
              <a:rPr lang="uk-UA" sz="3600" dirty="0">
                <a:solidFill>
                  <a:srgbClr val="494F50"/>
                </a:solidFill>
              </a:rPr>
              <a:t> </a:t>
            </a:r>
            <a:r>
              <a:rPr lang="uk-UA" sz="3600" b="1" dirty="0"/>
              <a:t>: </a:t>
            </a:r>
          </a:p>
          <a:p>
            <a:pPr algn="just">
              <a:spcBef>
                <a:spcPts val="1200"/>
              </a:spcBef>
              <a:spcAft>
                <a:spcPts val="1500"/>
              </a:spcAft>
            </a:pPr>
            <a:r>
              <a:rPr lang="uk-UA" sz="3600" dirty="0">
                <a:solidFill>
                  <a:srgbClr val="494F50"/>
                </a:solidFill>
              </a:rPr>
              <a:t>коректне, але однозначне і засноване на фактах;</a:t>
            </a:r>
          </a:p>
          <a:p>
            <a:pPr algn="just">
              <a:spcBef>
                <a:spcPts val="1200"/>
              </a:spcBef>
              <a:spcAft>
                <a:spcPts val="1500"/>
              </a:spcAft>
              <a:buFont typeface="Wingdings" pitchFamily="2" charset="2"/>
              <a:buChar char="§"/>
            </a:pPr>
            <a:r>
              <a:rPr lang="uk-UA" sz="3600" dirty="0">
                <a:solidFill>
                  <a:srgbClr val="494F50"/>
                </a:solidFill>
              </a:rPr>
              <a:t>  </a:t>
            </a:r>
            <a:r>
              <a:rPr lang="uk-UA" sz="3600" b="1" dirty="0"/>
              <a:t>очікувані наслідки проблеми</a:t>
            </a:r>
            <a:r>
              <a:rPr lang="uk-UA" sz="3600" dirty="0">
                <a:solidFill>
                  <a:srgbClr val="494F50"/>
                </a:solidFill>
              </a:rPr>
              <a:t>, про яку Ви пишете, на Вашу організацію</a:t>
            </a:r>
            <a:r>
              <a:rPr lang="uk-UA" sz="3600" b="1" dirty="0"/>
              <a:t> </a:t>
            </a:r>
            <a:r>
              <a:rPr lang="uk-UA" sz="3600" dirty="0">
                <a:solidFill>
                  <a:srgbClr val="494F50"/>
                </a:solidFill>
              </a:rPr>
              <a:t>:</a:t>
            </a:r>
          </a:p>
          <a:p>
            <a:pPr algn="just">
              <a:spcBef>
                <a:spcPts val="1200"/>
              </a:spcBef>
              <a:spcAft>
                <a:spcPts val="1500"/>
              </a:spcAft>
            </a:pPr>
            <a:r>
              <a:rPr lang="uk-UA" sz="3600" dirty="0">
                <a:solidFill>
                  <a:srgbClr val="494F50"/>
                </a:solidFill>
              </a:rPr>
              <a:t>категоріями скорочення робочих місць, податкових наслідків, впливу на життя місцевого населення, впливу на контрагентів (наприклад, постачальників).</a:t>
            </a:r>
          </a:p>
          <a:p>
            <a:pPr algn="just">
              <a:spcBef>
                <a:spcPts val="1200"/>
              </a:spcBef>
              <a:spcAft>
                <a:spcPts val="1500"/>
              </a:spcAft>
              <a:buFont typeface="Wingdings" pitchFamily="2" charset="2"/>
              <a:buChar char="ü"/>
            </a:pPr>
            <a:r>
              <a:rPr lang="uk-UA" sz="3600" dirty="0">
                <a:solidFill>
                  <a:srgbClr val="494F50"/>
                </a:solidFill>
              </a:rPr>
              <a:t> </a:t>
            </a:r>
            <a:r>
              <a:rPr lang="uk-UA" sz="3600" b="1" dirty="0"/>
              <a:t>Якщо ж мова йде не про проблему, а про можливість</a:t>
            </a:r>
            <a:r>
              <a:rPr lang="uk-UA" sz="3600" dirty="0">
                <a:solidFill>
                  <a:srgbClr val="494F50"/>
                </a:solidFill>
              </a:rPr>
              <a:t>, яку перед Вами відкриває проект нормативного </a:t>
            </a:r>
            <a:r>
              <a:rPr lang="uk-UA" sz="3600" dirty="0" smtClean="0">
                <a:solidFill>
                  <a:srgbClr val="494F50"/>
                </a:solidFill>
              </a:rPr>
              <a:t>акту </a:t>
            </a:r>
            <a:r>
              <a:rPr lang="uk-UA" sz="3600" dirty="0">
                <a:solidFill>
                  <a:srgbClr val="494F50"/>
                </a:solidFill>
              </a:rPr>
              <a:t>(наприклад, планується зниження податку або скасування дозвільного </a:t>
            </a:r>
            <a:r>
              <a:rPr lang="uk-UA" sz="3600" dirty="0" smtClean="0">
                <a:solidFill>
                  <a:srgbClr val="494F50"/>
                </a:solidFill>
              </a:rPr>
              <a:t>документу), </a:t>
            </a:r>
            <a:r>
              <a:rPr lang="uk-UA" sz="3600" dirty="0">
                <a:solidFill>
                  <a:srgbClr val="494F50"/>
                </a:solidFill>
              </a:rPr>
              <a:t>Ви формулюєте свою позицію у вигляді листа на підтримку такої </a:t>
            </a:r>
            <a:r>
              <a:rPr lang="uk-UA" sz="3600" dirty="0" smtClean="0">
                <a:solidFill>
                  <a:srgbClr val="494F50"/>
                </a:solidFill>
              </a:rPr>
              <a:t>ініціативи і викладаєте </a:t>
            </a:r>
            <a:r>
              <a:rPr lang="uk-UA" sz="3600" dirty="0">
                <a:solidFill>
                  <a:srgbClr val="494F50"/>
                </a:solidFill>
              </a:rPr>
              <a:t>свої аргументи з урахуванням того, яку </a:t>
            </a:r>
            <a:r>
              <a:rPr lang="uk-UA" sz="3600" b="1" dirty="0" smtClean="0">
                <a:solidFill>
                  <a:srgbClr val="494F50"/>
                </a:solidFill>
              </a:rPr>
              <a:t>суспільну користь</a:t>
            </a:r>
            <a:r>
              <a:rPr lang="uk-UA" sz="3600" dirty="0">
                <a:solidFill>
                  <a:srgbClr val="494F50"/>
                </a:solidFill>
              </a:rPr>
              <a:t> </a:t>
            </a:r>
            <a:r>
              <a:rPr lang="uk-UA" sz="3600" dirty="0" smtClean="0">
                <a:solidFill>
                  <a:srgbClr val="494F50"/>
                </a:solidFill>
              </a:rPr>
              <a:t>принесе відповідний акт;</a:t>
            </a:r>
            <a:endParaRPr lang="uk-UA" sz="36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1"/>
          <p:cNvSpPr txBox="1">
            <a:spLocks/>
          </p:cNvSpPr>
          <p:nvPr/>
        </p:nvSpPr>
        <p:spPr bwMode="auto">
          <a:xfrm>
            <a:off x="1616075" y="2598738"/>
            <a:ext cx="20401714" cy="9601283"/>
          </a:xfrm>
          <a:prstGeom prst="rect">
            <a:avLst/>
          </a:prstGeom>
          <a:noFill/>
          <a:ln w="9525">
            <a:noFill/>
            <a:miter lim="800000"/>
            <a:headEnd/>
            <a:tailEnd/>
          </a:ln>
        </p:spPr>
        <p:txBody>
          <a:bodyPr lIns="217728" tIns="108864" rIns="217728" bIns="108864"/>
          <a:lstStyle/>
          <a:p>
            <a:pPr algn="just">
              <a:spcBef>
                <a:spcPts val="1800"/>
              </a:spcBef>
              <a:spcAft>
                <a:spcPts val="1200"/>
              </a:spcAft>
              <a:buFont typeface="Wingdings" pitchFamily="2" charset="2"/>
              <a:buChar char="§"/>
            </a:pPr>
            <a:r>
              <a:rPr lang="uk-UA" sz="3400" dirty="0">
                <a:solidFill>
                  <a:srgbClr val="494F50"/>
                </a:solidFill>
              </a:rPr>
              <a:t> </a:t>
            </a:r>
            <a:r>
              <a:rPr lang="uk-UA" sz="3400" b="1" dirty="0"/>
              <a:t>посилання на третіх осіб</a:t>
            </a:r>
            <a:r>
              <a:rPr lang="uk-UA" sz="3400" dirty="0">
                <a:solidFill>
                  <a:srgbClr val="494F50"/>
                </a:solidFill>
              </a:rPr>
              <a:t>, які підтримують Вашу позицію</a:t>
            </a:r>
            <a:r>
              <a:rPr lang="uk-UA" sz="3400" dirty="0" smtClean="0">
                <a:solidFill>
                  <a:srgbClr val="494F50"/>
                </a:solidFill>
              </a:rPr>
              <a:t>:</a:t>
            </a:r>
            <a:endParaRPr lang="uk-UA" sz="3400" dirty="0">
              <a:solidFill>
                <a:srgbClr val="494F50"/>
              </a:solidFill>
            </a:endParaRPr>
          </a:p>
          <a:p>
            <a:pPr algn="just">
              <a:spcBef>
                <a:spcPts val="1800"/>
              </a:spcBef>
              <a:spcAft>
                <a:spcPts val="1200"/>
              </a:spcAft>
            </a:pPr>
            <a:r>
              <a:rPr lang="uk-UA" sz="3400" dirty="0">
                <a:solidFill>
                  <a:srgbClr val="494F50"/>
                </a:solidFill>
              </a:rPr>
              <a:t>результати незалежних досліджень, позиція </a:t>
            </a:r>
            <a:r>
              <a:rPr lang="uk-UA" sz="3400" dirty="0" smtClean="0">
                <a:solidFill>
                  <a:srgbClr val="494F50"/>
                </a:solidFill>
              </a:rPr>
              <a:t>бізнес-об</a:t>
            </a:r>
            <a:r>
              <a:rPr lang="en-US" sz="3400" dirty="0" smtClean="0">
                <a:solidFill>
                  <a:srgbClr val="494F50"/>
                </a:solidFill>
              </a:rPr>
              <a:t>’</a:t>
            </a:r>
            <a:r>
              <a:rPr lang="uk-UA" sz="3400" dirty="0" smtClean="0">
                <a:solidFill>
                  <a:srgbClr val="494F50"/>
                </a:solidFill>
              </a:rPr>
              <a:t>єднань, </a:t>
            </a:r>
            <a:r>
              <a:rPr lang="uk-UA" sz="3400" dirty="0">
                <a:solidFill>
                  <a:srgbClr val="494F50"/>
                </a:solidFill>
              </a:rPr>
              <a:t>громадських організацій </a:t>
            </a:r>
            <a:r>
              <a:rPr lang="ru-RU" sz="3400" dirty="0" err="1" smtClean="0">
                <a:solidFill>
                  <a:srgbClr val="494F50"/>
                </a:solidFill>
              </a:rPr>
              <a:t>тощо</a:t>
            </a:r>
            <a:r>
              <a:rPr lang="uk-UA" sz="3400" dirty="0" smtClean="0">
                <a:solidFill>
                  <a:srgbClr val="494F50"/>
                </a:solidFill>
              </a:rPr>
              <a:t>;</a:t>
            </a:r>
            <a:endParaRPr lang="uk-UA" sz="3400" dirty="0">
              <a:solidFill>
                <a:srgbClr val="494F50"/>
              </a:solidFill>
            </a:endParaRPr>
          </a:p>
          <a:p>
            <a:pPr algn="just">
              <a:spcBef>
                <a:spcPts val="1800"/>
              </a:spcBef>
              <a:spcAft>
                <a:spcPts val="1200"/>
              </a:spcAft>
              <a:buFont typeface="Wingdings" pitchFamily="2" charset="2"/>
              <a:buChar char="§"/>
            </a:pPr>
            <a:r>
              <a:rPr lang="uk-UA" sz="3400" dirty="0">
                <a:solidFill>
                  <a:srgbClr val="494F50"/>
                </a:solidFill>
              </a:rPr>
              <a:t> </a:t>
            </a:r>
            <a:r>
              <a:rPr lang="uk-UA" sz="3400" b="1" dirty="0"/>
              <a:t>вплив на споживачів і суспільство в цілому:</a:t>
            </a:r>
          </a:p>
          <a:p>
            <a:pPr algn="just">
              <a:spcBef>
                <a:spcPts val="1800"/>
              </a:spcBef>
              <a:spcAft>
                <a:spcPts val="1200"/>
              </a:spcAft>
            </a:pPr>
            <a:r>
              <a:rPr lang="uk-UA" sz="3400" dirty="0" smtClean="0">
                <a:solidFill>
                  <a:srgbClr val="494F50"/>
                </a:solidFill>
              </a:rPr>
              <a:t>важливо </a:t>
            </a:r>
            <a:r>
              <a:rPr lang="uk-UA" sz="3400" dirty="0">
                <a:solidFill>
                  <a:srgbClr val="494F50"/>
                </a:solidFill>
              </a:rPr>
              <a:t>показати споживачам (та їх об'єднанням), що підтримати Вашу позицію – в їх інтересах. Якщо вони займуть Вашу сторону, на них Ви </a:t>
            </a:r>
            <a:r>
              <a:rPr lang="uk-UA" sz="3400" dirty="0" smtClean="0">
                <a:solidFill>
                  <a:srgbClr val="494F50"/>
                </a:solidFill>
              </a:rPr>
              <a:t>також </a:t>
            </a:r>
            <a:r>
              <a:rPr lang="uk-UA" sz="3400" dirty="0">
                <a:solidFill>
                  <a:srgbClr val="494F50"/>
                </a:solidFill>
              </a:rPr>
              <a:t>зможете </a:t>
            </a:r>
            <a:r>
              <a:rPr lang="uk-UA" sz="3400" dirty="0" smtClean="0">
                <a:solidFill>
                  <a:srgbClr val="494F50"/>
                </a:solidFill>
              </a:rPr>
              <a:t>послатися для підсилення Вашої позиції </a:t>
            </a:r>
            <a:r>
              <a:rPr lang="uk-UA" sz="3400" dirty="0">
                <a:solidFill>
                  <a:srgbClr val="494F50"/>
                </a:solidFill>
              </a:rPr>
              <a:t>перед урядом.</a:t>
            </a:r>
          </a:p>
          <a:p>
            <a:pPr algn="just">
              <a:spcBef>
                <a:spcPts val="1800"/>
              </a:spcBef>
              <a:spcAft>
                <a:spcPts val="1200"/>
              </a:spcAft>
              <a:buFont typeface="Wingdings" pitchFamily="2" charset="2"/>
              <a:buChar char="§"/>
            </a:pPr>
            <a:r>
              <a:rPr lang="uk-UA" sz="3400" b="1" dirty="0">
                <a:solidFill>
                  <a:srgbClr val="494F50"/>
                </a:solidFill>
              </a:rPr>
              <a:t> </a:t>
            </a:r>
            <a:r>
              <a:rPr lang="uk-UA" sz="3400" b="1" dirty="0"/>
              <a:t>Ваші докладні пропозиції щодо змісту нормативного акта: </a:t>
            </a:r>
          </a:p>
          <a:p>
            <a:pPr algn="just">
              <a:spcBef>
                <a:spcPts val="1800"/>
              </a:spcBef>
              <a:spcAft>
                <a:spcPts val="1200"/>
              </a:spcAft>
            </a:pPr>
            <a:r>
              <a:rPr lang="uk-UA" sz="3400" dirty="0" smtClean="0">
                <a:solidFill>
                  <a:srgbClr val="494F50"/>
                </a:solidFill>
              </a:rPr>
              <a:t>чи варто </a:t>
            </a:r>
            <a:r>
              <a:rPr lang="uk-UA" sz="3400" dirty="0">
                <a:solidFill>
                  <a:srgbClr val="494F50"/>
                </a:solidFill>
              </a:rPr>
              <a:t>прийняти проект того нормативного </a:t>
            </a:r>
            <a:r>
              <a:rPr lang="uk-UA" sz="3400" dirty="0" smtClean="0">
                <a:solidFill>
                  <a:srgbClr val="494F50"/>
                </a:solidFill>
              </a:rPr>
              <a:t>акту, </a:t>
            </a:r>
            <a:r>
              <a:rPr lang="uk-UA" sz="3400" dirty="0">
                <a:solidFill>
                  <a:srgbClr val="494F50"/>
                </a:solidFill>
              </a:rPr>
              <a:t>який пропонує </a:t>
            </a:r>
            <a:r>
              <a:rPr lang="uk-UA" sz="3400" dirty="0" smtClean="0">
                <a:solidFill>
                  <a:srgbClr val="494F50"/>
                </a:solidFill>
              </a:rPr>
              <a:t>уряд? Чи потрібні додаткові зміни до нього? </a:t>
            </a:r>
            <a:r>
              <a:rPr lang="uk-UA" sz="3400" dirty="0">
                <a:solidFill>
                  <a:srgbClr val="494F50"/>
                </a:solidFill>
              </a:rPr>
              <a:t>Якщо так, то які саме. Запропонуйте конкретні формулювання. </a:t>
            </a:r>
          </a:p>
          <a:p>
            <a:pPr algn="just">
              <a:spcBef>
                <a:spcPts val="2400"/>
              </a:spcBef>
              <a:spcAft>
                <a:spcPts val="1200"/>
              </a:spcAft>
              <a:buFont typeface="Wingdings" pitchFamily="2" charset="2"/>
              <a:buChar char="ü"/>
            </a:pPr>
            <a:r>
              <a:rPr lang="uk-UA" sz="3400" dirty="0">
                <a:solidFill>
                  <a:srgbClr val="494F50"/>
                </a:solidFill>
              </a:rPr>
              <a:t> Зробіть так, щоб чиновнику, якому адресовано листа, не довелося робити зайву роботу і </a:t>
            </a:r>
            <a:r>
              <a:rPr lang="en-US" sz="3400" dirty="0" smtClean="0">
                <a:solidFill>
                  <a:srgbClr val="494F50"/>
                </a:solidFill>
              </a:rPr>
              <a:t>“</a:t>
            </a:r>
            <a:r>
              <a:rPr lang="uk-UA" sz="3400" dirty="0" smtClean="0">
                <a:solidFill>
                  <a:srgbClr val="494F50"/>
                </a:solidFill>
              </a:rPr>
              <a:t>перекладати</a:t>
            </a:r>
            <a:r>
              <a:rPr lang="en-US" sz="3400" dirty="0" smtClean="0">
                <a:solidFill>
                  <a:srgbClr val="494F50"/>
                </a:solidFill>
              </a:rPr>
              <a:t>”</a:t>
            </a:r>
            <a:r>
              <a:rPr lang="uk-UA" sz="3400" dirty="0" smtClean="0">
                <a:solidFill>
                  <a:srgbClr val="494F50"/>
                </a:solidFill>
              </a:rPr>
              <a:t> Ваші </a:t>
            </a:r>
            <a:r>
              <a:rPr lang="uk-UA" sz="3400" dirty="0">
                <a:solidFill>
                  <a:srgbClr val="494F50"/>
                </a:solidFill>
              </a:rPr>
              <a:t>аргументи на мову законодавства. </a:t>
            </a:r>
          </a:p>
          <a:p>
            <a:pPr algn="just">
              <a:spcBef>
                <a:spcPts val="1800"/>
              </a:spcBef>
              <a:spcAft>
                <a:spcPts val="1200"/>
              </a:spcAft>
              <a:buFont typeface="Wingdings" pitchFamily="2" charset="2"/>
              <a:buChar char="ü"/>
            </a:pPr>
            <a:r>
              <a:rPr lang="uk-UA" sz="3400" dirty="0">
                <a:solidFill>
                  <a:srgbClr val="494F50"/>
                </a:solidFill>
              </a:rPr>
              <a:t> Для цього проконсультуйтеся з юристами і надайте законодавцю текст, готовий до використання у роботі над нормативним актом (в текстовому форматі або у вигляді порівняльної таблиці).</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1"/>
          <p:cNvSpPr txBox="1">
            <a:spLocks/>
          </p:cNvSpPr>
          <p:nvPr/>
        </p:nvSpPr>
        <p:spPr bwMode="auto">
          <a:xfrm>
            <a:off x="1563689" y="3055938"/>
            <a:ext cx="20381912" cy="9601200"/>
          </a:xfrm>
          <a:prstGeom prst="rect">
            <a:avLst/>
          </a:prstGeom>
          <a:noFill/>
          <a:ln w="9525">
            <a:noFill/>
            <a:miter lim="800000"/>
            <a:headEnd/>
            <a:tailEnd/>
          </a:ln>
        </p:spPr>
        <p:txBody>
          <a:bodyPr lIns="217728" tIns="108864" rIns="217728" bIns="108864"/>
          <a:lstStyle/>
          <a:p>
            <a:pPr marL="679450" indent="-679450" algn="just">
              <a:spcBef>
                <a:spcPts val="1800"/>
              </a:spcBef>
              <a:spcAft>
                <a:spcPts val="1800"/>
              </a:spcAft>
              <a:buFont typeface="Wingdings" pitchFamily="2" charset="2"/>
              <a:buChar char="§"/>
            </a:pPr>
            <a:r>
              <a:rPr lang="uk-UA" sz="3700" b="1" dirty="0"/>
              <a:t>пропозиція експертної підтримки</a:t>
            </a:r>
            <a:r>
              <a:rPr lang="uk-UA" sz="3700" dirty="0">
                <a:solidFill>
                  <a:srgbClr val="494F50"/>
                </a:solidFill>
              </a:rPr>
              <a:t> при доопрацюванні питання, про </a:t>
            </a:r>
            <a:r>
              <a:rPr lang="uk-UA" sz="3700" dirty="0" smtClean="0">
                <a:solidFill>
                  <a:srgbClr val="494F50"/>
                </a:solidFill>
              </a:rPr>
              <a:t>яке ідеться:</a:t>
            </a:r>
            <a:endParaRPr lang="uk-UA" sz="3700" dirty="0">
              <a:solidFill>
                <a:srgbClr val="494F50"/>
              </a:solidFill>
            </a:endParaRPr>
          </a:p>
          <a:p>
            <a:pPr marL="679450" indent="-679450" algn="just">
              <a:spcBef>
                <a:spcPts val="1800"/>
              </a:spcBef>
              <a:spcAft>
                <a:spcPts val="1800"/>
              </a:spcAft>
            </a:pPr>
            <a:r>
              <a:rPr lang="uk-UA" sz="3700" dirty="0">
                <a:solidFill>
                  <a:srgbClr val="494F50"/>
                </a:solidFill>
              </a:rPr>
              <a:t>	</a:t>
            </a:r>
            <a:r>
              <a:rPr lang="uk-UA" sz="3700" dirty="0" smtClean="0">
                <a:solidFill>
                  <a:srgbClr val="494F50"/>
                </a:solidFill>
              </a:rPr>
              <a:t>якщо є </a:t>
            </a:r>
            <a:r>
              <a:rPr lang="uk-UA" sz="3700" dirty="0">
                <a:solidFill>
                  <a:srgbClr val="494F50"/>
                </a:solidFill>
              </a:rPr>
              <a:t>така можливість, запропонуйте залучити міжнародних експертів у цьому питанні (наприклад, фахівців Ваших </a:t>
            </a:r>
            <a:r>
              <a:rPr lang="uk-UA" sz="3700" dirty="0" smtClean="0">
                <a:solidFill>
                  <a:srgbClr val="494F50"/>
                </a:solidFill>
              </a:rPr>
              <a:t>партнерів за кордоном у тих країнах</a:t>
            </a:r>
            <a:r>
              <a:rPr lang="uk-UA" sz="3700" dirty="0">
                <a:solidFill>
                  <a:srgbClr val="494F50"/>
                </a:solidFill>
              </a:rPr>
              <a:t>, де є позитивний досвід вирішення подібних </a:t>
            </a:r>
            <a:r>
              <a:rPr lang="uk-UA" sz="3700" dirty="0" smtClean="0">
                <a:solidFill>
                  <a:srgbClr val="494F50"/>
                </a:solidFill>
              </a:rPr>
              <a:t>питань);</a:t>
            </a:r>
            <a:endParaRPr lang="uk-UA" sz="3700" dirty="0">
              <a:solidFill>
                <a:srgbClr val="494F50"/>
              </a:solidFill>
            </a:endParaRPr>
          </a:p>
          <a:p>
            <a:pPr marL="679450" indent="-679450" algn="just">
              <a:spcBef>
                <a:spcPts val="1800"/>
              </a:spcBef>
              <a:spcAft>
                <a:spcPts val="1800"/>
              </a:spcAft>
              <a:buFont typeface="Wingdings" pitchFamily="2" charset="2"/>
              <a:buChar char="§"/>
            </a:pPr>
            <a:r>
              <a:rPr lang="uk-UA" sz="3700" b="1" dirty="0"/>
              <a:t>пропозиція робочої зустрічі </a:t>
            </a:r>
            <a:r>
              <a:rPr lang="uk-UA" sz="3700" dirty="0">
                <a:solidFill>
                  <a:srgbClr val="494F50"/>
                </a:solidFill>
              </a:rPr>
              <a:t>для більш детального обговорення питання.</a:t>
            </a:r>
          </a:p>
          <a:p>
            <a:pPr marL="679450" indent="-679450" algn="just">
              <a:spcBef>
                <a:spcPts val="1800"/>
              </a:spcBef>
              <a:spcAft>
                <a:spcPts val="1800"/>
              </a:spcAft>
              <a:buFont typeface="Wingdings" pitchFamily="2" charset="2"/>
              <a:buChar char="ü"/>
            </a:pPr>
            <a:r>
              <a:rPr lang="uk-UA" sz="3700" dirty="0">
                <a:solidFill>
                  <a:srgbClr val="494F50"/>
                </a:solidFill>
              </a:rPr>
              <a:t>Багато з Ваших листів Ви будете розсилати великій кількості законодавців і чиновників, і зустрічатися з кожним з них немає необхідності. </a:t>
            </a:r>
          </a:p>
          <a:p>
            <a:pPr marL="679450" indent="-679450" algn="just">
              <a:spcBef>
                <a:spcPts val="1800"/>
              </a:spcBef>
              <a:spcAft>
                <a:spcPts val="1800"/>
              </a:spcAft>
              <a:buFont typeface="Wingdings" pitchFamily="2" charset="2"/>
              <a:buChar char="ü"/>
            </a:pPr>
            <a:r>
              <a:rPr lang="uk-UA" sz="3700" dirty="0">
                <a:solidFill>
                  <a:srgbClr val="494F50"/>
                </a:solidFill>
              </a:rPr>
              <a:t>Але у випадку з ключовими для Вас посадовими особами, у листі обов'язково має бути пропозиція про особисту зустріч для більш детального обговорення, обміну думками та актуальною інформацією з </a:t>
            </a:r>
            <a:r>
              <a:rPr lang="uk-UA" sz="3700" dirty="0" smtClean="0">
                <a:solidFill>
                  <a:srgbClr val="494F50"/>
                </a:solidFill>
              </a:rPr>
              <a:t>питання;</a:t>
            </a:r>
            <a:endParaRPr lang="uk-UA" sz="3700" dirty="0">
              <a:solidFill>
                <a:srgbClr val="494F50"/>
              </a:solidFill>
            </a:endParaRPr>
          </a:p>
          <a:p>
            <a:pPr marL="679450" indent="-679450" algn="just">
              <a:spcBef>
                <a:spcPts val="1800"/>
              </a:spcBef>
              <a:spcAft>
                <a:spcPts val="1800"/>
              </a:spcAft>
              <a:buFont typeface="Wingdings" pitchFamily="2" charset="2"/>
              <a:buChar char="§"/>
            </a:pPr>
            <a:r>
              <a:rPr lang="uk-UA" sz="3700" b="1" dirty="0"/>
              <a:t>контактна особа </a:t>
            </a:r>
            <a:r>
              <a:rPr lang="uk-UA" sz="3700" dirty="0">
                <a:solidFill>
                  <a:srgbClr val="494F50"/>
                </a:solidFill>
              </a:rPr>
              <a:t>з Вашого боку і </a:t>
            </a:r>
            <a:r>
              <a:rPr lang="uk-UA" sz="3700" dirty="0" smtClean="0">
                <a:solidFill>
                  <a:srgbClr val="494F50"/>
                </a:solidFill>
              </a:rPr>
              <a:t>її </a:t>
            </a:r>
            <a:r>
              <a:rPr lang="uk-UA" sz="3700" dirty="0">
                <a:solidFill>
                  <a:srgbClr val="494F50"/>
                </a:solidFill>
              </a:rPr>
              <a:t>координати: номер телефону, </a:t>
            </a:r>
            <a:r>
              <a:rPr lang="uk-UA" sz="3700" dirty="0" smtClean="0">
                <a:solidFill>
                  <a:srgbClr val="494F50"/>
                </a:solidFill>
              </a:rPr>
              <a:t>адреса </a:t>
            </a:r>
            <a:r>
              <a:rPr lang="uk-UA" sz="3700" dirty="0">
                <a:solidFill>
                  <a:srgbClr val="494F50"/>
                </a:solidFill>
              </a:rPr>
              <a:t>електронної пошти.</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Content Placeholder 1"/>
          <p:cNvSpPr txBox="1">
            <a:spLocks/>
          </p:cNvSpPr>
          <p:nvPr/>
        </p:nvSpPr>
        <p:spPr bwMode="auto">
          <a:xfrm>
            <a:off x="1708150" y="2984500"/>
            <a:ext cx="20069008" cy="10129838"/>
          </a:xfrm>
          <a:prstGeom prst="rect">
            <a:avLst/>
          </a:prstGeom>
          <a:noFill/>
          <a:ln w="9525">
            <a:noFill/>
            <a:miter lim="800000"/>
            <a:headEnd/>
            <a:tailEnd/>
          </a:ln>
        </p:spPr>
        <p:txBody>
          <a:bodyPr lIns="217728" tIns="108864" rIns="217728" bIns="108864"/>
          <a:lstStyle/>
          <a:p>
            <a:pPr>
              <a:spcBef>
                <a:spcPts val="1425"/>
              </a:spcBef>
              <a:spcAft>
                <a:spcPts val="3600"/>
              </a:spcAft>
            </a:pPr>
            <a:r>
              <a:rPr lang="uk-UA" sz="5000" dirty="0">
                <a:solidFill>
                  <a:schemeClr val="tx2"/>
                </a:solidFill>
                <a:latin typeface="Franklin Gothic Medium" pitchFamily="34" charset="0"/>
              </a:rPr>
              <a:t>ФОРМАЛЬНІ ХАРАКТЕРИСТИКИ ЕФЕКТИВНОГО ПИСЬМОВОГО </a:t>
            </a:r>
            <a:r>
              <a:rPr lang="uk-UA" sz="5000" dirty="0" smtClean="0">
                <a:solidFill>
                  <a:schemeClr val="tx2"/>
                </a:solidFill>
                <a:latin typeface="Franklin Gothic Medium" pitchFamily="34" charset="0"/>
              </a:rPr>
              <a:t>ЗВЕРНЕННЯ:</a:t>
            </a:r>
            <a:endParaRPr lang="uk-UA" sz="1900" b="1" dirty="0"/>
          </a:p>
          <a:p>
            <a:pPr algn="just">
              <a:spcBef>
                <a:spcPts val="1200"/>
              </a:spcBef>
              <a:spcAft>
                <a:spcPts val="1800"/>
              </a:spcAft>
              <a:buFont typeface="Wingdings" pitchFamily="2" charset="2"/>
              <a:buChar char="§"/>
            </a:pPr>
            <a:r>
              <a:rPr lang="uk-UA" sz="3600" b="1" dirty="0"/>
              <a:t>Стислість </a:t>
            </a:r>
            <a:r>
              <a:rPr lang="uk-UA" sz="3600" dirty="0">
                <a:solidFill>
                  <a:srgbClr val="494F50"/>
                </a:solidFill>
              </a:rPr>
              <a:t>(1-2 сторінки): чим вище посада адресата, тим коротшим має бути лист. </a:t>
            </a:r>
            <a:r>
              <a:rPr lang="uk-UA" sz="3600" dirty="0" smtClean="0">
                <a:solidFill>
                  <a:srgbClr val="494F50"/>
                </a:solidFill>
              </a:rPr>
              <a:t>Додаткову </a:t>
            </a:r>
            <a:r>
              <a:rPr lang="uk-UA" sz="3600" dirty="0">
                <a:solidFill>
                  <a:srgbClr val="494F50"/>
                </a:solidFill>
              </a:rPr>
              <a:t>інформацію з питання варто надавати у вигляді додатків, а не в тілі листа;</a:t>
            </a:r>
          </a:p>
          <a:p>
            <a:pPr algn="just">
              <a:spcBef>
                <a:spcPts val="1200"/>
              </a:spcBef>
              <a:spcAft>
                <a:spcPts val="1800"/>
              </a:spcAft>
              <a:buFont typeface="Wingdings" pitchFamily="2" charset="2"/>
              <a:buChar char="§"/>
            </a:pPr>
            <a:r>
              <a:rPr lang="uk-UA" sz="3600" b="1" dirty="0"/>
              <a:t>Чітка структура;</a:t>
            </a:r>
          </a:p>
          <a:p>
            <a:pPr algn="just">
              <a:spcBef>
                <a:spcPts val="1200"/>
              </a:spcBef>
              <a:spcAft>
                <a:spcPts val="1800"/>
              </a:spcAft>
              <a:buFont typeface="Wingdings" pitchFamily="2" charset="2"/>
              <a:buChar char="§"/>
            </a:pPr>
            <a:r>
              <a:rPr lang="uk-UA" sz="3600" dirty="0">
                <a:solidFill>
                  <a:srgbClr val="494F50"/>
                </a:solidFill>
              </a:rPr>
              <a:t>Лист має базуватись</a:t>
            </a:r>
            <a:r>
              <a:rPr lang="uk-UA" sz="3600" dirty="0"/>
              <a:t> </a:t>
            </a:r>
            <a:r>
              <a:rPr lang="uk-UA" sz="3600" b="1" dirty="0"/>
              <a:t>на точних і перевірених фактах</a:t>
            </a:r>
            <a:r>
              <a:rPr lang="uk-UA" sz="3600" dirty="0">
                <a:solidFill>
                  <a:srgbClr val="494F50"/>
                </a:solidFill>
              </a:rPr>
              <a:t>;</a:t>
            </a:r>
          </a:p>
          <a:p>
            <a:pPr algn="just">
              <a:spcBef>
                <a:spcPts val="1200"/>
              </a:spcBef>
              <a:spcAft>
                <a:spcPts val="1800"/>
              </a:spcAft>
              <a:buFont typeface="Wingdings" pitchFamily="2" charset="2"/>
              <a:buChar char="§"/>
            </a:pPr>
            <a:r>
              <a:rPr lang="uk-UA" sz="3600" dirty="0">
                <a:solidFill>
                  <a:srgbClr val="494F50"/>
                </a:solidFill>
              </a:rPr>
              <a:t>Лист має </a:t>
            </a:r>
            <a:r>
              <a:rPr lang="uk-UA" sz="3600" b="1" dirty="0"/>
              <a:t>звучати переконливо</a:t>
            </a:r>
            <a:r>
              <a:rPr lang="uk-UA" sz="3600" dirty="0">
                <a:solidFill>
                  <a:srgbClr val="494F50"/>
                </a:solidFill>
              </a:rPr>
              <a:t>;</a:t>
            </a:r>
          </a:p>
          <a:p>
            <a:pPr algn="just">
              <a:spcBef>
                <a:spcPts val="1200"/>
              </a:spcBef>
              <a:spcAft>
                <a:spcPts val="1800"/>
              </a:spcAft>
              <a:buFont typeface="Wingdings" pitchFamily="2" charset="2"/>
              <a:buChar char="§"/>
            </a:pPr>
            <a:r>
              <a:rPr lang="uk-UA" sz="3600" dirty="0">
                <a:solidFill>
                  <a:srgbClr val="494F50"/>
                </a:solidFill>
              </a:rPr>
              <a:t>Він повинен бути </a:t>
            </a:r>
            <a:r>
              <a:rPr lang="uk-UA" sz="3600" dirty="0" smtClean="0">
                <a:solidFill>
                  <a:srgbClr val="494F50"/>
                </a:solidFill>
              </a:rPr>
              <a:t>сформульований у</a:t>
            </a:r>
            <a:r>
              <a:rPr lang="uk-UA" sz="3600" dirty="0" smtClean="0"/>
              <a:t> </a:t>
            </a:r>
            <a:r>
              <a:rPr lang="uk-UA" sz="3600" b="1" dirty="0"/>
              <a:t>помірному в тоні</a:t>
            </a:r>
            <a:r>
              <a:rPr lang="uk-UA" sz="3600" dirty="0">
                <a:solidFill>
                  <a:srgbClr val="494F50"/>
                </a:solidFill>
              </a:rPr>
              <a:t>, без емоційних заяв, закликів і </a:t>
            </a:r>
            <a:r>
              <a:rPr lang="uk-UA" sz="3600" dirty="0" smtClean="0">
                <a:solidFill>
                  <a:srgbClr val="494F50"/>
                </a:solidFill>
              </a:rPr>
              <a:t>погроз;</a:t>
            </a:r>
          </a:p>
          <a:p>
            <a:pPr algn="just">
              <a:spcBef>
                <a:spcPts val="1200"/>
              </a:spcBef>
              <a:spcAft>
                <a:spcPts val="1800"/>
              </a:spcAft>
              <a:buFont typeface="Wingdings" pitchFamily="2" charset="2"/>
              <a:buChar char="§"/>
            </a:pPr>
            <a:r>
              <a:rPr lang="uk-UA" sz="3600" dirty="0" smtClean="0">
                <a:solidFill>
                  <a:srgbClr val="494F50"/>
                </a:solidFill>
              </a:rPr>
              <a:t>Лист </a:t>
            </a:r>
            <a:r>
              <a:rPr lang="uk-UA" sz="3600" dirty="0">
                <a:solidFill>
                  <a:srgbClr val="494F50"/>
                </a:solidFill>
              </a:rPr>
              <a:t>має бути написаний</a:t>
            </a:r>
            <a:r>
              <a:rPr lang="uk-UA" sz="3600" dirty="0"/>
              <a:t> </a:t>
            </a:r>
            <a:r>
              <a:rPr lang="uk-UA" sz="3600" b="1" dirty="0"/>
              <a:t>доступною мовою</a:t>
            </a:r>
            <a:r>
              <a:rPr lang="uk-UA" sz="3600" dirty="0">
                <a:solidFill>
                  <a:srgbClr val="494F50"/>
                </a:solidFill>
              </a:rPr>
              <a:t>, без професійного жаргону і зайвої термінології;</a:t>
            </a: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1"/>
          <p:cNvSpPr txBox="1">
            <a:spLocks/>
          </p:cNvSpPr>
          <p:nvPr/>
        </p:nvSpPr>
        <p:spPr bwMode="auto">
          <a:xfrm>
            <a:off x="1708150" y="3296654"/>
            <a:ext cx="19948692" cy="8855660"/>
          </a:xfrm>
          <a:prstGeom prst="rect">
            <a:avLst/>
          </a:prstGeom>
          <a:noFill/>
          <a:ln w="9525">
            <a:noFill/>
            <a:miter lim="800000"/>
            <a:headEnd/>
            <a:tailEnd/>
          </a:ln>
        </p:spPr>
        <p:txBody>
          <a:bodyPr lIns="217728" tIns="108864" rIns="217728" bIns="108864"/>
          <a:lstStyle/>
          <a:p>
            <a:pPr marL="679450" indent="-679450" algn="just">
              <a:spcBef>
                <a:spcPts val="2400"/>
              </a:spcBef>
              <a:spcAft>
                <a:spcPts val="3000"/>
              </a:spcAft>
              <a:buFont typeface="Wingdings" pitchFamily="2" charset="2"/>
              <a:buChar char="§"/>
            </a:pPr>
            <a:r>
              <a:rPr lang="uk-UA" sz="3800" b="1" dirty="0"/>
              <a:t>У листі повинна міститися вся необхідна інформація для прийняття рішення:</a:t>
            </a:r>
            <a:r>
              <a:rPr lang="uk-UA" b="1" dirty="0"/>
              <a:t> </a:t>
            </a:r>
            <a:r>
              <a:rPr lang="uk-UA" sz="3800" dirty="0">
                <a:solidFill>
                  <a:srgbClr val="494F50"/>
                </a:solidFill>
              </a:rPr>
              <a:t>не припускайте, що адресат добре знайомий з питанням. Полегшіть чиновнику роботу, уявіть свої пропозиції в готовому для роботи вигляді. Це підвищить ймовірність того, що Вашу позицію розглянуть і врахують.</a:t>
            </a:r>
          </a:p>
          <a:p>
            <a:pPr marL="679450" indent="-679450" algn="just">
              <a:spcBef>
                <a:spcPts val="2400"/>
              </a:spcBef>
              <a:spcAft>
                <a:spcPts val="3000"/>
              </a:spcAft>
              <a:buFont typeface="Wingdings" pitchFamily="2" charset="2"/>
              <a:buChar char="§"/>
            </a:pPr>
            <a:r>
              <a:rPr lang="uk-UA" sz="3800" b="1" dirty="0"/>
              <a:t>Лист має бути витримано в одному кольорі і шрифті</a:t>
            </a:r>
            <a:r>
              <a:rPr lang="uk-UA" b="1" dirty="0"/>
              <a:t> </a:t>
            </a:r>
            <a:r>
              <a:rPr lang="uk-UA" sz="3800" dirty="0">
                <a:solidFill>
                  <a:srgbClr val="494F50"/>
                </a:solidFill>
              </a:rPr>
              <a:t>(при необхідності – з різними накресленнями: курсив, жирний шрифт тощо).</a:t>
            </a:r>
            <a:r>
              <a:rPr lang="uk-UA" sz="3800" b="1" dirty="0"/>
              <a:t> </a:t>
            </a:r>
            <a:endParaRPr lang="uk-UA" sz="3800" b="1" dirty="0" smtClean="0"/>
          </a:p>
          <a:p>
            <a:pPr marL="679450" indent="-679450" algn="just">
              <a:spcBef>
                <a:spcPts val="2400"/>
              </a:spcBef>
              <a:spcAft>
                <a:spcPts val="3000"/>
              </a:spcAft>
              <a:buFont typeface="Wingdings" pitchFamily="2" charset="2"/>
              <a:buChar char="ü"/>
            </a:pPr>
            <a:r>
              <a:rPr lang="uk-UA" sz="3800" dirty="0" smtClean="0">
                <a:solidFill>
                  <a:srgbClr val="494F50"/>
                </a:solidFill>
              </a:rPr>
              <a:t>Якщо </a:t>
            </a:r>
            <a:r>
              <a:rPr lang="uk-UA" sz="3800" dirty="0">
                <a:solidFill>
                  <a:srgbClr val="494F50"/>
                </a:solidFill>
              </a:rPr>
              <a:t>Ви використовуєте в листі інформацію, яку не хотіли б робити публічною, </a:t>
            </a:r>
            <a:r>
              <a:rPr lang="uk-UA" sz="3800" dirty="0" smtClean="0">
                <a:solidFill>
                  <a:srgbClr val="494F50"/>
                </a:solidFill>
              </a:rPr>
              <a:t>вкажіть на </a:t>
            </a:r>
            <a:r>
              <a:rPr lang="uk-UA" sz="3800" dirty="0">
                <a:solidFill>
                  <a:srgbClr val="494F50"/>
                </a:solidFill>
              </a:rPr>
              <a:t>це. Інакше потрібно бути готовими до того, що Ваш лист або його елементи можуть бути використані адресатом у його кореспонденції.</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1"/>
          <p:cNvGraphicFramePr>
            <a:graphicFrameLocks/>
          </p:cNvGraphicFramePr>
          <p:nvPr>
            <p:extLst>
              <p:ext uri="{D42A27DB-BD31-4B8C-83A1-F6EECF244321}">
                <p14:modId xmlns:p14="http://schemas.microsoft.com/office/powerpoint/2010/main" val="545277255"/>
              </p:ext>
            </p:extLst>
          </p:nvPr>
        </p:nvGraphicFramePr>
        <p:xfrm>
          <a:off x="1852862" y="2983832"/>
          <a:ext cx="20412311" cy="8253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0199483"/>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Content Placeholder 1"/>
          <p:cNvSpPr txBox="1">
            <a:spLocks/>
          </p:cNvSpPr>
          <p:nvPr/>
        </p:nvSpPr>
        <p:spPr bwMode="auto">
          <a:xfrm>
            <a:off x="4884738" y="6748463"/>
            <a:ext cx="17545050" cy="3045242"/>
          </a:xfrm>
          <a:prstGeom prst="rect">
            <a:avLst/>
          </a:prstGeom>
          <a:noFill/>
          <a:ln w="9525">
            <a:noFill/>
            <a:miter lim="800000"/>
            <a:headEnd/>
            <a:tailEnd/>
          </a:ln>
        </p:spPr>
        <p:txBody>
          <a:bodyPr lIns="217728" tIns="108864" rIns="217728" bIns="108864"/>
          <a:lstStyle/>
          <a:p>
            <a:r>
              <a:rPr lang="ru-RU" sz="6000" dirty="0">
                <a:solidFill>
                  <a:schemeClr val="tx2"/>
                </a:solidFill>
                <a:latin typeface="Franklin Gothic Medium" pitchFamily="34" charset="0"/>
              </a:rPr>
              <a:t>ОРГАНІЗАЦІЯ ЗУСТРІЧЕЙ </a:t>
            </a:r>
          </a:p>
          <a:p>
            <a:r>
              <a:rPr lang="ru-RU" sz="6000" dirty="0">
                <a:solidFill>
                  <a:schemeClr val="tx2"/>
                </a:solidFill>
                <a:latin typeface="Franklin Gothic Medium" pitchFamily="34" charset="0"/>
              </a:rPr>
              <a:t>З ПРЕДСТАВНИКАМИ </a:t>
            </a:r>
            <a:endParaRPr lang="ru-RU" sz="6000" dirty="0" smtClean="0">
              <a:solidFill>
                <a:schemeClr val="tx2"/>
              </a:solidFill>
              <a:latin typeface="Franklin Gothic Medium" pitchFamily="34" charset="0"/>
            </a:endParaRPr>
          </a:p>
          <a:p>
            <a:r>
              <a:rPr lang="ru-RU" sz="6000" dirty="0" smtClean="0">
                <a:solidFill>
                  <a:schemeClr val="tx2"/>
                </a:solidFill>
                <a:latin typeface="Franklin Gothic Medium" pitchFamily="34" charset="0"/>
              </a:rPr>
              <a:t>ОРГАНІВ </a:t>
            </a:r>
            <a:r>
              <a:rPr lang="ru-RU" sz="6000" dirty="0">
                <a:solidFill>
                  <a:schemeClr val="tx2"/>
                </a:solidFill>
                <a:latin typeface="Franklin Gothic Medium" pitchFamily="34" charset="0"/>
              </a:rPr>
              <a:t>ВЛАДИ</a:t>
            </a:r>
          </a:p>
        </p:txBody>
      </p:sp>
      <p:sp>
        <p:nvSpPr>
          <p:cNvPr id="94210" name="Content Placeholder 1"/>
          <p:cNvSpPr txBox="1">
            <a:spLocks/>
          </p:cNvSpPr>
          <p:nvPr/>
        </p:nvSpPr>
        <p:spPr bwMode="auto">
          <a:xfrm>
            <a:off x="1557338" y="6748463"/>
            <a:ext cx="2806700"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a:solidFill>
                  <a:schemeClr val="accent1"/>
                </a:solidFill>
                <a:latin typeface="Franklin Gothic Medium" pitchFamily="34" charset="0"/>
              </a:rPr>
              <a:t>2</a:t>
            </a: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1"/>
          <p:cNvSpPr txBox="1">
            <a:spLocks/>
          </p:cNvSpPr>
          <p:nvPr/>
        </p:nvSpPr>
        <p:spPr bwMode="auto">
          <a:xfrm>
            <a:off x="1539876" y="3007895"/>
            <a:ext cx="20333536" cy="9144000"/>
          </a:xfrm>
          <a:prstGeom prst="rect">
            <a:avLst/>
          </a:prstGeom>
          <a:noFill/>
          <a:ln w="9525">
            <a:noFill/>
            <a:miter lim="800000"/>
            <a:headEnd/>
            <a:tailEnd/>
          </a:ln>
        </p:spPr>
        <p:txBody>
          <a:bodyPr lIns="217728" tIns="108864" rIns="217728" bIns="108864"/>
          <a:lstStyle/>
          <a:p>
            <a:pPr marL="679450" indent="-679450" algn="just">
              <a:spcBef>
                <a:spcPts val="2000"/>
              </a:spcBef>
              <a:spcAft>
                <a:spcPts val="2400"/>
              </a:spcAft>
              <a:buFont typeface="Wingdings" pitchFamily="2" charset="2"/>
              <a:buChar char="ü"/>
            </a:pPr>
            <a:r>
              <a:rPr lang="uk-UA" sz="4100" dirty="0">
                <a:solidFill>
                  <a:srgbClr val="494F50"/>
                </a:solidFill>
              </a:rPr>
              <a:t>Найчастіше організація зустрічей на високому рівні вимагає </a:t>
            </a:r>
            <a:r>
              <a:rPr lang="uk-UA" sz="4100" b="1" dirty="0">
                <a:solidFill>
                  <a:srgbClr val="494F50"/>
                </a:solidFill>
              </a:rPr>
              <a:t>особистих контактів</a:t>
            </a:r>
            <a:r>
              <a:rPr lang="uk-UA" sz="4100" dirty="0">
                <a:solidFill>
                  <a:srgbClr val="494F50"/>
                </a:solidFill>
              </a:rPr>
              <a:t>.</a:t>
            </a:r>
          </a:p>
          <a:p>
            <a:pPr marL="679450" indent="-679450" algn="just">
              <a:spcBef>
                <a:spcPts val="2000"/>
              </a:spcBef>
              <a:spcAft>
                <a:spcPts val="2400"/>
              </a:spcAft>
              <a:buFont typeface="Wingdings" pitchFamily="2" charset="2"/>
              <a:buChar char="ü"/>
            </a:pPr>
            <a:r>
              <a:rPr lang="uk-UA" sz="4100" dirty="0">
                <a:solidFill>
                  <a:srgbClr val="494F50"/>
                </a:solidFill>
              </a:rPr>
              <a:t>Для цього Вам буде корисний </a:t>
            </a:r>
            <a:r>
              <a:rPr lang="uk-UA" sz="4100" b="1" dirty="0" err="1">
                <a:solidFill>
                  <a:srgbClr val="494F50"/>
                </a:solidFill>
              </a:rPr>
              <a:t>нетворкінг</a:t>
            </a:r>
            <a:r>
              <a:rPr lang="uk-UA" sz="4100" dirty="0">
                <a:solidFill>
                  <a:srgbClr val="494F50"/>
                </a:solidFill>
              </a:rPr>
              <a:t> як метод розширення Вашої контактної мережі та збору інформації.</a:t>
            </a:r>
          </a:p>
          <a:p>
            <a:pPr marL="679450" indent="-679450" algn="just">
              <a:spcBef>
                <a:spcPts val="2000"/>
              </a:spcBef>
              <a:spcAft>
                <a:spcPts val="2400"/>
              </a:spcAft>
              <a:buFont typeface="Wingdings" pitchFamily="2" charset="2"/>
              <a:buChar char="ü"/>
            </a:pPr>
            <a:r>
              <a:rPr lang="uk-UA" sz="4100" dirty="0">
                <a:solidFill>
                  <a:srgbClr val="494F50"/>
                </a:solidFill>
              </a:rPr>
              <a:t>Тим не менш, контакти – не завжди ключовий фактор.</a:t>
            </a:r>
          </a:p>
          <a:p>
            <a:pPr marL="679450" indent="-679450" algn="just">
              <a:spcBef>
                <a:spcPts val="2000"/>
              </a:spcBef>
              <a:spcAft>
                <a:spcPts val="2400"/>
              </a:spcAft>
              <a:buFont typeface="Wingdings" pitchFamily="2" charset="2"/>
              <a:buChar char="ü"/>
            </a:pPr>
            <a:r>
              <a:rPr lang="uk-UA" sz="4100" dirty="0">
                <a:solidFill>
                  <a:srgbClr val="494F50"/>
                </a:solidFill>
              </a:rPr>
              <a:t>Якщо Ви</a:t>
            </a:r>
          </a:p>
          <a:p>
            <a:pPr marL="679450" indent="-679450" algn="just">
              <a:buFont typeface="Wingdings" pitchFamily="2" charset="2"/>
              <a:buChar char="§"/>
            </a:pPr>
            <a:r>
              <a:rPr lang="uk-UA" sz="4100" dirty="0">
                <a:solidFill>
                  <a:srgbClr val="494F50"/>
                </a:solidFill>
              </a:rPr>
              <a:t>представляєте організацію з </a:t>
            </a:r>
            <a:r>
              <a:rPr lang="uk-UA" sz="4100" dirty="0" smtClean="0">
                <a:solidFill>
                  <a:srgbClr val="494F50"/>
                </a:solidFill>
              </a:rPr>
              <a:t>позитивною репутацією</a:t>
            </a:r>
            <a:r>
              <a:rPr lang="uk-UA" sz="4100" dirty="0">
                <a:solidFill>
                  <a:srgbClr val="494F50"/>
                </a:solidFill>
              </a:rPr>
              <a:t>,</a:t>
            </a:r>
          </a:p>
          <a:p>
            <a:pPr marL="679450" indent="-679450" algn="just">
              <a:buFont typeface="Wingdings" pitchFamily="2" charset="2"/>
              <a:buChar char="§"/>
            </a:pPr>
            <a:r>
              <a:rPr lang="uk-UA" sz="4100" dirty="0" smtClean="0">
                <a:solidFill>
                  <a:srgbClr val="494F50"/>
                </a:solidFill>
              </a:rPr>
              <a:t>маєте </a:t>
            </a:r>
            <a:r>
              <a:rPr lang="uk-UA" sz="4100" dirty="0">
                <a:solidFill>
                  <a:srgbClr val="494F50"/>
                </a:solidFill>
              </a:rPr>
              <a:t>чітку позицію з питання,</a:t>
            </a:r>
          </a:p>
          <a:p>
            <a:pPr marL="679450" indent="-679450" algn="just">
              <a:buFont typeface="Wingdings" pitchFamily="2" charset="2"/>
              <a:buChar char="§"/>
            </a:pPr>
            <a:r>
              <a:rPr lang="uk-UA" sz="4100" dirty="0" smtClean="0">
                <a:solidFill>
                  <a:srgbClr val="494F50"/>
                </a:solidFill>
              </a:rPr>
              <a:t>виявляєте </a:t>
            </a:r>
            <a:r>
              <a:rPr lang="uk-UA" sz="4100" dirty="0">
                <a:solidFill>
                  <a:srgbClr val="494F50"/>
                </a:solidFill>
              </a:rPr>
              <a:t>достатньо наполегливості – </a:t>
            </a:r>
          </a:p>
          <a:p>
            <a:pPr marL="679450" indent="-679450" algn="just">
              <a:spcBef>
                <a:spcPts val="3000"/>
              </a:spcBef>
            </a:pPr>
            <a:r>
              <a:rPr lang="uk-UA" sz="4100" dirty="0">
                <a:solidFill>
                  <a:srgbClr val="494F50"/>
                </a:solidFill>
              </a:rPr>
              <a:t>     </a:t>
            </a:r>
            <a:r>
              <a:rPr lang="uk-UA" sz="4100" b="1" dirty="0">
                <a:solidFill>
                  <a:srgbClr val="494F50"/>
                </a:solidFill>
              </a:rPr>
              <a:t>відсутність зв'язків не </a:t>
            </a:r>
            <a:r>
              <a:rPr lang="uk-UA" sz="4100" b="1" dirty="0" smtClean="0">
                <a:solidFill>
                  <a:srgbClr val="494F50"/>
                </a:solidFill>
              </a:rPr>
              <a:t>має бути </a:t>
            </a:r>
            <a:r>
              <a:rPr lang="uk-UA" sz="4100" b="1" dirty="0">
                <a:solidFill>
                  <a:srgbClr val="494F50"/>
                </a:solidFill>
              </a:rPr>
              <a:t>перешкодою</a:t>
            </a:r>
            <a:r>
              <a:rPr lang="uk-UA" sz="4100" dirty="0">
                <a:solidFill>
                  <a:srgbClr val="494F50"/>
                </a:solidFill>
              </a:rPr>
              <a:t>.</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txBox="1">
            <a:spLocks/>
          </p:cNvSpPr>
          <p:nvPr/>
        </p:nvSpPr>
        <p:spPr bwMode="auto">
          <a:xfrm>
            <a:off x="2038350" y="3111500"/>
            <a:ext cx="20310475" cy="8102600"/>
          </a:xfrm>
          <a:prstGeom prst="rect">
            <a:avLst/>
          </a:prstGeom>
          <a:noFill/>
          <a:ln w="9525">
            <a:noFill/>
            <a:miter lim="800000"/>
            <a:headEnd/>
            <a:tailEnd/>
          </a:ln>
        </p:spPr>
        <p:txBody>
          <a:bodyPr lIns="217728" tIns="108864" rIns="217728" bIns="108864"/>
          <a:lstStyle/>
          <a:p>
            <a:pPr algn="just">
              <a:spcBef>
                <a:spcPts val="1425"/>
              </a:spcBef>
              <a:spcAft>
                <a:spcPts val="4800"/>
              </a:spcAft>
            </a:pPr>
            <a:r>
              <a:rPr lang="uk-UA" sz="9600" dirty="0">
                <a:solidFill>
                  <a:schemeClr val="tx2"/>
                </a:solidFill>
                <a:latin typeface="Franklin Gothic Medium" pitchFamily="34" charset="0"/>
              </a:rPr>
              <a:t>З ЧОГО ПОЧАТИ?</a:t>
            </a:r>
            <a:endParaRPr lang="uk-UA" sz="4800" b="1" dirty="0"/>
          </a:p>
          <a:p>
            <a:pPr algn="just">
              <a:spcBef>
                <a:spcPts val="1425"/>
              </a:spcBef>
              <a:spcAft>
                <a:spcPts val="2863"/>
              </a:spcAft>
              <a:buFont typeface="Wingdings" pitchFamily="2" charset="2"/>
              <a:buChar char="§"/>
            </a:pPr>
            <a:r>
              <a:rPr lang="uk-UA" sz="4800" b="1" dirty="0" smtClean="0">
                <a:solidFill>
                  <a:srgbClr val="C00000"/>
                </a:solidFill>
              </a:rPr>
              <a:t>Підготуйте список </a:t>
            </a:r>
            <a:r>
              <a:rPr lang="uk-UA" sz="4800" b="1" dirty="0">
                <a:solidFill>
                  <a:srgbClr val="C00000"/>
                </a:solidFill>
              </a:rPr>
              <a:t>посадових осіб</a:t>
            </a:r>
            <a:r>
              <a:rPr lang="uk-UA" b="1" dirty="0"/>
              <a:t> </a:t>
            </a:r>
            <a:r>
              <a:rPr lang="uk-UA" sz="4800" dirty="0" smtClean="0">
                <a:solidFill>
                  <a:srgbClr val="494F50"/>
                </a:solidFill>
              </a:rPr>
              <a:t>в усіх </a:t>
            </a:r>
            <a:r>
              <a:rPr lang="uk-UA" sz="4800" dirty="0">
                <a:solidFill>
                  <a:srgbClr val="494F50"/>
                </a:solidFill>
              </a:rPr>
              <a:t>ключових для Вас </a:t>
            </a:r>
            <a:r>
              <a:rPr lang="uk-UA" sz="4800" dirty="0" smtClean="0">
                <a:solidFill>
                  <a:srgbClr val="494F50"/>
                </a:solidFill>
              </a:rPr>
              <a:t>органах, </a:t>
            </a:r>
            <a:r>
              <a:rPr lang="uk-UA" sz="4800" dirty="0">
                <a:solidFill>
                  <a:srgbClr val="494F50"/>
                </a:solidFill>
              </a:rPr>
              <a:t>які можуть Вам допомогти у вирішенні </a:t>
            </a:r>
            <a:r>
              <a:rPr lang="uk-UA" sz="4800" dirty="0" smtClean="0">
                <a:solidFill>
                  <a:srgbClr val="494F50"/>
                </a:solidFill>
              </a:rPr>
              <a:t>питання</a:t>
            </a:r>
            <a:r>
              <a:rPr lang="uk-UA" sz="4800" dirty="0">
                <a:solidFill>
                  <a:srgbClr val="494F50"/>
                </a:solidFill>
              </a:rPr>
              <a:t>.</a:t>
            </a:r>
          </a:p>
          <a:p>
            <a:pPr algn="just">
              <a:spcBef>
                <a:spcPts val="1425"/>
              </a:spcBef>
              <a:spcAft>
                <a:spcPts val="2863"/>
              </a:spcAft>
              <a:buFont typeface="Wingdings" pitchFamily="2" charset="2"/>
              <a:buChar char="§"/>
            </a:pPr>
            <a:r>
              <a:rPr lang="uk-UA" sz="4800" dirty="0">
                <a:solidFill>
                  <a:srgbClr val="494F50"/>
                </a:solidFill>
              </a:rPr>
              <a:t>Навпроти кожного імені відзначте, </a:t>
            </a:r>
            <a:r>
              <a:rPr lang="uk-UA" sz="4800" b="1" dirty="0">
                <a:solidFill>
                  <a:srgbClr val="C00000"/>
                </a:solidFill>
              </a:rPr>
              <a:t>який саме аспект</a:t>
            </a:r>
            <a:r>
              <a:rPr lang="uk-UA" sz="4800" dirty="0">
                <a:solidFill>
                  <a:srgbClr val="494F50"/>
                </a:solidFill>
              </a:rPr>
              <a:t> даного питання найбільш актуальний для </a:t>
            </a:r>
            <a:r>
              <a:rPr lang="uk-UA" sz="4800" dirty="0" smtClean="0">
                <a:solidFill>
                  <a:srgbClr val="494F50"/>
                </a:solidFill>
              </a:rPr>
              <a:t>цієї посадової особи, </a:t>
            </a:r>
            <a:r>
              <a:rPr lang="uk-UA" sz="4800" dirty="0">
                <a:solidFill>
                  <a:srgbClr val="494F50"/>
                </a:solidFill>
              </a:rPr>
              <a:t>з урахуванням його посади, повноважень і особистих інтересів.</a:t>
            </a:r>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1"/>
          <p:cNvSpPr txBox="1">
            <a:spLocks/>
          </p:cNvSpPr>
          <p:nvPr/>
        </p:nvSpPr>
        <p:spPr bwMode="auto">
          <a:xfrm>
            <a:off x="1892300" y="4668253"/>
            <a:ext cx="20273963" cy="7015163"/>
          </a:xfrm>
          <a:prstGeom prst="rect">
            <a:avLst/>
          </a:prstGeom>
          <a:noFill/>
          <a:ln w="9525">
            <a:noFill/>
            <a:miter lim="800000"/>
            <a:headEnd/>
            <a:tailEnd/>
          </a:ln>
        </p:spPr>
        <p:txBody>
          <a:bodyPr lIns="217728" tIns="108864" rIns="217728" bIns="108864"/>
          <a:lstStyle/>
          <a:p>
            <a:pPr marL="679450" indent="-679450" algn="just">
              <a:spcBef>
                <a:spcPts val="3600"/>
              </a:spcBef>
              <a:spcAft>
                <a:spcPts val="5400"/>
              </a:spcAft>
              <a:buFont typeface="Wingdings" pitchFamily="2" charset="2"/>
              <a:buChar char="§"/>
            </a:pPr>
            <a:r>
              <a:rPr lang="uk-UA" sz="4800" dirty="0">
                <a:solidFill>
                  <a:srgbClr val="494F50"/>
                </a:solidFill>
              </a:rPr>
              <a:t>Зверніться до кожного з них </a:t>
            </a:r>
            <a:r>
              <a:rPr lang="uk-UA" sz="4800" b="1" dirty="0">
                <a:solidFill>
                  <a:srgbClr val="C00000"/>
                </a:solidFill>
              </a:rPr>
              <a:t>з офіційним листом</a:t>
            </a:r>
            <a:r>
              <a:rPr lang="uk-UA" sz="4800" dirty="0">
                <a:solidFill>
                  <a:srgbClr val="494F50"/>
                </a:solidFill>
              </a:rPr>
              <a:t>: </a:t>
            </a:r>
            <a:r>
              <a:rPr lang="uk-UA" sz="4800" dirty="0" smtClean="0">
                <a:solidFill>
                  <a:srgbClr val="494F50"/>
                </a:solidFill>
              </a:rPr>
              <a:t>зазначте суть </a:t>
            </a:r>
            <a:r>
              <a:rPr lang="uk-UA" sz="4800" dirty="0">
                <a:solidFill>
                  <a:srgbClr val="494F50"/>
                </a:solidFill>
              </a:rPr>
              <a:t>питання, прохання про зустріч і свої прямі контакти.</a:t>
            </a:r>
          </a:p>
          <a:p>
            <a:pPr marL="679450" indent="-679450" algn="just">
              <a:spcBef>
                <a:spcPts val="3600"/>
              </a:spcBef>
              <a:spcAft>
                <a:spcPts val="5400"/>
              </a:spcAft>
              <a:buFont typeface="Wingdings" pitchFamily="2" charset="2"/>
              <a:buChar char="§"/>
            </a:pPr>
            <a:r>
              <a:rPr lang="uk-UA" sz="4800" dirty="0">
                <a:solidFill>
                  <a:srgbClr val="494F50"/>
                </a:solidFill>
              </a:rPr>
              <a:t>Вказуючи бажані дати зустрічі, </a:t>
            </a:r>
            <a:r>
              <a:rPr lang="uk-UA" sz="4800" b="1" dirty="0">
                <a:solidFill>
                  <a:srgbClr val="C00000"/>
                </a:solidFill>
              </a:rPr>
              <a:t>враховуйте розклад</a:t>
            </a:r>
            <a:r>
              <a:rPr lang="uk-UA" sz="4800" dirty="0">
                <a:solidFill>
                  <a:srgbClr val="494F50"/>
                </a:solidFill>
              </a:rPr>
              <a:t> урядових заходів (календар сесії парламенту, засідань парламентських комітетів </a:t>
            </a:r>
            <a:r>
              <a:rPr lang="uk-UA" sz="4800" dirty="0" smtClean="0">
                <a:solidFill>
                  <a:srgbClr val="494F50"/>
                </a:solidFill>
              </a:rPr>
              <a:t>та Кабінету </a:t>
            </a:r>
            <a:r>
              <a:rPr lang="uk-UA" sz="4800" dirty="0">
                <a:solidFill>
                  <a:srgbClr val="494F50"/>
                </a:solidFill>
              </a:rPr>
              <a:t>Міністрів): так Ви зможете </a:t>
            </a:r>
            <a:r>
              <a:rPr lang="uk-UA" sz="4800" b="1" dirty="0">
                <a:solidFill>
                  <a:srgbClr val="494F50"/>
                </a:solidFill>
              </a:rPr>
              <a:t>уникнути </a:t>
            </a:r>
            <a:r>
              <a:rPr lang="uk-UA" sz="4800" dirty="0">
                <a:solidFill>
                  <a:srgbClr val="494F50"/>
                </a:solidFill>
              </a:rPr>
              <a:t>накладок по даті і часу і </a:t>
            </a:r>
            <a:r>
              <a:rPr lang="uk-UA" sz="4800" b="1" dirty="0">
                <a:solidFill>
                  <a:srgbClr val="494F50"/>
                </a:solidFill>
              </a:rPr>
              <a:t>продемонструвати</a:t>
            </a:r>
            <a:r>
              <a:rPr lang="uk-UA" sz="4800" dirty="0">
                <a:solidFill>
                  <a:srgbClr val="494F50"/>
                </a:solidFill>
              </a:rPr>
              <a:t>, що </a:t>
            </a:r>
            <a:r>
              <a:rPr lang="uk-UA" sz="4800" dirty="0" smtClean="0">
                <a:solidFill>
                  <a:srgbClr val="494F50"/>
                </a:solidFill>
              </a:rPr>
              <a:t>відслідковуєте </a:t>
            </a:r>
            <a:r>
              <a:rPr lang="uk-UA" sz="4800" dirty="0">
                <a:solidFill>
                  <a:srgbClr val="494F50"/>
                </a:solidFill>
              </a:rPr>
              <a:t>розклад </a:t>
            </a:r>
            <a:r>
              <a:rPr lang="uk-UA" sz="4800" dirty="0" smtClean="0">
                <a:solidFill>
                  <a:srgbClr val="494F50"/>
                </a:solidFill>
              </a:rPr>
              <a:t>урядових структур.</a:t>
            </a:r>
            <a:endParaRPr lang="uk-UA" sz="48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1"/>
          <p:cNvSpPr txBox="1">
            <a:spLocks/>
          </p:cNvSpPr>
          <p:nvPr/>
        </p:nvSpPr>
        <p:spPr bwMode="auto">
          <a:xfrm>
            <a:off x="1492250" y="2815389"/>
            <a:ext cx="20357097" cy="9264316"/>
          </a:xfrm>
          <a:prstGeom prst="rect">
            <a:avLst/>
          </a:prstGeom>
          <a:noFill/>
          <a:ln w="9525">
            <a:noFill/>
            <a:miter lim="800000"/>
            <a:headEnd/>
            <a:tailEnd/>
          </a:ln>
        </p:spPr>
        <p:txBody>
          <a:bodyPr lIns="217728" tIns="108864" rIns="217728" bIns="108864"/>
          <a:lstStyle/>
          <a:p>
            <a:pPr marL="679450" indent="-679450" algn="just">
              <a:spcBef>
                <a:spcPts val="1200"/>
              </a:spcBef>
              <a:spcAft>
                <a:spcPts val="1800"/>
              </a:spcAft>
              <a:buFont typeface="Wingdings" pitchFamily="2" charset="2"/>
              <a:buChar char="§"/>
            </a:pPr>
            <a:r>
              <a:rPr lang="uk-UA" sz="3600" b="1" dirty="0">
                <a:solidFill>
                  <a:srgbClr val="C00000"/>
                </a:solidFill>
              </a:rPr>
              <a:t>Не чекайте</a:t>
            </a:r>
            <a:r>
              <a:rPr lang="uk-UA" sz="3600" dirty="0">
                <a:solidFill>
                  <a:srgbClr val="494F50"/>
                </a:solidFill>
              </a:rPr>
              <a:t>, </a:t>
            </a:r>
            <a:r>
              <a:rPr lang="uk-UA" sz="3600" dirty="0" smtClean="0">
                <a:solidFill>
                  <a:srgbClr val="494F50"/>
                </a:solidFill>
              </a:rPr>
              <a:t>доки </a:t>
            </a:r>
            <a:r>
              <a:rPr lang="uk-UA" sz="3600" dirty="0">
                <a:solidFill>
                  <a:srgbClr val="494F50"/>
                </a:solidFill>
              </a:rPr>
              <a:t>Вам </a:t>
            </a:r>
            <a:r>
              <a:rPr lang="uk-UA" sz="3600" dirty="0" smtClean="0">
                <a:solidFill>
                  <a:srgbClr val="494F50"/>
                </a:solidFill>
              </a:rPr>
              <a:t>дадуть офіційну відповідь </a:t>
            </a:r>
            <a:r>
              <a:rPr lang="uk-UA" sz="3600" dirty="0">
                <a:solidFill>
                  <a:srgbClr val="494F50"/>
                </a:solidFill>
              </a:rPr>
              <a:t>на запит про зустріч. Це може зайняти тижні, а то і весь місяць, встановлений для офіційної відповіді.</a:t>
            </a:r>
          </a:p>
          <a:p>
            <a:pPr marL="679450" indent="-679450" algn="just">
              <a:spcBef>
                <a:spcPts val="1200"/>
              </a:spcBef>
              <a:spcAft>
                <a:spcPts val="1800"/>
              </a:spcAft>
              <a:buFont typeface="Wingdings" pitchFamily="2" charset="2"/>
              <a:buChar char="§"/>
            </a:pPr>
            <a:r>
              <a:rPr lang="uk-UA" sz="3600" dirty="0">
                <a:solidFill>
                  <a:srgbClr val="494F50"/>
                </a:solidFill>
              </a:rPr>
              <a:t>Тим більше не чекайте, поки влада сама зверне увагу на проблему, яку Ви хочете обговорити в ході зустрічі. </a:t>
            </a:r>
            <a:r>
              <a:rPr lang="uk-UA" sz="3600" b="1" dirty="0"/>
              <a:t>Ініціюйте</a:t>
            </a:r>
            <a:r>
              <a:rPr lang="uk-UA" sz="3600" dirty="0">
                <a:solidFill>
                  <a:srgbClr val="494F50"/>
                </a:solidFill>
              </a:rPr>
              <a:t> контакт </a:t>
            </a:r>
            <a:r>
              <a:rPr lang="uk-UA" sz="3600" b="1" dirty="0"/>
              <a:t>першими</a:t>
            </a:r>
            <a:r>
              <a:rPr lang="uk-UA" sz="3600" dirty="0">
                <a:solidFill>
                  <a:srgbClr val="494F50"/>
                </a:solidFill>
              </a:rPr>
              <a:t>. </a:t>
            </a:r>
          </a:p>
          <a:p>
            <a:pPr marL="679450" indent="-679450" algn="just">
              <a:spcBef>
                <a:spcPts val="1200"/>
              </a:spcBef>
              <a:spcAft>
                <a:spcPts val="1800"/>
              </a:spcAft>
              <a:buFont typeface="Wingdings" pitchFamily="2" charset="2"/>
              <a:buChar char="§"/>
            </a:pPr>
            <a:r>
              <a:rPr lang="uk-UA" sz="3600" dirty="0">
                <a:solidFill>
                  <a:srgbClr val="494F50"/>
                </a:solidFill>
              </a:rPr>
              <a:t>Телефонуйте до канцелярії, приймальні посадової особи, </a:t>
            </a:r>
            <a:r>
              <a:rPr lang="uk-UA" sz="3600" dirty="0" smtClean="0">
                <a:solidFill>
                  <a:srgbClr val="494F50"/>
                </a:solidFill>
              </a:rPr>
              <a:t>контактуйте з </a:t>
            </a:r>
            <a:r>
              <a:rPr lang="uk-UA" sz="3600" dirty="0">
                <a:solidFill>
                  <a:srgbClr val="494F50"/>
                </a:solidFill>
              </a:rPr>
              <a:t>його </a:t>
            </a:r>
            <a:r>
              <a:rPr lang="uk-UA" sz="3600" dirty="0" smtClean="0">
                <a:solidFill>
                  <a:srgbClr val="494F50"/>
                </a:solidFill>
              </a:rPr>
              <a:t>помічниками </a:t>
            </a:r>
            <a:r>
              <a:rPr lang="uk-UA" sz="3600" dirty="0">
                <a:solidFill>
                  <a:srgbClr val="494F50"/>
                </a:solidFill>
              </a:rPr>
              <a:t>і цікавтеся, </a:t>
            </a:r>
            <a:r>
              <a:rPr lang="uk-UA" sz="3600" dirty="0" smtClean="0">
                <a:solidFill>
                  <a:srgbClr val="494F50"/>
                </a:solidFill>
              </a:rPr>
              <a:t>яким є рішення.</a:t>
            </a:r>
            <a:endParaRPr lang="uk-UA" sz="3600" dirty="0">
              <a:solidFill>
                <a:srgbClr val="494F50"/>
              </a:solidFill>
            </a:endParaRPr>
          </a:p>
          <a:p>
            <a:pPr marL="679450" indent="-679450" algn="just">
              <a:spcBef>
                <a:spcPts val="1200"/>
              </a:spcBef>
              <a:spcAft>
                <a:spcPts val="1800"/>
              </a:spcAft>
              <a:buFont typeface="Wingdings" pitchFamily="2" charset="2"/>
              <a:buChar char="§"/>
            </a:pPr>
            <a:r>
              <a:rPr lang="uk-UA" sz="3600" dirty="0" smtClean="0">
                <a:solidFill>
                  <a:srgbClr val="494F50"/>
                </a:solidFill>
              </a:rPr>
              <a:t>Доносьте </a:t>
            </a:r>
            <a:r>
              <a:rPr lang="uk-UA" sz="3600" dirty="0">
                <a:solidFill>
                  <a:srgbClr val="494F50"/>
                </a:solidFill>
              </a:rPr>
              <a:t>до помічників суть Вашого питання.</a:t>
            </a:r>
          </a:p>
          <a:p>
            <a:pPr marL="679450" indent="-679450" algn="just">
              <a:spcBef>
                <a:spcPts val="1200"/>
              </a:spcBef>
              <a:spcAft>
                <a:spcPts val="1800"/>
              </a:spcAft>
              <a:buFont typeface="Wingdings" pitchFamily="2" charset="2"/>
              <a:buChar char="§"/>
            </a:pPr>
            <a:r>
              <a:rPr lang="uk-UA" sz="3600" dirty="0" smtClean="0">
                <a:solidFill>
                  <a:srgbClr val="494F50"/>
                </a:solidFill>
              </a:rPr>
              <a:t>Пояснюйте, </a:t>
            </a:r>
            <a:r>
              <a:rPr lang="uk-UA" sz="3600" dirty="0">
                <a:solidFill>
                  <a:srgbClr val="494F50"/>
                </a:solidFill>
              </a:rPr>
              <a:t>чому важливо, щоб зустріч пройшла </a:t>
            </a:r>
            <a:r>
              <a:rPr lang="uk-UA" sz="3600" b="1" dirty="0"/>
              <a:t>саме на тому рівні</a:t>
            </a:r>
            <a:r>
              <a:rPr lang="uk-UA" sz="3600" dirty="0">
                <a:solidFill>
                  <a:srgbClr val="494F50"/>
                </a:solidFill>
              </a:rPr>
              <a:t>, про який Ви просите (наприклад, на рівні Міністра чи його заступника).</a:t>
            </a:r>
          </a:p>
          <a:p>
            <a:pPr marL="679450" indent="-679450" algn="just">
              <a:spcBef>
                <a:spcPts val="1200"/>
              </a:spcBef>
              <a:spcAft>
                <a:spcPts val="1800"/>
              </a:spcAft>
              <a:buFont typeface="Wingdings" pitchFamily="2" charset="2"/>
              <a:buChar char="§"/>
            </a:pPr>
            <a:r>
              <a:rPr lang="uk-UA" sz="3600" dirty="0" smtClean="0">
                <a:solidFill>
                  <a:srgbClr val="494F50"/>
                </a:solidFill>
              </a:rPr>
              <a:t>Просіть </a:t>
            </a:r>
            <a:r>
              <a:rPr lang="uk-UA" sz="3600" dirty="0">
                <a:solidFill>
                  <a:srgbClr val="494F50"/>
                </a:solidFill>
              </a:rPr>
              <a:t>нагадати про Ваше звернення і ще раз підняти питання про можливість зустрічі.</a:t>
            </a:r>
          </a:p>
          <a:p>
            <a:pPr marL="679450" indent="-679450" algn="just">
              <a:spcBef>
                <a:spcPts val="1200"/>
              </a:spcBef>
              <a:spcAft>
                <a:spcPts val="1800"/>
              </a:spcAft>
              <a:buFont typeface="Wingdings" pitchFamily="2" charset="2"/>
              <a:buChar char="§"/>
            </a:pPr>
            <a:r>
              <a:rPr lang="uk-UA" sz="3600" dirty="0">
                <a:solidFill>
                  <a:srgbClr val="494F50"/>
                </a:solidFill>
              </a:rPr>
              <a:t>Дізнавайтеся у Ваших колег в </a:t>
            </a:r>
            <a:r>
              <a:rPr lang="uk-UA" sz="3600" dirty="0" smtClean="0">
                <a:solidFill>
                  <a:srgbClr val="494F50"/>
                </a:solidFill>
              </a:rPr>
              <a:t>інших організаціях, </a:t>
            </a:r>
            <a:r>
              <a:rPr lang="uk-UA" sz="3600" dirty="0">
                <a:solidFill>
                  <a:srgbClr val="494F50"/>
                </a:solidFill>
              </a:rPr>
              <a:t>чи є у них виходи на певну посадову особу.</a:t>
            </a:r>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1"/>
          <p:cNvSpPr txBox="1">
            <a:spLocks/>
          </p:cNvSpPr>
          <p:nvPr/>
        </p:nvSpPr>
        <p:spPr bwMode="auto">
          <a:xfrm>
            <a:off x="1660526" y="3152775"/>
            <a:ext cx="20261011" cy="9383713"/>
          </a:xfrm>
          <a:prstGeom prst="rect">
            <a:avLst/>
          </a:prstGeom>
          <a:noFill/>
          <a:ln w="9525">
            <a:noFill/>
            <a:miter lim="800000"/>
            <a:headEnd/>
            <a:tailEnd/>
          </a:ln>
        </p:spPr>
        <p:txBody>
          <a:bodyPr lIns="217728" tIns="108864" rIns="217728" bIns="108864"/>
          <a:lstStyle/>
          <a:p>
            <a:pPr marL="815975" indent="-815975" algn="just">
              <a:spcBef>
                <a:spcPts val="2400"/>
              </a:spcBef>
              <a:spcAft>
                <a:spcPts val="2400"/>
              </a:spcAft>
              <a:buFont typeface="Wingdings" pitchFamily="2" charset="2"/>
              <a:buChar char="§"/>
            </a:pPr>
            <a:r>
              <a:rPr lang="uk-UA" sz="3700" dirty="0">
                <a:solidFill>
                  <a:srgbClr val="494F50"/>
                </a:solidFill>
              </a:rPr>
              <a:t>Як тільки зустріч з посадовою особою підтверджена, підготуйте для себе його / її </a:t>
            </a:r>
            <a:r>
              <a:rPr lang="uk-UA" sz="3700" b="1" dirty="0">
                <a:solidFill>
                  <a:srgbClr val="C00000"/>
                </a:solidFill>
              </a:rPr>
              <a:t>коротку </a:t>
            </a:r>
            <a:r>
              <a:rPr lang="uk-UA" sz="3700" b="1" dirty="0" smtClean="0">
                <a:solidFill>
                  <a:srgbClr val="C00000"/>
                </a:solidFill>
              </a:rPr>
              <a:t>біографію</a:t>
            </a:r>
            <a:r>
              <a:rPr lang="uk-UA" sz="3700" dirty="0" smtClean="0">
                <a:solidFill>
                  <a:srgbClr val="494F50"/>
                </a:solidFill>
              </a:rPr>
              <a:t> (кар'єрна </a:t>
            </a:r>
            <a:r>
              <a:rPr lang="uk-UA" sz="3700" dirty="0">
                <a:solidFill>
                  <a:srgbClr val="494F50"/>
                </a:solidFill>
              </a:rPr>
              <a:t>історія, політичні зв'язки, законотворчі інтереси та </a:t>
            </a:r>
            <a:r>
              <a:rPr lang="uk-UA" sz="3700" dirty="0" smtClean="0">
                <a:solidFill>
                  <a:srgbClr val="494F50"/>
                </a:solidFill>
              </a:rPr>
              <a:t>бізнес-інтереси,  якщо </a:t>
            </a:r>
            <a:r>
              <a:rPr lang="uk-UA" sz="3700" dirty="0">
                <a:solidFill>
                  <a:srgbClr val="494F50"/>
                </a:solidFill>
              </a:rPr>
              <a:t>такі </a:t>
            </a:r>
            <a:r>
              <a:rPr lang="uk-UA" sz="3700" dirty="0" smtClean="0">
                <a:solidFill>
                  <a:srgbClr val="494F50"/>
                </a:solidFill>
              </a:rPr>
              <a:t>є) </a:t>
            </a:r>
            <a:r>
              <a:rPr lang="uk-UA" sz="3700" dirty="0">
                <a:solidFill>
                  <a:srgbClr val="494F50"/>
                </a:solidFill>
              </a:rPr>
              <a:t>і враховуйте її при донесенні чиновнику своєї позиції.</a:t>
            </a:r>
          </a:p>
          <a:p>
            <a:pPr marL="815975" indent="-815975" algn="just">
              <a:spcBef>
                <a:spcPts val="2400"/>
              </a:spcBef>
              <a:spcAft>
                <a:spcPts val="2400"/>
              </a:spcAft>
              <a:buFont typeface="Wingdings" pitchFamily="2" charset="2"/>
              <a:buChar char="§"/>
            </a:pPr>
            <a:r>
              <a:rPr lang="uk-UA" sz="3700" dirty="0">
                <a:solidFill>
                  <a:srgbClr val="494F50"/>
                </a:solidFill>
              </a:rPr>
              <a:t>В ідеалі, перш ніж Ви будете просити чиновника про зустріч з метою вирішення </a:t>
            </a:r>
            <a:r>
              <a:rPr lang="uk-UA" sz="3700" dirty="0" smtClean="0">
                <a:solidFill>
                  <a:srgbClr val="494F50"/>
                </a:solidFill>
              </a:rPr>
              <a:t>свого </a:t>
            </a:r>
            <a:r>
              <a:rPr lang="uk-UA" sz="3700" dirty="0">
                <a:solidFill>
                  <a:srgbClr val="494F50"/>
                </a:solidFill>
              </a:rPr>
              <a:t>питання, важливо, щоб у вас </a:t>
            </a:r>
            <a:r>
              <a:rPr lang="uk-UA" sz="3700" dirty="0" smtClean="0">
                <a:solidFill>
                  <a:srgbClr val="494F50"/>
                </a:solidFill>
              </a:rPr>
              <a:t>уже </a:t>
            </a:r>
            <a:r>
              <a:rPr lang="uk-UA" sz="3700" dirty="0">
                <a:solidFill>
                  <a:srgbClr val="494F50"/>
                </a:solidFill>
              </a:rPr>
              <a:t>була </a:t>
            </a:r>
            <a:r>
              <a:rPr lang="uk-UA" sz="3700" dirty="0" smtClean="0">
                <a:solidFill>
                  <a:srgbClr val="494F50"/>
                </a:solidFill>
              </a:rPr>
              <a:t>певна </a:t>
            </a:r>
            <a:r>
              <a:rPr lang="uk-UA" sz="3700" dirty="0">
                <a:solidFill>
                  <a:srgbClr val="494F50"/>
                </a:solidFill>
              </a:rPr>
              <a:t>історія відносин.</a:t>
            </a:r>
          </a:p>
          <a:p>
            <a:pPr marL="815975" indent="-815975" algn="just">
              <a:spcBef>
                <a:spcPts val="2400"/>
              </a:spcBef>
              <a:spcAft>
                <a:spcPts val="2400"/>
              </a:spcAft>
              <a:buFont typeface="Wingdings" pitchFamily="2" charset="2"/>
              <a:buChar char="§"/>
            </a:pPr>
            <a:r>
              <a:rPr lang="uk-UA" sz="3700" dirty="0">
                <a:solidFill>
                  <a:srgbClr val="494F50"/>
                </a:solidFill>
              </a:rPr>
              <a:t>Наприклад, для початку можна запропонувати </a:t>
            </a:r>
            <a:r>
              <a:rPr lang="uk-UA" sz="3700" b="1" dirty="0"/>
              <a:t>ознайомчу зустріч</a:t>
            </a:r>
            <a:r>
              <a:rPr lang="uk-UA" sz="3700" dirty="0">
                <a:solidFill>
                  <a:srgbClr val="494F50"/>
                </a:solidFill>
              </a:rPr>
              <a:t>, аби </a:t>
            </a:r>
            <a:r>
              <a:rPr lang="uk-UA" sz="3700" b="1" dirty="0">
                <a:solidFill>
                  <a:srgbClr val="494F50"/>
                </a:solidFill>
              </a:rPr>
              <a:t>представити</a:t>
            </a:r>
            <a:r>
              <a:rPr lang="uk-UA" sz="3700" dirty="0">
                <a:solidFill>
                  <a:srgbClr val="494F50"/>
                </a:solidFill>
              </a:rPr>
              <a:t> свою організацію посадовій особі, </a:t>
            </a:r>
            <a:r>
              <a:rPr lang="uk-UA" sz="3700" b="1" dirty="0" smtClean="0">
                <a:solidFill>
                  <a:srgbClr val="494F50"/>
                </a:solidFill>
              </a:rPr>
              <a:t>поінформувати</a:t>
            </a:r>
            <a:r>
              <a:rPr lang="uk-UA" sz="3700" dirty="0" smtClean="0">
                <a:solidFill>
                  <a:srgbClr val="494F50"/>
                </a:solidFill>
              </a:rPr>
              <a:t> про її </a:t>
            </a:r>
            <a:r>
              <a:rPr lang="uk-UA" sz="3700" dirty="0">
                <a:solidFill>
                  <a:srgbClr val="494F50"/>
                </a:solidFill>
              </a:rPr>
              <a:t>соціальне та економічне значення для регіону і </a:t>
            </a:r>
            <a:r>
              <a:rPr lang="uk-UA" sz="3700" dirty="0" smtClean="0">
                <a:solidFill>
                  <a:srgbClr val="494F50"/>
                </a:solidFill>
              </a:rPr>
              <a:t>країни, а також </a:t>
            </a:r>
            <a:r>
              <a:rPr lang="uk-UA" sz="3700" b="1" dirty="0">
                <a:solidFill>
                  <a:srgbClr val="494F50"/>
                </a:solidFill>
              </a:rPr>
              <a:t>запропонувати</a:t>
            </a:r>
            <a:r>
              <a:rPr lang="uk-UA" sz="3700" dirty="0">
                <a:solidFill>
                  <a:srgbClr val="494F50"/>
                </a:solidFill>
              </a:rPr>
              <a:t> співпрацю </a:t>
            </a:r>
            <a:r>
              <a:rPr lang="uk-UA" sz="3700" dirty="0" smtClean="0">
                <a:solidFill>
                  <a:srgbClr val="494F50"/>
                </a:solidFill>
              </a:rPr>
              <a:t>і </a:t>
            </a:r>
            <a:r>
              <a:rPr lang="uk-UA" sz="3700" dirty="0">
                <a:solidFill>
                  <a:srgbClr val="494F50"/>
                </a:solidFill>
              </a:rPr>
              <a:t>допомогу в реалізації пріоритетів того чи іншого органу.</a:t>
            </a:r>
          </a:p>
          <a:p>
            <a:pPr marL="815975" indent="-815975" algn="just">
              <a:spcBef>
                <a:spcPts val="2400"/>
              </a:spcBef>
              <a:spcAft>
                <a:spcPts val="2400"/>
              </a:spcAft>
              <a:buFont typeface="Wingdings" pitchFamily="2" charset="2"/>
              <a:buChar char="§"/>
            </a:pPr>
            <a:r>
              <a:rPr lang="uk-UA" sz="3700" dirty="0">
                <a:solidFill>
                  <a:schemeClr val="accent6"/>
                </a:solidFill>
              </a:rPr>
              <a:t>Для попереднього знайомства </a:t>
            </a:r>
            <a:r>
              <a:rPr lang="uk-UA" sz="3700" dirty="0">
                <a:solidFill>
                  <a:srgbClr val="494F50"/>
                </a:solidFill>
              </a:rPr>
              <a:t>можна також </a:t>
            </a:r>
            <a:r>
              <a:rPr lang="uk-UA" sz="3700" b="1" dirty="0"/>
              <a:t>використовувати заходи</a:t>
            </a:r>
            <a:r>
              <a:rPr lang="uk-UA" sz="3700" dirty="0">
                <a:solidFill>
                  <a:srgbClr val="494F50"/>
                </a:solidFill>
              </a:rPr>
              <a:t>, на які Ви могли б запросити посадову особу (наприклад, круглий стіл, який Ви організовуєте, або відкриття нового офісу).</a:t>
            </a: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1"/>
          <p:cNvSpPr txBox="1">
            <a:spLocks/>
          </p:cNvSpPr>
          <p:nvPr/>
        </p:nvSpPr>
        <p:spPr bwMode="auto">
          <a:xfrm>
            <a:off x="1563688" y="3056021"/>
            <a:ext cx="20357849" cy="9072479"/>
          </a:xfrm>
          <a:prstGeom prst="rect">
            <a:avLst/>
          </a:prstGeom>
          <a:noFill/>
          <a:ln w="9525">
            <a:noFill/>
            <a:miter lim="800000"/>
            <a:headEnd/>
            <a:tailEnd/>
          </a:ln>
        </p:spPr>
        <p:txBody>
          <a:bodyPr lIns="217728" tIns="108864" rIns="217728" bIns="108864"/>
          <a:lstStyle/>
          <a:p>
            <a:pPr marL="679450" indent="-679450" algn="just">
              <a:spcBef>
                <a:spcPts val="2400"/>
              </a:spcBef>
              <a:spcAft>
                <a:spcPts val="3000"/>
              </a:spcAft>
              <a:buFont typeface="Wingdings" pitchFamily="2" charset="2"/>
              <a:buChar char="§"/>
            </a:pPr>
            <a:r>
              <a:rPr lang="uk-UA" sz="4100" b="1" dirty="0" smtClean="0"/>
              <a:t>Пам'ятайте про принцип взаємних інтересів</a:t>
            </a:r>
            <a:r>
              <a:rPr lang="uk-UA" sz="4100" dirty="0" smtClean="0">
                <a:solidFill>
                  <a:srgbClr val="494F50"/>
                </a:solidFill>
              </a:rPr>
              <a:t> лобіста і чиновника: успіх Ваших проектів – успішна історія в його переліку завдань.</a:t>
            </a:r>
          </a:p>
          <a:p>
            <a:pPr marL="679450" indent="-679450" algn="just">
              <a:spcBef>
                <a:spcPts val="2400"/>
              </a:spcBef>
              <a:spcAft>
                <a:spcPts val="3000"/>
              </a:spcAft>
              <a:buFont typeface="Wingdings" pitchFamily="2" charset="2"/>
              <a:buChar char="§"/>
            </a:pPr>
            <a:r>
              <a:rPr lang="uk-UA" sz="4100" dirty="0" smtClean="0">
                <a:solidFill>
                  <a:srgbClr val="494F50"/>
                </a:solidFill>
              </a:rPr>
              <a:t>Якщо питання, з яким Ви звертаєтеся, знаходиться у площині прямих обов'язків чиновника – він сам має бути зацікавлений у співпраці з Вами.</a:t>
            </a:r>
          </a:p>
          <a:p>
            <a:pPr marL="679450" indent="-679450" algn="just">
              <a:spcBef>
                <a:spcPts val="2400"/>
              </a:spcBef>
              <a:spcAft>
                <a:spcPts val="3000"/>
              </a:spcAft>
              <a:buFont typeface="Wingdings" pitchFamily="2" charset="2"/>
              <a:buChar char="§"/>
            </a:pPr>
            <a:r>
              <a:rPr lang="uk-UA" sz="4100" dirty="0" smtClean="0">
                <a:solidFill>
                  <a:srgbClr val="494F50"/>
                </a:solidFill>
              </a:rPr>
              <a:t>В силу своєї освіти, досвіду і повноважень посадові особи – </a:t>
            </a:r>
            <a:r>
              <a:rPr lang="uk-UA" sz="4100" b="1" dirty="0" smtClean="0"/>
              <a:t>експерти у вузькому спектрі питань</a:t>
            </a:r>
            <a:r>
              <a:rPr lang="uk-UA" sz="4100" dirty="0" smtClean="0">
                <a:solidFill>
                  <a:srgbClr val="494F50"/>
                </a:solidFill>
              </a:rPr>
              <a:t>, з якими працюють.</a:t>
            </a:r>
          </a:p>
          <a:p>
            <a:pPr marL="679450" indent="-679450" algn="just">
              <a:spcBef>
                <a:spcPts val="2400"/>
              </a:spcBef>
              <a:spcAft>
                <a:spcPts val="3000"/>
              </a:spcAft>
              <a:buFont typeface="Wingdings" pitchFamily="2" charset="2"/>
              <a:buChar char="§"/>
            </a:pPr>
            <a:r>
              <a:rPr lang="uk-UA" sz="4100" dirty="0" smtClean="0">
                <a:solidFill>
                  <a:srgbClr val="494F50"/>
                </a:solidFill>
              </a:rPr>
              <a:t>Тим не менше, їм доводиться брати участь у розгляді широкого кола проблем (</a:t>
            </a:r>
            <a:r>
              <a:rPr lang="uk-UA" sz="4100" b="1" dirty="0" smtClean="0">
                <a:solidFill>
                  <a:srgbClr val="494F50"/>
                </a:solidFill>
              </a:rPr>
              <a:t>наприклад</a:t>
            </a:r>
            <a:r>
              <a:rPr lang="uk-UA" sz="4100" dirty="0" smtClean="0">
                <a:solidFill>
                  <a:srgbClr val="494F50"/>
                </a:solidFill>
              </a:rPr>
              <a:t>, народним депутатам доводиться голосувати за законопроекти в різних галузях, і розібратися в тонкощах кожної з них неможливо).</a:t>
            </a:r>
            <a:endParaRPr lang="uk-UA" sz="41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Content Placeholder 1"/>
          <p:cNvSpPr txBox="1">
            <a:spLocks/>
          </p:cNvSpPr>
          <p:nvPr/>
        </p:nvSpPr>
        <p:spPr bwMode="auto">
          <a:xfrm>
            <a:off x="1636713" y="3438525"/>
            <a:ext cx="20981987" cy="8929688"/>
          </a:xfrm>
          <a:prstGeom prst="rect">
            <a:avLst/>
          </a:prstGeom>
          <a:noFill/>
          <a:ln w="9525">
            <a:noFill/>
            <a:miter lim="800000"/>
            <a:headEnd/>
            <a:tailEnd/>
          </a:ln>
        </p:spPr>
        <p:txBody>
          <a:bodyPr lIns="217728" tIns="108864" rIns="217728" bIns="108864"/>
          <a:lstStyle/>
          <a:p>
            <a:pPr marL="679450" indent="-679450" algn="just">
              <a:spcBef>
                <a:spcPts val="2400"/>
              </a:spcBef>
              <a:spcAft>
                <a:spcPts val="3000"/>
              </a:spcAft>
              <a:buFont typeface="Wingdings" pitchFamily="2" charset="2"/>
              <a:buChar char="§"/>
            </a:pPr>
            <a:r>
              <a:rPr lang="uk-UA" sz="4200" dirty="0">
                <a:solidFill>
                  <a:srgbClr val="494F50"/>
                </a:solidFill>
              </a:rPr>
              <a:t>При цьому, від того, які рішення приймає чиновник міністерства або як голосує </a:t>
            </a:r>
            <a:r>
              <a:rPr lang="uk-UA" sz="4200" dirty="0" smtClean="0">
                <a:solidFill>
                  <a:srgbClr val="494F50"/>
                </a:solidFill>
              </a:rPr>
              <a:t>депутат, </a:t>
            </a:r>
            <a:r>
              <a:rPr lang="uk-UA" sz="4200" dirty="0">
                <a:solidFill>
                  <a:srgbClr val="494F50"/>
                </a:solidFill>
              </a:rPr>
              <a:t>залежить їхня </a:t>
            </a:r>
            <a:r>
              <a:rPr lang="uk-UA" sz="4200" b="1" dirty="0">
                <a:solidFill>
                  <a:srgbClr val="494F50"/>
                </a:solidFill>
              </a:rPr>
              <a:t>репутація і політична кар'єра</a:t>
            </a:r>
            <a:r>
              <a:rPr lang="uk-UA" sz="4200" dirty="0">
                <a:solidFill>
                  <a:srgbClr val="494F50"/>
                </a:solidFill>
              </a:rPr>
              <a:t>. </a:t>
            </a:r>
          </a:p>
          <a:p>
            <a:pPr marL="679450" indent="-679450" algn="just">
              <a:spcBef>
                <a:spcPts val="2400"/>
              </a:spcBef>
              <a:spcAft>
                <a:spcPts val="3000"/>
              </a:spcAft>
              <a:buFont typeface="Wingdings" pitchFamily="2" charset="2"/>
              <a:buChar char="§"/>
            </a:pPr>
            <a:r>
              <a:rPr lang="uk-UA" sz="4200" dirty="0">
                <a:solidFill>
                  <a:srgbClr val="494F50"/>
                </a:solidFill>
              </a:rPr>
              <a:t>Їм доводиться </a:t>
            </a:r>
            <a:r>
              <a:rPr lang="uk-UA" sz="4200" b="1" dirty="0">
                <a:solidFill>
                  <a:srgbClr val="494F50"/>
                </a:solidFill>
              </a:rPr>
              <a:t>одночасно</a:t>
            </a:r>
            <a:r>
              <a:rPr lang="uk-UA" sz="4200" dirty="0">
                <a:solidFill>
                  <a:srgbClr val="494F50"/>
                </a:solidFill>
              </a:rPr>
              <a:t> мати справу з великою кількістю питань, </a:t>
            </a:r>
            <a:r>
              <a:rPr lang="uk-UA" sz="4200" dirty="0" smtClean="0">
                <a:solidFill>
                  <a:srgbClr val="494F50"/>
                </a:solidFill>
              </a:rPr>
              <a:t>тому приймати </a:t>
            </a:r>
            <a:r>
              <a:rPr lang="uk-UA" sz="4200" dirty="0">
                <a:solidFill>
                  <a:srgbClr val="494F50"/>
                </a:solidFill>
              </a:rPr>
              <a:t>рішення доводиться швидко.</a:t>
            </a:r>
          </a:p>
          <a:p>
            <a:pPr marL="679450" indent="-679450" algn="just">
              <a:spcBef>
                <a:spcPts val="2400"/>
              </a:spcBef>
              <a:spcAft>
                <a:spcPts val="3000"/>
              </a:spcAft>
              <a:buFont typeface="Wingdings" pitchFamily="2" charset="2"/>
              <a:buChar char="§"/>
            </a:pPr>
            <a:r>
              <a:rPr lang="uk-UA" sz="4200" dirty="0">
                <a:solidFill>
                  <a:srgbClr val="494F50"/>
                </a:solidFill>
              </a:rPr>
              <a:t>Вони </a:t>
            </a:r>
            <a:r>
              <a:rPr lang="uk-UA" sz="4200" b="1" dirty="0"/>
              <a:t>потребують надійної інформації</a:t>
            </a:r>
            <a:r>
              <a:rPr lang="uk-UA" sz="4200" dirty="0">
                <a:solidFill>
                  <a:srgbClr val="494F50"/>
                </a:solidFill>
              </a:rPr>
              <a:t>, і Ви як лобіст можете їм у цьому </a:t>
            </a:r>
            <a:r>
              <a:rPr lang="uk-UA" sz="4200" dirty="0" smtClean="0">
                <a:solidFill>
                  <a:srgbClr val="494F50"/>
                </a:solidFill>
              </a:rPr>
              <a:t>допомогти </a:t>
            </a:r>
            <a:r>
              <a:rPr lang="uk-UA" sz="4200" dirty="0">
                <a:solidFill>
                  <a:srgbClr val="494F50"/>
                </a:solidFill>
              </a:rPr>
              <a:t>і доступно </a:t>
            </a:r>
            <a:r>
              <a:rPr lang="uk-UA" sz="4200" dirty="0" smtClean="0">
                <a:solidFill>
                  <a:srgbClr val="494F50"/>
                </a:solidFill>
              </a:rPr>
              <a:t>її донести.</a:t>
            </a:r>
            <a:endParaRPr lang="uk-UA" sz="4200" dirty="0">
              <a:solidFill>
                <a:srgbClr val="494F50"/>
              </a:solidFill>
            </a:endParaRPr>
          </a:p>
          <a:p>
            <a:pPr marL="679450" indent="-679450" algn="just">
              <a:spcBef>
                <a:spcPts val="2400"/>
              </a:spcBef>
              <a:spcAft>
                <a:spcPts val="3000"/>
              </a:spcAft>
              <a:buFont typeface="Wingdings" pitchFamily="2" charset="2"/>
              <a:buChar char="§"/>
            </a:pPr>
            <a:r>
              <a:rPr lang="uk-UA" sz="4200" dirty="0" smtClean="0">
                <a:solidFill>
                  <a:srgbClr val="494F50"/>
                </a:solidFill>
              </a:rPr>
              <a:t>Тому, </a:t>
            </a:r>
            <a:r>
              <a:rPr lang="uk-UA" sz="4200" dirty="0">
                <a:solidFill>
                  <a:srgbClr val="494F50"/>
                </a:solidFill>
              </a:rPr>
              <a:t>організовуючи зустріч з представником </a:t>
            </a:r>
            <a:r>
              <a:rPr lang="uk-UA" sz="4200" dirty="0" smtClean="0">
                <a:solidFill>
                  <a:srgbClr val="494F50"/>
                </a:solidFill>
              </a:rPr>
              <a:t>влади, </a:t>
            </a:r>
            <a:r>
              <a:rPr lang="uk-UA" sz="4200" b="1" dirty="0" smtClean="0">
                <a:solidFill>
                  <a:srgbClr val="494F50"/>
                </a:solidFill>
              </a:rPr>
              <a:t>Ви насправді </a:t>
            </a:r>
            <a:r>
              <a:rPr lang="uk-UA" sz="4200" b="1" dirty="0">
                <a:solidFill>
                  <a:srgbClr val="494F50"/>
                </a:solidFill>
              </a:rPr>
              <a:t>не стільки </a:t>
            </a:r>
            <a:r>
              <a:rPr lang="uk-UA" sz="4200" b="1" dirty="0" smtClean="0">
                <a:solidFill>
                  <a:srgbClr val="494F50"/>
                </a:solidFill>
              </a:rPr>
              <a:t>просите </a:t>
            </a:r>
            <a:r>
              <a:rPr lang="uk-UA" sz="4200" dirty="0">
                <a:solidFill>
                  <a:srgbClr val="494F50"/>
                </a:solidFill>
              </a:rPr>
              <a:t>про неї, скільки </a:t>
            </a:r>
            <a:r>
              <a:rPr lang="uk-UA" sz="4200" b="1" dirty="0"/>
              <a:t>пропонуєте її як партнер</a:t>
            </a:r>
            <a:r>
              <a:rPr lang="uk-UA" sz="4200" dirty="0">
                <a:solidFill>
                  <a:srgbClr val="494F50"/>
                </a:solidFill>
              </a:rPr>
              <a:t>.</a:t>
            </a:r>
            <a:endParaRPr lang="uk-UA" sz="4200" dirty="0"/>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Content Placeholder 1"/>
          <p:cNvSpPr txBox="1">
            <a:spLocks/>
          </p:cNvSpPr>
          <p:nvPr/>
        </p:nvSpPr>
        <p:spPr bwMode="auto">
          <a:xfrm>
            <a:off x="1636714" y="3561347"/>
            <a:ext cx="20164508" cy="8013032"/>
          </a:xfrm>
          <a:prstGeom prst="rect">
            <a:avLst/>
          </a:prstGeom>
          <a:noFill/>
          <a:ln w="9525">
            <a:noFill/>
            <a:miter lim="800000"/>
            <a:headEnd/>
            <a:tailEnd/>
          </a:ln>
        </p:spPr>
        <p:txBody>
          <a:bodyPr lIns="217728" tIns="108864" rIns="217728" bIns="108864"/>
          <a:lstStyle/>
          <a:p>
            <a:pPr marL="679450" indent="-679450" algn="just">
              <a:spcBef>
                <a:spcPts val="2400"/>
              </a:spcBef>
              <a:spcAft>
                <a:spcPts val="3000"/>
              </a:spcAft>
              <a:buFont typeface="Wingdings" pitchFamily="2" charset="2"/>
              <a:buChar char="§"/>
            </a:pPr>
            <a:r>
              <a:rPr lang="uk-UA" sz="4000" dirty="0" smtClean="0">
                <a:solidFill>
                  <a:srgbClr val="494F50"/>
                </a:solidFill>
              </a:rPr>
              <a:t>Іще кілька років тому головне </a:t>
            </a:r>
            <a:r>
              <a:rPr lang="uk-UA" sz="4000" dirty="0">
                <a:solidFill>
                  <a:srgbClr val="494F50"/>
                </a:solidFill>
              </a:rPr>
              <a:t>питання </a:t>
            </a:r>
            <a:r>
              <a:rPr lang="uk-UA" sz="4000" dirty="0" smtClean="0">
                <a:solidFill>
                  <a:srgbClr val="494F50"/>
                </a:solidFill>
              </a:rPr>
              <a:t>лобістів було </a:t>
            </a:r>
            <a:r>
              <a:rPr lang="uk-UA" sz="4000" dirty="0">
                <a:solidFill>
                  <a:srgbClr val="494F50"/>
                </a:solidFill>
              </a:rPr>
              <a:t>у</a:t>
            </a:r>
            <a:r>
              <a:rPr lang="uk-UA" sz="4000" dirty="0" smtClean="0">
                <a:solidFill>
                  <a:srgbClr val="494F50"/>
                </a:solidFill>
              </a:rPr>
              <a:t> </a:t>
            </a:r>
            <a:r>
              <a:rPr lang="uk-UA" sz="4000" dirty="0">
                <a:solidFill>
                  <a:srgbClr val="494F50"/>
                </a:solidFill>
              </a:rPr>
              <a:t>тому, як отримати доступ до чиновника.</a:t>
            </a:r>
          </a:p>
          <a:p>
            <a:pPr marL="679450" indent="-679450" algn="just">
              <a:spcBef>
                <a:spcPts val="2400"/>
              </a:spcBef>
              <a:spcAft>
                <a:spcPts val="3000"/>
              </a:spcAft>
              <a:buFont typeface="Wingdings" pitchFamily="2" charset="2"/>
              <a:buChar char="§"/>
            </a:pPr>
            <a:r>
              <a:rPr lang="uk-UA" sz="4000" dirty="0">
                <a:solidFill>
                  <a:srgbClr val="494F50"/>
                </a:solidFill>
              </a:rPr>
              <a:t>Тепер </a:t>
            </a:r>
            <a:r>
              <a:rPr lang="uk-UA" sz="4000" dirty="0" smtClean="0">
                <a:solidFill>
                  <a:srgbClr val="494F50"/>
                </a:solidFill>
              </a:rPr>
              <a:t>влада </a:t>
            </a:r>
            <a:r>
              <a:rPr lang="uk-UA" sz="4000" dirty="0">
                <a:solidFill>
                  <a:srgbClr val="494F50"/>
                </a:solidFill>
              </a:rPr>
              <a:t>більш </a:t>
            </a:r>
            <a:r>
              <a:rPr lang="uk-UA" sz="4000" dirty="0" smtClean="0">
                <a:solidFill>
                  <a:srgbClr val="494F50"/>
                </a:solidFill>
              </a:rPr>
              <a:t>відкрита </a:t>
            </a:r>
            <a:r>
              <a:rPr lang="uk-UA" sz="4000" dirty="0">
                <a:solidFill>
                  <a:srgbClr val="494F50"/>
                </a:solidFill>
              </a:rPr>
              <a:t>до співпраці. </a:t>
            </a:r>
          </a:p>
          <a:p>
            <a:pPr marL="679450" indent="-679450" algn="just">
              <a:spcBef>
                <a:spcPts val="2400"/>
              </a:spcBef>
              <a:spcAft>
                <a:spcPts val="3000"/>
              </a:spcAft>
              <a:buFont typeface="Wingdings" pitchFamily="2" charset="2"/>
              <a:buChar char="§"/>
            </a:pPr>
            <a:r>
              <a:rPr lang="uk-UA" sz="4000" dirty="0">
                <a:solidFill>
                  <a:srgbClr val="494F50"/>
                </a:solidFill>
              </a:rPr>
              <a:t>Багато політиків доступні в </a:t>
            </a:r>
            <a:r>
              <a:rPr lang="uk-UA" sz="4000" dirty="0" smtClean="0">
                <a:solidFill>
                  <a:srgbClr val="494F50"/>
                </a:solidFill>
              </a:rPr>
              <a:t>соціальних </a:t>
            </a:r>
            <a:r>
              <a:rPr lang="uk-UA" sz="4000" dirty="0">
                <a:solidFill>
                  <a:srgbClr val="494F50"/>
                </a:solidFill>
              </a:rPr>
              <a:t>мережах, їх особисті </a:t>
            </a:r>
            <a:r>
              <a:rPr lang="uk-UA" sz="4000" dirty="0" smtClean="0">
                <a:solidFill>
                  <a:srgbClr val="494F50"/>
                </a:solidFill>
              </a:rPr>
              <a:t>електронні </a:t>
            </a:r>
            <a:r>
              <a:rPr lang="uk-UA" sz="4000" dirty="0">
                <a:solidFill>
                  <a:srgbClr val="494F50"/>
                </a:solidFill>
              </a:rPr>
              <a:t>адреси та номери мобільних телефонів можна знайти в будь-який </a:t>
            </a:r>
            <a:r>
              <a:rPr lang="uk-UA" sz="4000" dirty="0" smtClean="0">
                <a:solidFill>
                  <a:srgbClr val="494F50"/>
                </a:solidFill>
              </a:rPr>
              <a:t>момент; можна знайти </a:t>
            </a:r>
            <a:r>
              <a:rPr lang="uk-UA" sz="4000" dirty="0">
                <a:solidFill>
                  <a:srgbClr val="494F50"/>
                </a:solidFill>
              </a:rPr>
              <a:t>вихід практично на кого завгодно, аж до найвищого рівня</a:t>
            </a:r>
            <a:r>
              <a:rPr lang="uk-UA" sz="4000" dirty="0" smtClean="0">
                <a:solidFill>
                  <a:srgbClr val="494F50"/>
                </a:solidFill>
              </a:rPr>
              <a:t>.</a:t>
            </a:r>
            <a:endParaRPr lang="uk-UA" sz="4000" dirty="0">
              <a:solidFill>
                <a:srgbClr val="494F50"/>
              </a:solidFill>
            </a:endParaRPr>
          </a:p>
          <a:p>
            <a:pPr marL="679450" indent="-679450" algn="just">
              <a:spcBef>
                <a:spcPts val="2400"/>
              </a:spcBef>
              <a:spcAft>
                <a:spcPts val="3000"/>
              </a:spcAft>
              <a:buFont typeface="Wingdings" pitchFamily="2" charset="2"/>
              <a:buChar char="§"/>
            </a:pPr>
            <a:r>
              <a:rPr lang="uk-UA" sz="4000" dirty="0">
                <a:solidFill>
                  <a:srgbClr val="494F50"/>
                </a:solidFill>
              </a:rPr>
              <a:t>Тому на перший план тепер виходить питання, </a:t>
            </a:r>
            <a:r>
              <a:rPr lang="uk-UA" sz="4000" b="1" dirty="0"/>
              <a:t>як зацікавити чиновника </a:t>
            </a:r>
            <a:r>
              <a:rPr lang="uk-UA" sz="4000" dirty="0">
                <a:solidFill>
                  <a:srgbClr val="494F50"/>
                </a:solidFill>
              </a:rPr>
              <a:t>у Вашій позиції, не </a:t>
            </a:r>
            <a:r>
              <a:rPr lang="uk-UA" sz="4000" dirty="0" smtClean="0">
                <a:solidFill>
                  <a:srgbClr val="494F50"/>
                </a:solidFill>
              </a:rPr>
              <a:t>вдаючись при цьому </a:t>
            </a:r>
            <a:r>
              <a:rPr lang="uk-UA" sz="4000" dirty="0">
                <a:solidFill>
                  <a:srgbClr val="494F50"/>
                </a:solidFill>
              </a:rPr>
              <a:t>до корупційних методів? Як </a:t>
            </a:r>
            <a:r>
              <a:rPr lang="uk-UA" sz="4000" b="1" dirty="0">
                <a:solidFill>
                  <a:srgbClr val="494F50"/>
                </a:solidFill>
              </a:rPr>
              <a:t>донести</a:t>
            </a:r>
            <a:r>
              <a:rPr lang="uk-UA" sz="4000" dirty="0">
                <a:solidFill>
                  <a:srgbClr val="494F50"/>
                </a:solidFill>
              </a:rPr>
              <a:t> свою позицію краще </a:t>
            </a:r>
            <a:r>
              <a:rPr lang="uk-UA" sz="4000" dirty="0" smtClean="0">
                <a:solidFill>
                  <a:srgbClr val="494F50"/>
                </a:solidFill>
              </a:rPr>
              <a:t>за опонентів</a:t>
            </a:r>
            <a:r>
              <a:rPr lang="uk-UA" sz="4000" dirty="0">
                <a:solidFill>
                  <a:srgbClr val="494F50"/>
                </a:solidFill>
              </a:rPr>
              <a:t>?</a:t>
            </a:r>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Content Placeholder 1"/>
          <p:cNvSpPr txBox="1">
            <a:spLocks/>
          </p:cNvSpPr>
          <p:nvPr/>
        </p:nvSpPr>
        <p:spPr bwMode="auto">
          <a:xfrm>
            <a:off x="1660525" y="2839453"/>
            <a:ext cx="20236949" cy="9745913"/>
          </a:xfrm>
          <a:prstGeom prst="rect">
            <a:avLst/>
          </a:prstGeom>
          <a:noFill/>
          <a:ln w="9525">
            <a:noFill/>
            <a:miter lim="800000"/>
            <a:headEnd/>
            <a:tailEnd/>
          </a:ln>
        </p:spPr>
        <p:txBody>
          <a:bodyPr lIns="217728" tIns="108864" rIns="217728" bIns="108864"/>
          <a:lstStyle/>
          <a:p>
            <a:pPr algn="just">
              <a:spcAft>
                <a:spcPts val="3600"/>
              </a:spcAft>
            </a:pPr>
            <a:r>
              <a:rPr lang="uk-UA" sz="6000" dirty="0">
                <a:solidFill>
                  <a:schemeClr val="tx2"/>
                </a:solidFill>
                <a:latin typeface="Franklin Gothic Medium" pitchFamily="34" charset="0"/>
              </a:rPr>
              <a:t>ЯК ЗАЦІКАВИТИ ЧИНОВНИКА У ВАШІЙ ПОЗИЦІЇ?</a:t>
            </a:r>
          </a:p>
          <a:p>
            <a:pPr algn="just">
              <a:spcBef>
                <a:spcPts val="600"/>
              </a:spcBef>
              <a:spcAft>
                <a:spcPts val="2400"/>
              </a:spcAft>
              <a:buFont typeface="Wingdings" pitchFamily="2" charset="2"/>
              <a:buChar char="§"/>
            </a:pPr>
            <a:r>
              <a:rPr lang="uk-UA" sz="3800" b="1" dirty="0" smtClean="0"/>
              <a:t> Майте </a:t>
            </a:r>
            <a:r>
              <a:rPr lang="uk-UA" sz="3800" b="1" dirty="0"/>
              <a:t>при собі</a:t>
            </a:r>
            <a:r>
              <a:rPr lang="uk-UA" sz="3800" dirty="0">
                <a:solidFill>
                  <a:srgbClr val="494F50"/>
                </a:solidFill>
              </a:rPr>
              <a:t> Ваше письмове звернення, яке Ви заздалегідь відправляли чиновнику. </a:t>
            </a:r>
          </a:p>
          <a:p>
            <a:pPr algn="just">
              <a:spcBef>
                <a:spcPts val="600"/>
              </a:spcBef>
              <a:spcAft>
                <a:spcPts val="2400"/>
              </a:spcAft>
              <a:buFont typeface="Wingdings" pitchFamily="2" charset="2"/>
              <a:buChar char="§"/>
            </a:pPr>
            <a:r>
              <a:rPr lang="uk-UA" sz="3800" b="1" dirty="0" smtClean="0"/>
              <a:t> Посилайтесь</a:t>
            </a:r>
            <a:r>
              <a:rPr lang="uk-UA" sz="3800" dirty="0" smtClean="0">
                <a:solidFill>
                  <a:srgbClr val="494F50"/>
                </a:solidFill>
              </a:rPr>
              <a:t> </a:t>
            </a:r>
            <a:r>
              <a:rPr lang="uk-UA" sz="3800" dirty="0">
                <a:solidFill>
                  <a:srgbClr val="494F50"/>
                </a:solidFill>
              </a:rPr>
              <a:t>на цей лист в розмові, щоб підкреслити, що ця зустріч – продовження комунікації.</a:t>
            </a:r>
          </a:p>
          <a:p>
            <a:pPr algn="just">
              <a:spcBef>
                <a:spcPts val="600"/>
              </a:spcBef>
              <a:spcAft>
                <a:spcPts val="2400"/>
              </a:spcAft>
              <a:buFont typeface="Wingdings" pitchFamily="2" charset="2"/>
              <a:buChar char="§"/>
            </a:pPr>
            <a:r>
              <a:rPr lang="uk-UA" sz="3800" b="1" dirty="0" smtClean="0"/>
              <a:t> Нагадайте</a:t>
            </a:r>
            <a:r>
              <a:rPr lang="uk-UA" sz="3800" dirty="0" smtClean="0">
                <a:solidFill>
                  <a:srgbClr val="494F50"/>
                </a:solidFill>
              </a:rPr>
              <a:t> </a:t>
            </a:r>
            <a:r>
              <a:rPr lang="uk-UA" sz="3800" dirty="0">
                <a:solidFill>
                  <a:srgbClr val="494F50"/>
                </a:solidFill>
              </a:rPr>
              <a:t>про Ваші попередні контакти і співпрацю, якщо такі </a:t>
            </a:r>
            <a:r>
              <a:rPr lang="uk-UA" sz="3800" dirty="0" smtClean="0">
                <a:solidFill>
                  <a:srgbClr val="494F50"/>
                </a:solidFill>
              </a:rPr>
              <a:t>контакти були</a:t>
            </a:r>
            <a:r>
              <a:rPr lang="uk-UA" sz="3800" dirty="0">
                <a:solidFill>
                  <a:srgbClr val="494F50"/>
                </a:solidFill>
              </a:rPr>
              <a:t>.</a:t>
            </a:r>
          </a:p>
          <a:p>
            <a:pPr algn="just">
              <a:spcBef>
                <a:spcPts val="600"/>
              </a:spcBef>
              <a:spcAft>
                <a:spcPts val="2400"/>
              </a:spcAft>
              <a:buFont typeface="Wingdings" pitchFamily="2" charset="2"/>
              <a:buChar char="§"/>
            </a:pPr>
            <a:r>
              <a:rPr lang="uk-UA" sz="3800" dirty="0">
                <a:solidFill>
                  <a:srgbClr val="494F50"/>
                </a:solidFill>
              </a:rPr>
              <a:t> Якщо Ви плануєте обговорити кілька питань, </a:t>
            </a:r>
            <a:r>
              <a:rPr lang="uk-UA" sz="3800" dirty="0" smtClean="0">
                <a:solidFill>
                  <a:srgbClr val="494F50"/>
                </a:solidFill>
              </a:rPr>
              <a:t>намагайтеся </a:t>
            </a:r>
            <a:r>
              <a:rPr lang="uk-UA" sz="3800" dirty="0">
                <a:solidFill>
                  <a:srgbClr val="494F50"/>
                </a:solidFill>
              </a:rPr>
              <a:t>пропорційно </a:t>
            </a:r>
            <a:r>
              <a:rPr lang="uk-UA" sz="3800" b="1" dirty="0"/>
              <a:t>розподілити</a:t>
            </a:r>
            <a:r>
              <a:rPr lang="uk-UA" sz="3800" dirty="0">
                <a:solidFill>
                  <a:srgbClr val="494F50"/>
                </a:solidFill>
              </a:rPr>
              <a:t> між ними час, відведений для зустрічі. Не зупиняйтеся на одному </a:t>
            </a:r>
            <a:r>
              <a:rPr lang="uk-UA" sz="3800" dirty="0" smtClean="0">
                <a:solidFill>
                  <a:srgbClr val="494F50"/>
                </a:solidFill>
              </a:rPr>
              <a:t>за рахунок </a:t>
            </a:r>
            <a:r>
              <a:rPr lang="uk-UA" sz="3800" dirty="0">
                <a:solidFill>
                  <a:srgbClr val="494F50"/>
                </a:solidFill>
              </a:rPr>
              <a:t>іншим.</a:t>
            </a:r>
          </a:p>
          <a:p>
            <a:pPr algn="just">
              <a:spcBef>
                <a:spcPts val="600"/>
              </a:spcBef>
              <a:spcAft>
                <a:spcPts val="2400"/>
              </a:spcAft>
              <a:buFont typeface="Wingdings" pitchFamily="2" charset="2"/>
              <a:buChar char="§"/>
            </a:pPr>
            <a:r>
              <a:rPr lang="uk-UA" sz="3800" b="1" dirty="0" smtClean="0"/>
              <a:t> Уникайте</a:t>
            </a:r>
            <a:r>
              <a:rPr lang="uk-UA" sz="3800" dirty="0" smtClean="0">
                <a:solidFill>
                  <a:srgbClr val="494F50"/>
                </a:solidFill>
              </a:rPr>
              <a:t> </a:t>
            </a:r>
            <a:r>
              <a:rPr lang="uk-UA" sz="3800" dirty="0">
                <a:solidFill>
                  <a:srgbClr val="494F50"/>
                </a:solidFill>
              </a:rPr>
              <a:t>провокаційних питань, спрямованих на те, щоб змусити Вас повідомити більше інформації, ніж Ви </a:t>
            </a:r>
            <a:r>
              <a:rPr lang="uk-UA" sz="3800" dirty="0" smtClean="0">
                <a:solidFill>
                  <a:srgbClr val="494F50"/>
                </a:solidFill>
              </a:rPr>
              <a:t>уповноважені, чи зробити </a:t>
            </a:r>
            <a:r>
              <a:rPr lang="uk-UA" sz="3800" dirty="0">
                <a:solidFill>
                  <a:srgbClr val="494F50"/>
                </a:solidFill>
              </a:rPr>
              <a:t>заяву проти Вашого конкурента або чиновника, не присутнього на зустрічі.</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4259179"/>
            <a:ext cx="20140862" cy="7098631"/>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4200"/>
              </a:spcBef>
              <a:spcAft>
                <a:spcPts val="4200"/>
              </a:spcAft>
              <a:buFont typeface="Wingdings" pitchFamily="2" charset="2"/>
              <a:buChar char="ü"/>
            </a:pPr>
            <a:r>
              <a:rPr lang="uk-UA" sz="4200" dirty="0" smtClean="0">
                <a:solidFill>
                  <a:schemeClr val="accent6"/>
                </a:solidFill>
                <a:latin typeface="Arial" pitchFamily="34" charset="0"/>
                <a:cs typeface="Arial" pitchFamily="34" charset="0"/>
              </a:rPr>
              <a:t> Таким чином, урядові відносини – поняття </a:t>
            </a:r>
            <a:r>
              <a:rPr lang="uk-UA" sz="4200" b="1" dirty="0" smtClean="0">
                <a:solidFill>
                  <a:schemeClr val="accent6"/>
                </a:solidFill>
                <a:latin typeface="Arial" pitchFamily="34" charset="0"/>
                <a:cs typeface="Arial" pitchFamily="34" charset="0"/>
              </a:rPr>
              <a:t>більш широке</a:t>
            </a:r>
            <a:r>
              <a:rPr lang="uk-UA" sz="4200" dirty="0" smtClean="0">
                <a:solidFill>
                  <a:schemeClr val="accent6"/>
                </a:solidFill>
                <a:latin typeface="Arial" pitchFamily="34" charset="0"/>
                <a:cs typeface="Arial" pitchFamily="34" charset="0"/>
              </a:rPr>
              <a:t> за своїм обсягом, ніж </a:t>
            </a:r>
            <a:r>
              <a:rPr lang="uk-UA" sz="4200" dirty="0" err="1" smtClean="0">
                <a:solidFill>
                  <a:schemeClr val="accent6"/>
                </a:solidFill>
                <a:latin typeface="Arial" pitchFamily="34" charset="0"/>
                <a:cs typeface="Arial" pitchFamily="34" charset="0"/>
              </a:rPr>
              <a:t>адвокація</a:t>
            </a:r>
            <a:r>
              <a:rPr lang="uk-UA" sz="4200" dirty="0" smtClean="0">
                <a:solidFill>
                  <a:schemeClr val="accent6"/>
                </a:solidFill>
                <a:latin typeface="Arial" pitchFamily="34" charset="0"/>
                <a:cs typeface="Arial" pitchFamily="34" charset="0"/>
              </a:rPr>
              <a:t>. А </a:t>
            </a:r>
            <a:r>
              <a:rPr lang="uk-UA" sz="4200" dirty="0" err="1" smtClean="0">
                <a:solidFill>
                  <a:schemeClr val="accent6"/>
                </a:solidFill>
                <a:latin typeface="Arial" pitchFamily="34" charset="0"/>
                <a:cs typeface="Arial" pitchFamily="34" charset="0"/>
              </a:rPr>
              <a:t>адвокація</a:t>
            </a:r>
            <a:r>
              <a:rPr lang="uk-UA" sz="4200" dirty="0" smtClean="0">
                <a:solidFill>
                  <a:schemeClr val="accent6"/>
                </a:solidFill>
                <a:latin typeface="Arial" pitchFamily="34" charset="0"/>
                <a:cs typeface="Arial" pitchFamily="34" charset="0"/>
              </a:rPr>
              <a:t> – більш широке, ніж лобіювання.</a:t>
            </a:r>
          </a:p>
          <a:p>
            <a:pPr marL="0" indent="0" algn="just">
              <a:spcBef>
                <a:spcPts val="4200"/>
              </a:spcBef>
              <a:spcAft>
                <a:spcPts val="4200"/>
              </a:spcAft>
              <a:buFont typeface="Wingdings" pitchFamily="2" charset="2"/>
              <a:buChar char="ü"/>
            </a:pPr>
            <a:r>
              <a:rPr lang="uk-UA" sz="4200" dirty="0" smtClean="0">
                <a:solidFill>
                  <a:schemeClr val="accent6"/>
                </a:solidFill>
                <a:latin typeface="Arial" pitchFamily="34" charset="0"/>
                <a:cs typeface="Arial" pitchFamily="34" charset="0"/>
              </a:rPr>
              <a:t> </a:t>
            </a:r>
            <a:r>
              <a:rPr lang="uk-UA" sz="4200" dirty="0" err="1" smtClean="0">
                <a:solidFill>
                  <a:schemeClr val="accent6"/>
                </a:solidFill>
                <a:latin typeface="Arial" pitchFamily="34" charset="0"/>
                <a:cs typeface="Arial" pitchFamily="34" charset="0"/>
              </a:rPr>
              <a:t>Адвокація</a:t>
            </a:r>
            <a:r>
              <a:rPr lang="uk-UA" sz="4200" dirty="0" smtClean="0">
                <a:solidFill>
                  <a:schemeClr val="accent6"/>
                </a:solidFill>
                <a:latin typeface="Arial" pitchFamily="34" charset="0"/>
                <a:cs typeface="Arial" pitchFamily="34" charset="0"/>
              </a:rPr>
              <a:t> (зокрема лобіювання) є </a:t>
            </a:r>
            <a:r>
              <a:rPr lang="uk-UA" sz="4200" b="1" dirty="0" smtClean="0">
                <a:solidFill>
                  <a:schemeClr val="accent6"/>
                </a:solidFill>
                <a:latin typeface="Arial" pitchFamily="34" charset="0"/>
                <a:cs typeface="Arial" pitchFamily="34" charset="0"/>
              </a:rPr>
              <a:t>основним інструментом </a:t>
            </a:r>
            <a:r>
              <a:rPr lang="uk-UA" sz="4200" dirty="0" smtClean="0">
                <a:solidFill>
                  <a:schemeClr val="accent6"/>
                </a:solidFill>
                <a:latin typeface="Arial" pitchFamily="34" charset="0"/>
                <a:cs typeface="Arial" pitchFamily="34" charset="0"/>
              </a:rPr>
              <a:t>взаємодії з владою, але не єдиним, а одним з багатьох.</a:t>
            </a:r>
          </a:p>
          <a:p>
            <a:pPr marL="0" indent="0" algn="just">
              <a:spcBef>
                <a:spcPts val="4200"/>
              </a:spcBef>
              <a:spcAft>
                <a:spcPts val="4200"/>
              </a:spcAft>
              <a:buFont typeface="Wingdings" pitchFamily="2" charset="2"/>
              <a:buChar char="ü"/>
            </a:pPr>
            <a:r>
              <a:rPr lang="uk-UA" sz="4200" dirty="0" smtClean="0">
                <a:solidFill>
                  <a:schemeClr val="accent6"/>
                </a:solidFill>
                <a:latin typeface="Arial" pitchFamily="34" charset="0"/>
                <a:cs typeface="Arial" pitchFamily="34" charset="0"/>
              </a:rPr>
              <a:t> Урядові відносини (GR) спрямовані на </a:t>
            </a:r>
            <a:r>
              <a:rPr lang="uk-UA" sz="4200" b="1" dirty="0" smtClean="0">
                <a:solidFill>
                  <a:schemeClr val="accent6"/>
                </a:solidFill>
                <a:latin typeface="Arial" pitchFamily="34" charset="0"/>
                <a:cs typeface="Arial" pitchFamily="34" charset="0"/>
              </a:rPr>
              <a:t>вибудовування </a:t>
            </a:r>
            <a:r>
              <a:rPr lang="en-US" sz="4200" b="1" dirty="0" smtClean="0">
                <a:solidFill>
                  <a:schemeClr val="accent6"/>
                </a:solidFill>
                <a:latin typeface="Arial" pitchFamily="34" charset="0"/>
                <a:cs typeface="Arial" pitchFamily="34" charset="0"/>
              </a:rPr>
              <a:t>“</a:t>
            </a:r>
            <a:r>
              <a:rPr lang="uk-UA" sz="4200" b="1" dirty="0" smtClean="0">
                <a:solidFill>
                  <a:schemeClr val="accent6"/>
                </a:solidFill>
                <a:latin typeface="Arial" pitchFamily="34" charset="0"/>
                <a:cs typeface="Arial" pitchFamily="34" charset="0"/>
              </a:rPr>
              <a:t>мосту</a:t>
            </a:r>
            <a:r>
              <a:rPr lang="en-US" sz="4200" b="1" dirty="0" smtClean="0">
                <a:solidFill>
                  <a:schemeClr val="accent6"/>
                </a:solidFill>
                <a:latin typeface="Arial" pitchFamily="34" charset="0"/>
                <a:cs typeface="Arial" pitchFamily="34" charset="0"/>
              </a:rPr>
              <a:t>”</a:t>
            </a:r>
            <a:r>
              <a:rPr lang="uk-UA" sz="4200" dirty="0" smtClean="0">
                <a:solidFill>
                  <a:schemeClr val="accent6"/>
                </a:solidFill>
                <a:latin typeface="Arial" pitchFamily="34" charset="0"/>
                <a:cs typeface="Arial" pitchFamily="34" charset="0"/>
              </a:rPr>
              <a:t> між владою і певною організацією, щоб по цьому мосту могли пройти лобісти для вирішення своїх завдань з відповідними владними органами.</a:t>
            </a:r>
          </a:p>
        </p:txBody>
      </p:sp>
    </p:spTree>
    <p:extLst>
      <p:ext uri="{BB962C8B-B14F-4D97-AF65-F5344CB8AC3E}">
        <p14:creationId xmlns:p14="http://schemas.microsoft.com/office/powerpoint/2010/main" val="274550312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1"/>
          <p:cNvSpPr txBox="1">
            <a:spLocks/>
          </p:cNvSpPr>
          <p:nvPr/>
        </p:nvSpPr>
        <p:spPr bwMode="auto">
          <a:xfrm>
            <a:off x="1238250" y="2911642"/>
            <a:ext cx="20683287" cy="9529763"/>
          </a:xfrm>
          <a:prstGeom prst="rect">
            <a:avLst/>
          </a:prstGeom>
          <a:noFill/>
          <a:ln w="9525">
            <a:noFill/>
            <a:miter lim="800000"/>
            <a:headEnd/>
            <a:tailEnd/>
          </a:ln>
        </p:spPr>
        <p:txBody>
          <a:bodyPr lIns="217728" tIns="108864" rIns="217728" bIns="108864"/>
          <a:lstStyle/>
          <a:p>
            <a:pPr marL="679450" indent="-679450" algn="just">
              <a:spcBef>
                <a:spcPts val="2400"/>
              </a:spcBef>
              <a:spcAft>
                <a:spcPts val="2400"/>
              </a:spcAft>
              <a:buFont typeface="Wingdings" pitchFamily="2" charset="2"/>
              <a:buChar char="§"/>
            </a:pPr>
            <a:r>
              <a:rPr lang="uk-UA" sz="4000" b="1" dirty="0">
                <a:solidFill>
                  <a:srgbClr val="C00000"/>
                </a:solidFill>
              </a:rPr>
              <a:t>Продемонструйте</a:t>
            </a:r>
            <a:r>
              <a:rPr lang="uk-UA" sz="4000" dirty="0">
                <a:solidFill>
                  <a:srgbClr val="494F50"/>
                </a:solidFill>
              </a:rPr>
              <a:t> знання всіх точок зору </a:t>
            </a:r>
            <a:r>
              <a:rPr lang="uk-UA" sz="4000" dirty="0" smtClean="0">
                <a:solidFill>
                  <a:srgbClr val="494F50"/>
                </a:solidFill>
              </a:rPr>
              <a:t>щодо </a:t>
            </a:r>
            <a:r>
              <a:rPr lang="uk-UA" sz="4000" dirty="0">
                <a:solidFill>
                  <a:srgbClr val="494F50"/>
                </a:solidFill>
              </a:rPr>
              <a:t>питання і </a:t>
            </a:r>
            <a:r>
              <a:rPr lang="uk-UA" sz="4000" b="1" dirty="0"/>
              <a:t>переконуйте</a:t>
            </a:r>
            <a:r>
              <a:rPr lang="uk-UA" sz="4000" dirty="0">
                <a:solidFill>
                  <a:srgbClr val="494F50"/>
                </a:solidFill>
              </a:rPr>
              <a:t> в правильності своєї.</a:t>
            </a:r>
          </a:p>
          <a:p>
            <a:pPr marL="679450" indent="-679450" algn="just">
              <a:spcBef>
                <a:spcPts val="2400"/>
              </a:spcBef>
              <a:spcAft>
                <a:spcPts val="2400"/>
              </a:spcAft>
              <a:buFont typeface="Wingdings" pitchFamily="2" charset="2"/>
              <a:buChar char="§"/>
            </a:pPr>
            <a:r>
              <a:rPr lang="uk-UA" sz="4000" b="1" dirty="0">
                <a:solidFill>
                  <a:srgbClr val="C00000"/>
                </a:solidFill>
              </a:rPr>
              <a:t>Не тисніть</a:t>
            </a:r>
            <a:r>
              <a:rPr lang="uk-UA" sz="4000" dirty="0">
                <a:solidFill>
                  <a:srgbClr val="494F50"/>
                </a:solidFill>
              </a:rPr>
              <a:t> на </a:t>
            </a:r>
            <a:r>
              <a:rPr lang="uk-UA" sz="4000" dirty="0" smtClean="0">
                <a:solidFill>
                  <a:srgbClr val="494F50"/>
                </a:solidFill>
              </a:rPr>
              <a:t>чиновника, </a:t>
            </a:r>
            <a:r>
              <a:rPr lang="uk-UA" sz="4000" dirty="0">
                <a:solidFill>
                  <a:srgbClr val="494F50"/>
                </a:solidFill>
              </a:rPr>
              <a:t>ставтеся до нього як до професіонала, який </a:t>
            </a:r>
            <a:r>
              <a:rPr lang="uk-UA" sz="4000" dirty="0" smtClean="0">
                <a:solidFill>
                  <a:srgbClr val="494F50"/>
                </a:solidFill>
              </a:rPr>
              <a:t>також </a:t>
            </a:r>
            <a:r>
              <a:rPr lang="uk-UA" sz="4000" dirty="0">
                <a:solidFill>
                  <a:srgbClr val="494F50"/>
                </a:solidFill>
              </a:rPr>
              <a:t>зацікавлений у вирішенні питання, </a:t>
            </a:r>
            <a:r>
              <a:rPr lang="uk-UA" sz="4000" dirty="0" smtClean="0">
                <a:solidFill>
                  <a:srgbClr val="494F50"/>
                </a:solidFill>
              </a:rPr>
              <a:t>що знаходиться </a:t>
            </a:r>
            <a:r>
              <a:rPr lang="uk-UA" sz="4000" dirty="0">
                <a:solidFill>
                  <a:srgbClr val="494F50"/>
                </a:solidFill>
              </a:rPr>
              <a:t>в його компетенції, </a:t>
            </a:r>
            <a:r>
              <a:rPr lang="uk-UA" sz="4000" dirty="0" smtClean="0">
                <a:solidFill>
                  <a:srgbClr val="494F50"/>
                </a:solidFill>
              </a:rPr>
              <a:t>і хоче </a:t>
            </a:r>
            <a:r>
              <a:rPr lang="uk-UA" sz="4000" dirty="0">
                <a:solidFill>
                  <a:srgbClr val="494F50"/>
                </a:solidFill>
              </a:rPr>
              <a:t>знайти взаємовигідний варіант такого рішення.</a:t>
            </a:r>
          </a:p>
          <a:p>
            <a:pPr marL="679450" indent="-679450" algn="just">
              <a:spcBef>
                <a:spcPts val="2400"/>
              </a:spcBef>
              <a:spcAft>
                <a:spcPts val="2400"/>
              </a:spcAft>
              <a:buFont typeface="Wingdings" pitchFamily="2" charset="2"/>
              <a:buChar char="§"/>
            </a:pPr>
            <a:r>
              <a:rPr lang="uk-UA" sz="4000" b="1" dirty="0">
                <a:solidFill>
                  <a:srgbClr val="C00000"/>
                </a:solidFill>
              </a:rPr>
              <a:t>Якщо не вдалося</a:t>
            </a:r>
            <a:r>
              <a:rPr lang="uk-UA" sz="4000" dirty="0">
                <a:solidFill>
                  <a:srgbClr val="494F50"/>
                </a:solidFill>
              </a:rPr>
              <a:t> досягти максимального результату (повної підтримки Вашої позиції), </a:t>
            </a:r>
            <a:r>
              <a:rPr lang="uk-UA" sz="4000" dirty="0" smtClean="0">
                <a:solidFill>
                  <a:srgbClr val="494F50"/>
                </a:solidFill>
              </a:rPr>
              <a:t>подумайте:</a:t>
            </a:r>
            <a:endParaRPr lang="uk-UA" sz="4000" dirty="0">
              <a:solidFill>
                <a:srgbClr val="494F50"/>
              </a:solidFill>
            </a:endParaRPr>
          </a:p>
          <a:p>
            <a:pPr marL="679450" indent="-679450" algn="just">
              <a:spcBef>
                <a:spcPts val="1800"/>
              </a:spcBef>
              <a:buFontTx/>
              <a:buChar char="-"/>
            </a:pPr>
            <a:r>
              <a:rPr lang="uk-UA" sz="4000" dirty="0">
                <a:solidFill>
                  <a:srgbClr val="494F50"/>
                </a:solidFill>
              </a:rPr>
              <a:t>на які компроміси Ви готові піти у Вашій позиції;</a:t>
            </a:r>
          </a:p>
          <a:p>
            <a:pPr marL="679450" indent="-679450" algn="just">
              <a:spcAft>
                <a:spcPts val="2400"/>
              </a:spcAft>
              <a:buFontTx/>
              <a:buChar char="-"/>
            </a:pPr>
            <a:r>
              <a:rPr lang="uk-UA" sz="4000" dirty="0" smtClean="0">
                <a:solidFill>
                  <a:srgbClr val="494F50"/>
                </a:solidFill>
              </a:rPr>
              <a:t>чим </a:t>
            </a:r>
            <a:r>
              <a:rPr lang="uk-UA" sz="4000" dirty="0">
                <a:solidFill>
                  <a:srgbClr val="494F50"/>
                </a:solidFill>
              </a:rPr>
              <a:t>в цьому випадку дана посадова особа може бути Вам корисною.</a:t>
            </a:r>
          </a:p>
          <a:p>
            <a:pPr marL="679450" indent="-679450" algn="just">
              <a:spcBef>
                <a:spcPts val="2400"/>
              </a:spcBef>
              <a:spcAft>
                <a:spcPts val="2400"/>
              </a:spcAft>
              <a:buFont typeface="Wingdings" pitchFamily="2" charset="2"/>
              <a:buChar char="§"/>
            </a:pPr>
            <a:r>
              <a:rPr lang="uk-UA" sz="4000" b="1" dirty="0">
                <a:solidFill>
                  <a:srgbClr val="C00000"/>
                </a:solidFill>
              </a:rPr>
              <a:t>Якщо </a:t>
            </a:r>
            <a:r>
              <a:rPr lang="uk-UA" sz="4000" b="1" dirty="0" smtClean="0">
                <a:solidFill>
                  <a:srgbClr val="C00000"/>
                </a:solidFill>
              </a:rPr>
              <a:t>все ж таки </a:t>
            </a:r>
            <a:r>
              <a:rPr lang="uk-UA" sz="4000" b="1" dirty="0">
                <a:solidFill>
                  <a:srgbClr val="C00000"/>
                </a:solidFill>
              </a:rPr>
              <a:t>вдалося</a:t>
            </a:r>
            <a:r>
              <a:rPr lang="uk-UA" sz="4000" dirty="0">
                <a:solidFill>
                  <a:srgbClr val="494F50"/>
                </a:solidFill>
              </a:rPr>
              <a:t> знайти підтримку Вашої позиції, узгодьте спільний план дій.</a:t>
            </a:r>
          </a:p>
        </p:txBody>
      </p: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1"/>
          <p:cNvSpPr txBox="1">
            <a:spLocks/>
          </p:cNvSpPr>
          <p:nvPr/>
        </p:nvSpPr>
        <p:spPr bwMode="auto">
          <a:xfrm>
            <a:off x="1674813" y="2921000"/>
            <a:ext cx="20030155" cy="9977438"/>
          </a:xfrm>
          <a:prstGeom prst="rect">
            <a:avLst/>
          </a:prstGeom>
          <a:noFill/>
          <a:ln w="9525">
            <a:noFill/>
            <a:miter lim="800000"/>
            <a:headEnd/>
            <a:tailEnd/>
          </a:ln>
        </p:spPr>
        <p:txBody>
          <a:bodyPr lIns="217728" tIns="108864" rIns="217728" bIns="108864"/>
          <a:lstStyle/>
          <a:p>
            <a:pPr marL="285750" indent="-285750">
              <a:spcBef>
                <a:spcPts val="1800"/>
              </a:spcBef>
              <a:spcAft>
                <a:spcPts val="1800"/>
              </a:spcAft>
              <a:buFont typeface="Wingdings" pitchFamily="2" charset="2"/>
              <a:buChar char="§"/>
            </a:pPr>
            <a:r>
              <a:rPr lang="uk-UA" sz="4000" b="1" dirty="0"/>
              <a:t>Обговоріть</a:t>
            </a:r>
            <a:r>
              <a:rPr lang="uk-UA" sz="4000" dirty="0">
                <a:solidFill>
                  <a:srgbClr val="494F50"/>
                </a:solidFill>
              </a:rPr>
              <a:t> подальші кроки і завдання кожного з вас.</a:t>
            </a:r>
          </a:p>
          <a:p>
            <a:pPr marL="285750" indent="-285750">
              <a:spcBef>
                <a:spcPts val="1800"/>
              </a:spcBef>
              <a:spcAft>
                <a:spcPts val="1800"/>
              </a:spcAft>
              <a:buFont typeface="Wingdings" pitchFamily="2" charset="2"/>
              <a:buChar char="§"/>
            </a:pPr>
            <a:r>
              <a:rPr lang="uk-UA" sz="4000" dirty="0">
                <a:solidFill>
                  <a:srgbClr val="494F50"/>
                </a:solidFill>
              </a:rPr>
              <a:t>Подумайте, на кого зі своїх колег в органах виконавчої і законодавчої влади </a:t>
            </a:r>
            <a:r>
              <a:rPr lang="uk-UA" sz="4000" dirty="0" smtClean="0">
                <a:solidFill>
                  <a:srgbClr val="494F50"/>
                </a:solidFill>
              </a:rPr>
              <a:t>відповідна </a:t>
            </a:r>
            <a:r>
              <a:rPr lang="uk-UA" sz="4000" dirty="0">
                <a:solidFill>
                  <a:srgbClr val="494F50"/>
                </a:solidFill>
              </a:rPr>
              <a:t>посадова особа </a:t>
            </a:r>
            <a:r>
              <a:rPr lang="uk-UA" sz="4000" b="1" dirty="0"/>
              <a:t>може вплинути</a:t>
            </a:r>
            <a:r>
              <a:rPr lang="uk-UA" sz="4000" dirty="0">
                <a:solidFill>
                  <a:srgbClr val="494F50"/>
                </a:solidFill>
              </a:rPr>
              <a:t> (в особистій бесіді, на </a:t>
            </a:r>
            <a:r>
              <a:rPr lang="uk-UA" sz="4000" dirty="0" smtClean="0">
                <a:solidFill>
                  <a:srgbClr val="494F50"/>
                </a:solidFill>
              </a:rPr>
              <a:t>засіданні парламентського комітету або урядової комісії, </a:t>
            </a:r>
            <a:r>
              <a:rPr lang="uk-UA" sz="4000" dirty="0">
                <a:solidFill>
                  <a:srgbClr val="494F50"/>
                </a:solidFill>
              </a:rPr>
              <a:t>шляхом депутатського </a:t>
            </a:r>
            <a:r>
              <a:rPr lang="uk-UA" sz="4000" dirty="0" smtClean="0">
                <a:solidFill>
                  <a:srgbClr val="494F50"/>
                </a:solidFill>
              </a:rPr>
              <a:t>звернення тощо).</a:t>
            </a:r>
            <a:endParaRPr lang="uk-UA" sz="4000" b="1" dirty="0">
              <a:solidFill>
                <a:srgbClr val="494F50"/>
              </a:solidFill>
            </a:endParaRPr>
          </a:p>
          <a:p>
            <a:pPr marL="285750" indent="-285750" algn="just">
              <a:spcBef>
                <a:spcPts val="1800"/>
              </a:spcBef>
              <a:spcAft>
                <a:spcPts val="1800"/>
              </a:spcAft>
              <a:buFont typeface="Wingdings" pitchFamily="2" charset="2"/>
              <a:buChar char="§"/>
            </a:pPr>
            <a:r>
              <a:rPr lang="uk-UA" sz="4000" b="1" dirty="0"/>
              <a:t>Попросіть донести</a:t>
            </a:r>
            <a:r>
              <a:rPr lang="uk-UA" sz="4000" dirty="0">
                <a:solidFill>
                  <a:srgbClr val="494F50"/>
                </a:solidFill>
              </a:rPr>
              <a:t> Вашу позицію до цих третіх осіб.</a:t>
            </a:r>
          </a:p>
          <a:p>
            <a:pPr marL="285750" indent="-285750" algn="just">
              <a:spcBef>
                <a:spcPts val="1800"/>
              </a:spcBef>
              <a:spcAft>
                <a:spcPts val="1800"/>
              </a:spcAft>
              <a:buFont typeface="Wingdings" pitchFamily="2" charset="2"/>
              <a:buChar char="§"/>
            </a:pPr>
            <a:r>
              <a:rPr lang="uk-UA" sz="4000" b="1" dirty="0"/>
              <a:t>Підсумуйте</a:t>
            </a:r>
            <a:r>
              <a:rPr lang="uk-UA" sz="4000" dirty="0">
                <a:solidFill>
                  <a:srgbClr val="494F50"/>
                </a:solidFill>
              </a:rPr>
              <a:t> узгоджений план дій.</a:t>
            </a:r>
          </a:p>
          <a:p>
            <a:pPr marL="285750" indent="-285750" algn="just">
              <a:spcBef>
                <a:spcPts val="1800"/>
              </a:spcBef>
              <a:spcAft>
                <a:spcPts val="1800"/>
              </a:spcAft>
              <a:buFont typeface="Wingdings" pitchFamily="2" charset="2"/>
              <a:buChar char="§"/>
            </a:pPr>
            <a:r>
              <a:rPr lang="uk-UA" sz="4000" b="1" dirty="0"/>
              <a:t>Домовтеся</a:t>
            </a:r>
            <a:r>
              <a:rPr lang="uk-UA" sz="4000" dirty="0">
                <a:solidFill>
                  <a:srgbClr val="494F50"/>
                </a:solidFill>
              </a:rPr>
              <a:t> тримати зв'язок.</a:t>
            </a:r>
          </a:p>
          <a:p>
            <a:pPr marL="285750" indent="-285750" algn="just">
              <a:spcBef>
                <a:spcPts val="1800"/>
              </a:spcBef>
              <a:spcAft>
                <a:spcPts val="1800"/>
              </a:spcAft>
              <a:buFont typeface="Wingdings" pitchFamily="2" charset="2"/>
              <a:buChar char="§"/>
            </a:pPr>
            <a:r>
              <a:rPr lang="uk-UA" sz="4000" b="1" dirty="0"/>
              <a:t>Залиште</a:t>
            </a:r>
            <a:r>
              <a:rPr lang="uk-UA" sz="4000" dirty="0">
                <a:solidFill>
                  <a:srgbClr val="494F50"/>
                </a:solidFill>
              </a:rPr>
              <a:t> чиновнику всі пов'язані з Вашим питанням аналітичні матеріали для подальшого ознайомлення.</a:t>
            </a: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1"/>
          <p:cNvSpPr txBox="1">
            <a:spLocks/>
          </p:cNvSpPr>
          <p:nvPr/>
        </p:nvSpPr>
        <p:spPr bwMode="auto">
          <a:xfrm>
            <a:off x="1674813" y="2921000"/>
            <a:ext cx="20487355" cy="9543716"/>
          </a:xfrm>
          <a:prstGeom prst="rect">
            <a:avLst/>
          </a:prstGeom>
          <a:noFill/>
          <a:ln w="9525">
            <a:noFill/>
            <a:miter lim="800000"/>
            <a:headEnd/>
            <a:tailEnd/>
          </a:ln>
        </p:spPr>
        <p:txBody>
          <a:bodyPr lIns="217728" tIns="108864" rIns="217728" bIns="108864"/>
          <a:lstStyle/>
          <a:p>
            <a:pPr marL="679450" indent="-679450" algn="just">
              <a:spcBef>
                <a:spcPts val="1800"/>
              </a:spcBef>
              <a:spcAft>
                <a:spcPts val="2400"/>
              </a:spcAft>
              <a:buFont typeface="Wingdings" pitchFamily="2" charset="2"/>
              <a:buChar char="§"/>
            </a:pPr>
            <a:r>
              <a:rPr lang="uk-UA" sz="3800" dirty="0" smtClean="0">
                <a:solidFill>
                  <a:srgbClr val="494F50"/>
                </a:solidFill>
              </a:rPr>
              <a:t>У найближчі дні </a:t>
            </a:r>
            <a:r>
              <a:rPr lang="uk-UA" sz="3800" dirty="0">
                <a:solidFill>
                  <a:srgbClr val="494F50"/>
                </a:solidFill>
              </a:rPr>
              <a:t>після зустрічі </a:t>
            </a:r>
            <a:r>
              <a:rPr lang="uk-UA" sz="3800" dirty="0" smtClean="0">
                <a:solidFill>
                  <a:srgbClr val="494F50"/>
                </a:solidFill>
              </a:rPr>
              <a:t>надішліть посадовій </a:t>
            </a:r>
            <a:r>
              <a:rPr lang="uk-UA" sz="3800" dirty="0">
                <a:solidFill>
                  <a:srgbClr val="494F50"/>
                </a:solidFill>
              </a:rPr>
              <a:t>особі </a:t>
            </a:r>
            <a:r>
              <a:rPr lang="uk-UA" sz="3800" b="1" dirty="0"/>
              <a:t>лист-подяку</a:t>
            </a:r>
            <a:r>
              <a:rPr lang="uk-UA" sz="3800" dirty="0">
                <a:solidFill>
                  <a:srgbClr val="494F50"/>
                </a:solidFill>
              </a:rPr>
              <a:t> за приділений час і </a:t>
            </a:r>
            <a:r>
              <a:rPr lang="uk-UA" sz="3800" b="1" dirty="0"/>
              <a:t>зафіксуйте</a:t>
            </a:r>
            <a:r>
              <a:rPr lang="uk-UA" sz="3800" dirty="0">
                <a:solidFill>
                  <a:srgbClr val="494F50"/>
                </a:solidFill>
              </a:rPr>
              <a:t> в ньому досягнуті домовленості, щоб </a:t>
            </a:r>
            <a:r>
              <a:rPr lang="uk-UA" sz="3800" dirty="0" smtClean="0">
                <a:solidFill>
                  <a:srgbClr val="494F50"/>
                </a:solidFill>
              </a:rPr>
              <a:t>у </a:t>
            </a:r>
            <a:r>
              <a:rPr lang="uk-UA" sz="3800" dirty="0">
                <a:solidFill>
                  <a:srgbClr val="494F50"/>
                </a:solidFill>
              </a:rPr>
              <a:t>подальшому на них можна було посилатися.</a:t>
            </a:r>
          </a:p>
          <a:p>
            <a:pPr marL="679450" indent="-679450" algn="just">
              <a:spcBef>
                <a:spcPts val="1800"/>
              </a:spcBef>
              <a:spcAft>
                <a:spcPts val="2400"/>
              </a:spcAft>
              <a:buFont typeface="Wingdings" pitchFamily="2" charset="2"/>
              <a:buChar char="§"/>
            </a:pPr>
            <a:r>
              <a:rPr lang="uk-UA" sz="3800" b="1" dirty="0"/>
              <a:t>Контактуйте</a:t>
            </a:r>
            <a:r>
              <a:rPr lang="uk-UA" sz="3800" dirty="0">
                <a:solidFill>
                  <a:srgbClr val="494F50"/>
                </a:solidFill>
              </a:rPr>
              <a:t> з чиновником регулярно, по можливості частіше, ніж Ваші опоненти.</a:t>
            </a:r>
          </a:p>
          <a:p>
            <a:pPr marL="679450" indent="-679450" algn="just">
              <a:spcBef>
                <a:spcPts val="1800"/>
              </a:spcBef>
              <a:spcAft>
                <a:spcPts val="2400"/>
              </a:spcAft>
              <a:buFont typeface="Wingdings" pitchFamily="2" charset="2"/>
              <a:buChar char="§"/>
            </a:pPr>
            <a:r>
              <a:rPr lang="uk-UA" sz="3800" dirty="0" smtClean="0">
                <a:solidFill>
                  <a:srgbClr val="494F50"/>
                </a:solidFill>
              </a:rPr>
              <a:t>Періодично </a:t>
            </a:r>
            <a:r>
              <a:rPr lang="uk-UA" sz="3800" dirty="0">
                <a:solidFill>
                  <a:srgbClr val="494F50"/>
                </a:solidFill>
              </a:rPr>
              <a:t>робіть </a:t>
            </a:r>
            <a:r>
              <a:rPr lang="uk-UA" sz="3800" b="1" dirty="0"/>
              <a:t>це не з метою</a:t>
            </a:r>
            <a:r>
              <a:rPr lang="uk-UA" sz="3800" dirty="0">
                <a:solidFill>
                  <a:srgbClr val="494F50"/>
                </a:solidFill>
              </a:rPr>
              <a:t> отримати інформацію або попросити про </a:t>
            </a:r>
            <a:r>
              <a:rPr lang="uk-UA" sz="3800" dirty="0" smtClean="0">
                <a:solidFill>
                  <a:srgbClr val="494F50"/>
                </a:solidFill>
              </a:rPr>
              <a:t>певні дії</a:t>
            </a:r>
            <a:r>
              <a:rPr lang="uk-UA" sz="3800" dirty="0">
                <a:solidFill>
                  <a:srgbClr val="494F50"/>
                </a:solidFill>
              </a:rPr>
              <a:t>, а для того, щоб поділитися інформацією, аналітикою (тобто не з метою просити, а з метою бути корисним).</a:t>
            </a:r>
          </a:p>
          <a:p>
            <a:pPr marL="679450" indent="-679450" algn="just">
              <a:spcBef>
                <a:spcPts val="1800"/>
              </a:spcBef>
              <a:spcAft>
                <a:spcPts val="2400"/>
              </a:spcAft>
              <a:buFont typeface="Wingdings" pitchFamily="2" charset="2"/>
              <a:buChar char="§"/>
            </a:pPr>
            <a:r>
              <a:rPr lang="uk-UA" sz="3800" b="1" dirty="0"/>
              <a:t>Не</a:t>
            </a:r>
            <a:r>
              <a:rPr lang="uk-UA" sz="3800" dirty="0">
                <a:solidFill>
                  <a:srgbClr val="494F50"/>
                </a:solidFill>
              </a:rPr>
              <a:t> </a:t>
            </a:r>
            <a:r>
              <a:rPr lang="uk-UA" sz="3800" b="1" dirty="0"/>
              <a:t>замінюйте</a:t>
            </a:r>
            <a:r>
              <a:rPr lang="uk-UA" sz="3800" dirty="0">
                <a:solidFill>
                  <a:srgbClr val="494F50"/>
                </a:solidFill>
              </a:rPr>
              <a:t> письмову комунікацію очікуванням зустрічі: навіть якщо зустріч планується, її очікування </a:t>
            </a:r>
            <a:r>
              <a:rPr lang="uk-UA" sz="3800" dirty="0" smtClean="0">
                <a:solidFill>
                  <a:srgbClr val="494F50"/>
                </a:solidFill>
              </a:rPr>
              <a:t>потребуватиме часу.</a:t>
            </a:r>
            <a:endParaRPr lang="uk-UA" sz="3800" dirty="0">
              <a:solidFill>
                <a:srgbClr val="494F50"/>
              </a:solidFill>
            </a:endParaRPr>
          </a:p>
          <a:p>
            <a:pPr marL="679450" indent="-679450" algn="just">
              <a:spcBef>
                <a:spcPts val="1800"/>
              </a:spcBef>
              <a:spcAft>
                <a:spcPts val="2400"/>
              </a:spcAft>
              <a:buFont typeface="Wingdings" pitchFamily="2" charset="2"/>
              <a:buChar char="§"/>
            </a:pPr>
            <a:r>
              <a:rPr lang="uk-UA" sz="3800" dirty="0">
                <a:solidFill>
                  <a:srgbClr val="494F50"/>
                </a:solidFill>
              </a:rPr>
              <a:t>Продовжуйте </a:t>
            </a:r>
            <a:r>
              <a:rPr lang="uk-UA" sz="3800" b="1" dirty="0"/>
              <a:t>письмово</a:t>
            </a:r>
            <a:r>
              <a:rPr lang="uk-UA" sz="3800" dirty="0">
                <a:solidFill>
                  <a:srgbClr val="494F50"/>
                </a:solidFill>
              </a:rPr>
              <a:t> </a:t>
            </a:r>
            <a:r>
              <a:rPr lang="uk-UA" sz="3800" b="1" dirty="0"/>
              <a:t>інформувати</a:t>
            </a:r>
            <a:r>
              <a:rPr lang="uk-UA" sz="3800" dirty="0">
                <a:solidFill>
                  <a:srgbClr val="494F50"/>
                </a:solidFill>
              </a:rPr>
              <a:t> ключові для Вас органи </a:t>
            </a:r>
            <a:r>
              <a:rPr lang="uk-UA" sz="3800" dirty="0" smtClean="0">
                <a:solidFill>
                  <a:srgbClr val="494F50"/>
                </a:solidFill>
              </a:rPr>
              <a:t>про свою </a:t>
            </a:r>
            <a:r>
              <a:rPr lang="uk-UA" sz="3800" dirty="0">
                <a:solidFill>
                  <a:srgbClr val="494F50"/>
                </a:solidFill>
              </a:rPr>
              <a:t>діяльність, повідомте </a:t>
            </a:r>
            <a:r>
              <a:rPr lang="uk-UA" sz="3800" dirty="0" smtClean="0">
                <a:solidFill>
                  <a:srgbClr val="494F50"/>
                </a:solidFill>
              </a:rPr>
              <a:t>їм Вашу </a:t>
            </a:r>
            <a:r>
              <a:rPr lang="uk-UA" sz="3800" dirty="0">
                <a:solidFill>
                  <a:srgbClr val="494F50"/>
                </a:solidFill>
              </a:rPr>
              <a:t>позицію з тих питань, які вони виносять на обговорення або які хвилюють Вас.</a:t>
            </a:r>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5005389" y="3754438"/>
            <a:ext cx="16723644" cy="7218362"/>
          </a:xfrm>
          <a:prstGeom prst="rect">
            <a:avLst/>
          </a:prstGeom>
        </p:spPr>
        <p:txBody>
          <a:bodyPr lIns="217728" tIns="108864" rIns="217728" bIns="108864">
            <a:normAutofit/>
          </a:bodyPr>
          <a:lstStyle/>
          <a:p>
            <a:r>
              <a:rPr lang="uk-UA" sz="6000" dirty="0">
                <a:solidFill>
                  <a:schemeClr val="tx2"/>
                </a:solidFill>
                <a:latin typeface="Franklin Gothic Medium" pitchFamily="34" charset="0"/>
              </a:rPr>
              <a:t>МОБІЛІЗАЦІЯ ПОСАДОВИХ ОСІБ </a:t>
            </a:r>
          </a:p>
          <a:p>
            <a:r>
              <a:rPr lang="uk-UA" sz="6000" dirty="0">
                <a:solidFill>
                  <a:schemeClr val="tx2"/>
                </a:solidFill>
                <a:latin typeface="Franklin Gothic Medium" pitchFamily="34" charset="0"/>
              </a:rPr>
              <a:t>В ЯКОСТІ СПІКЕРІВ У ВАШИХ </a:t>
            </a:r>
            <a:r>
              <a:rPr lang="uk-UA" sz="6000" dirty="0" smtClean="0">
                <a:solidFill>
                  <a:schemeClr val="tx2"/>
                </a:solidFill>
                <a:latin typeface="Franklin Gothic Medium" pitchFamily="34" charset="0"/>
              </a:rPr>
              <a:t>ІНТЕРЕСАХ:</a:t>
            </a:r>
            <a:endParaRPr lang="uk-UA" sz="6000" dirty="0">
              <a:solidFill>
                <a:schemeClr val="tx2"/>
              </a:solidFill>
              <a:latin typeface="Franklin Gothic Medium" pitchFamily="34" charset="0"/>
            </a:endParaRPr>
          </a:p>
          <a:p>
            <a:pPr algn="just">
              <a:spcBef>
                <a:spcPts val="3000"/>
              </a:spcBef>
            </a:pPr>
            <a:r>
              <a:rPr lang="uk-UA" sz="4000" dirty="0">
                <a:solidFill>
                  <a:srgbClr val="494F50"/>
                </a:solidFill>
              </a:rPr>
              <a:t>Якщо з </a:t>
            </a:r>
            <a:r>
              <a:rPr lang="uk-UA" sz="4000" dirty="0" smtClean="0">
                <a:solidFill>
                  <a:srgbClr val="494F50"/>
                </a:solidFill>
              </a:rPr>
              <a:t>питання</a:t>
            </a:r>
            <a:r>
              <a:rPr lang="uk-UA" sz="4000" dirty="0">
                <a:solidFill>
                  <a:srgbClr val="494F50"/>
                </a:solidFill>
              </a:rPr>
              <a:t>, яке Ви лобіюєте, у Вас є контакт з одним або кількома </a:t>
            </a:r>
            <a:r>
              <a:rPr lang="uk-UA" sz="4000" dirty="0" smtClean="0">
                <a:solidFill>
                  <a:srgbClr val="494F50"/>
                </a:solidFill>
              </a:rPr>
              <a:t>посадовими особами, </a:t>
            </a:r>
            <a:r>
              <a:rPr lang="uk-UA" sz="4000" dirty="0">
                <a:solidFill>
                  <a:srgbClr val="494F50"/>
                </a:solidFill>
              </a:rPr>
              <a:t>попросіть їх озвучити Вашу позицію на засіданні їх органу: наприклад, парламентського </a:t>
            </a:r>
            <a:r>
              <a:rPr lang="uk-UA" sz="4000" dirty="0" smtClean="0">
                <a:solidFill>
                  <a:srgbClr val="494F50"/>
                </a:solidFill>
              </a:rPr>
              <a:t>комітету, Кабінету Міністрів або </a:t>
            </a:r>
            <a:r>
              <a:rPr lang="uk-UA" sz="4000" dirty="0">
                <a:solidFill>
                  <a:srgbClr val="494F50"/>
                </a:solidFill>
              </a:rPr>
              <a:t>місцевої ради.</a:t>
            </a:r>
          </a:p>
          <a:p>
            <a:pPr algn="just">
              <a:spcBef>
                <a:spcPts val="3000"/>
              </a:spcBef>
            </a:pPr>
            <a:r>
              <a:rPr lang="uk-UA" sz="4000" dirty="0" smtClean="0">
                <a:solidFill>
                  <a:srgbClr val="494F50"/>
                </a:solidFill>
              </a:rPr>
              <a:t>В такому випадку </a:t>
            </a:r>
            <a:r>
              <a:rPr lang="uk-UA" sz="4000" dirty="0">
                <a:solidFill>
                  <a:srgbClr val="494F50"/>
                </a:solidFill>
              </a:rPr>
              <a:t>посадова особа </a:t>
            </a:r>
            <a:r>
              <a:rPr lang="uk-UA" sz="4000" dirty="0" smtClean="0">
                <a:solidFill>
                  <a:srgbClr val="494F50"/>
                </a:solidFill>
              </a:rPr>
              <a:t>виступає </a:t>
            </a:r>
            <a:r>
              <a:rPr lang="uk-UA" sz="4000" dirty="0">
                <a:solidFill>
                  <a:srgbClr val="494F50"/>
                </a:solidFill>
              </a:rPr>
              <a:t>як адвокат Вашої позиції, і </a:t>
            </a:r>
            <a:r>
              <a:rPr lang="uk-UA" sz="4000" dirty="0" smtClean="0">
                <a:solidFill>
                  <a:srgbClr val="494F50"/>
                </a:solidFill>
              </a:rPr>
              <a:t>статус посадової особи </a:t>
            </a:r>
            <a:r>
              <a:rPr lang="uk-UA" sz="4000" dirty="0">
                <a:solidFill>
                  <a:srgbClr val="494F50"/>
                </a:solidFill>
              </a:rPr>
              <a:t>допомагає цю позицію підняти на </a:t>
            </a:r>
            <a:r>
              <a:rPr lang="uk-UA" sz="4000" dirty="0" smtClean="0">
                <a:solidFill>
                  <a:srgbClr val="494F50"/>
                </a:solidFill>
              </a:rPr>
              <a:t>вищий рівень</a:t>
            </a:r>
            <a:r>
              <a:rPr lang="uk-UA" sz="4000" dirty="0">
                <a:solidFill>
                  <a:srgbClr val="494F50"/>
                </a:solidFill>
              </a:rPr>
              <a:t>.</a:t>
            </a:r>
          </a:p>
        </p:txBody>
      </p:sp>
      <p:sp>
        <p:nvSpPr>
          <p:cNvPr id="131074" name="Content Placeholder 1"/>
          <p:cNvSpPr txBox="1">
            <a:spLocks/>
          </p:cNvSpPr>
          <p:nvPr/>
        </p:nvSpPr>
        <p:spPr bwMode="auto">
          <a:xfrm>
            <a:off x="1557338" y="8205788"/>
            <a:ext cx="2806700"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3</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ontent Placeholder 1"/>
          <p:cNvSpPr txBox="1">
            <a:spLocks/>
          </p:cNvSpPr>
          <p:nvPr/>
        </p:nvSpPr>
        <p:spPr bwMode="auto">
          <a:xfrm>
            <a:off x="5596301" y="7112166"/>
            <a:ext cx="14966950" cy="2127250"/>
          </a:xfrm>
          <a:prstGeom prst="rect">
            <a:avLst/>
          </a:prstGeom>
          <a:noFill/>
          <a:ln w="9525">
            <a:noFill/>
            <a:miter lim="800000"/>
            <a:headEnd/>
            <a:tailEnd/>
          </a:ln>
        </p:spPr>
        <p:txBody>
          <a:bodyPr lIns="217728" tIns="108864" rIns="217728" bIns="108864"/>
          <a:lstStyle/>
          <a:p>
            <a:r>
              <a:rPr lang="ru-RU" sz="6000" dirty="0">
                <a:solidFill>
                  <a:schemeClr val="tx2"/>
                </a:solidFill>
                <a:latin typeface="Franklin Gothic Medium" pitchFamily="34" charset="0"/>
              </a:rPr>
              <a:t>ЗАПРОШЕННЯ ПРЕДСТАВНИКІВ ВЛАДИ </a:t>
            </a:r>
          </a:p>
          <a:p>
            <a:r>
              <a:rPr lang="ru-RU" sz="6000" dirty="0">
                <a:solidFill>
                  <a:schemeClr val="tx2"/>
                </a:solidFill>
                <a:latin typeface="Franklin Gothic Medium" pitchFamily="34" charset="0"/>
              </a:rPr>
              <a:t>НА ЗАХОДИ ВАШОЇ ОРГАНІЗАЦІЇ</a:t>
            </a:r>
            <a:endParaRPr lang="en-US" sz="6000" dirty="0">
              <a:solidFill>
                <a:schemeClr val="tx2"/>
              </a:solidFill>
              <a:latin typeface="Franklin Gothic Medium" pitchFamily="34" charset="0"/>
            </a:endParaRPr>
          </a:p>
        </p:txBody>
      </p:sp>
      <p:sp>
        <p:nvSpPr>
          <p:cNvPr id="139266" name="Content Placeholder 1"/>
          <p:cNvSpPr txBox="1">
            <a:spLocks/>
          </p:cNvSpPr>
          <p:nvPr/>
        </p:nvSpPr>
        <p:spPr bwMode="auto">
          <a:xfrm>
            <a:off x="1323975" y="7112166"/>
            <a:ext cx="5799138"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4</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6064" y="3513222"/>
            <a:ext cx="20453600" cy="8878804"/>
          </a:xfrm>
          <a:prstGeom prst="rect">
            <a:avLst/>
          </a:prstGeom>
        </p:spPr>
        <p:txBody>
          <a:bodyPr lIns="217728" tIns="108864" rIns="217728" bIns="108864"/>
          <a:lstStyle/>
          <a:p>
            <a:pPr algn="just">
              <a:spcBef>
                <a:spcPts val="2400"/>
              </a:spcBef>
              <a:spcAft>
                <a:spcPts val="3000"/>
              </a:spcAft>
              <a:buFont typeface="Wingdings" pitchFamily="2" charset="2"/>
              <a:buChar char="ü"/>
            </a:pPr>
            <a:r>
              <a:rPr lang="uk-UA" sz="4400" dirty="0">
                <a:solidFill>
                  <a:srgbClr val="494F50"/>
                </a:solidFill>
              </a:rPr>
              <a:t> В основному </a:t>
            </a:r>
            <a:r>
              <a:rPr lang="uk-UA" sz="4400" dirty="0" smtClean="0">
                <a:solidFill>
                  <a:srgbClr val="494F50"/>
                </a:solidFill>
              </a:rPr>
              <a:t>такі </a:t>
            </a:r>
            <a:r>
              <a:rPr lang="uk-UA" sz="4400" dirty="0">
                <a:solidFill>
                  <a:srgbClr val="494F50"/>
                </a:solidFill>
              </a:rPr>
              <a:t>запрошення </a:t>
            </a:r>
            <a:r>
              <a:rPr lang="uk-UA" sz="4400" dirty="0" smtClean="0">
                <a:solidFill>
                  <a:srgbClr val="494F50"/>
                </a:solidFill>
              </a:rPr>
              <a:t>мають на меті інформувати посадових </a:t>
            </a:r>
            <a:r>
              <a:rPr lang="uk-UA" sz="4400" dirty="0">
                <a:solidFill>
                  <a:srgbClr val="494F50"/>
                </a:solidFill>
              </a:rPr>
              <a:t>осіб про діяльність Вашої організації і стимулювати їх до того, щоб </a:t>
            </a:r>
            <a:r>
              <a:rPr lang="uk-UA" sz="4400" dirty="0" smtClean="0">
                <a:solidFill>
                  <a:srgbClr val="494F50"/>
                </a:solidFill>
              </a:rPr>
              <a:t>вони сприяли </a:t>
            </a:r>
            <a:r>
              <a:rPr lang="uk-UA" sz="4400" dirty="0">
                <a:solidFill>
                  <a:srgbClr val="494F50"/>
                </a:solidFill>
              </a:rPr>
              <a:t>досягненню Ваших цілей.</a:t>
            </a:r>
          </a:p>
          <a:p>
            <a:pPr algn="just">
              <a:spcBef>
                <a:spcPts val="2400"/>
              </a:spcBef>
              <a:spcAft>
                <a:spcPts val="3000"/>
              </a:spcAft>
              <a:buFont typeface="Wingdings" pitchFamily="2" charset="2"/>
              <a:buChar char="ü"/>
            </a:pPr>
            <a:r>
              <a:rPr lang="uk-UA" sz="4400" dirty="0">
                <a:solidFill>
                  <a:srgbClr val="494F50"/>
                </a:solidFill>
              </a:rPr>
              <a:t> Наприклад, </a:t>
            </a:r>
            <a:r>
              <a:rPr lang="uk-UA" sz="4400" dirty="0" smtClean="0">
                <a:solidFill>
                  <a:srgbClr val="494F50"/>
                </a:solidFill>
              </a:rPr>
              <a:t>Ваша організація періодично </a:t>
            </a:r>
            <a:r>
              <a:rPr lang="uk-UA" sz="4400" dirty="0">
                <a:solidFill>
                  <a:srgbClr val="494F50"/>
                </a:solidFill>
              </a:rPr>
              <a:t>проводить семінари або конференції для своїх </a:t>
            </a:r>
            <a:r>
              <a:rPr lang="uk-UA" sz="4400" dirty="0" smtClean="0">
                <a:solidFill>
                  <a:srgbClr val="494F50"/>
                </a:solidFill>
              </a:rPr>
              <a:t>працівників, </a:t>
            </a:r>
            <a:r>
              <a:rPr lang="uk-UA" sz="4400" dirty="0">
                <a:solidFill>
                  <a:srgbClr val="494F50"/>
                </a:solidFill>
              </a:rPr>
              <a:t>відправляє їх на всеукраїнські чи міжнародні заходи, або ж організовує відкриті </a:t>
            </a:r>
            <a:r>
              <a:rPr lang="uk-UA" sz="4400" dirty="0" smtClean="0">
                <a:solidFill>
                  <a:srgbClr val="494F50"/>
                </a:solidFill>
              </a:rPr>
              <a:t>події (круглі </a:t>
            </a:r>
            <a:r>
              <a:rPr lang="uk-UA" sz="4400" dirty="0">
                <a:solidFill>
                  <a:srgbClr val="494F50"/>
                </a:solidFill>
              </a:rPr>
              <a:t>столи, прес-конференції) з актуальних для неї питань.</a:t>
            </a:r>
          </a:p>
          <a:p>
            <a:pPr algn="just">
              <a:spcBef>
                <a:spcPts val="2400"/>
              </a:spcBef>
              <a:spcAft>
                <a:spcPts val="3000"/>
              </a:spcAft>
              <a:buFont typeface="Wingdings" pitchFamily="2" charset="2"/>
              <a:buChar char="ü"/>
            </a:pPr>
            <a:r>
              <a:rPr lang="uk-UA" sz="4400" dirty="0">
                <a:solidFill>
                  <a:srgbClr val="494F50"/>
                </a:solidFill>
              </a:rPr>
              <a:t> Ваше завдання в цьому випадку – знайти можливість </a:t>
            </a:r>
            <a:r>
              <a:rPr lang="uk-UA" sz="4400" b="1" dirty="0"/>
              <a:t>залучити до участі </a:t>
            </a:r>
            <a:r>
              <a:rPr lang="uk-UA" sz="4400" dirty="0">
                <a:solidFill>
                  <a:srgbClr val="494F50"/>
                </a:solidFill>
              </a:rPr>
              <a:t>в такому заході потрібних Вам посадових осіб – тих, хто може Вам допомогти і бути союзником у </a:t>
            </a:r>
            <a:r>
              <a:rPr lang="uk-UA" sz="4400" dirty="0" smtClean="0">
                <a:solidFill>
                  <a:srgbClr val="494F50"/>
                </a:solidFill>
              </a:rPr>
              <a:t>Ваших лобістських кампаніях. </a:t>
            </a:r>
            <a:endParaRPr lang="uk-UA" sz="44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6063" y="3392906"/>
            <a:ext cx="20381411" cy="8999120"/>
          </a:xfrm>
          <a:prstGeom prst="rect">
            <a:avLst/>
          </a:prstGeom>
        </p:spPr>
        <p:txBody>
          <a:bodyPr lIns="217728" tIns="108864" rIns="217728" bIns="108864"/>
          <a:lstStyle/>
          <a:p>
            <a:pPr algn="just">
              <a:spcBef>
                <a:spcPts val="3000"/>
              </a:spcBef>
              <a:spcAft>
                <a:spcPts val="3000"/>
              </a:spcAft>
              <a:buFont typeface="Wingdings" pitchFamily="2" charset="2"/>
              <a:buChar char="ü"/>
            </a:pPr>
            <a:r>
              <a:rPr lang="uk-UA" sz="4400" dirty="0">
                <a:solidFill>
                  <a:srgbClr val="494F50"/>
                </a:solidFill>
              </a:rPr>
              <a:t> Привід для такого запрошення, наприклад, може бути наступний: прохання озвучити позицію органів влади </a:t>
            </a:r>
            <a:r>
              <a:rPr lang="uk-UA" sz="4400" dirty="0" smtClean="0">
                <a:solidFill>
                  <a:srgbClr val="494F50"/>
                </a:solidFill>
              </a:rPr>
              <a:t>щодо порушеного </a:t>
            </a:r>
            <a:r>
              <a:rPr lang="uk-UA" sz="4400" dirty="0">
                <a:solidFill>
                  <a:srgbClr val="494F50"/>
                </a:solidFill>
              </a:rPr>
              <a:t>питання.</a:t>
            </a:r>
          </a:p>
          <a:p>
            <a:pPr algn="just">
              <a:spcBef>
                <a:spcPts val="3000"/>
              </a:spcBef>
              <a:spcAft>
                <a:spcPts val="3000"/>
              </a:spcAft>
              <a:buFont typeface="Wingdings" pitchFamily="2" charset="2"/>
              <a:buChar char="ü"/>
            </a:pPr>
            <a:r>
              <a:rPr lang="uk-UA" sz="4400" dirty="0">
                <a:solidFill>
                  <a:srgbClr val="494F50"/>
                </a:solidFill>
              </a:rPr>
              <a:t> Таким чином, чиновник, по-перше, глибше вивчить </a:t>
            </a:r>
            <a:r>
              <a:rPr lang="uk-UA" sz="4400" dirty="0" smtClean="0">
                <a:solidFill>
                  <a:srgbClr val="494F50"/>
                </a:solidFill>
              </a:rPr>
              <a:t>проблему, яку </a:t>
            </a:r>
            <a:r>
              <a:rPr lang="uk-UA" sz="4400" dirty="0">
                <a:solidFill>
                  <a:srgbClr val="494F50"/>
                </a:solidFill>
              </a:rPr>
              <a:t>Ви </a:t>
            </a:r>
            <a:r>
              <a:rPr lang="uk-UA" sz="4400" dirty="0" smtClean="0">
                <a:solidFill>
                  <a:srgbClr val="494F50"/>
                </a:solidFill>
              </a:rPr>
              <a:t>піднімаєте, і </a:t>
            </a:r>
            <a:r>
              <a:rPr lang="uk-UA" sz="4400" dirty="0">
                <a:solidFill>
                  <a:srgbClr val="494F50"/>
                </a:solidFill>
              </a:rPr>
              <a:t>важливість </a:t>
            </a:r>
            <a:r>
              <a:rPr lang="uk-UA" sz="4400" dirty="0" smtClean="0">
                <a:solidFill>
                  <a:srgbClr val="494F50"/>
                </a:solidFill>
              </a:rPr>
              <a:t>її </a:t>
            </a:r>
            <a:r>
              <a:rPr lang="uk-UA" sz="4400" dirty="0">
                <a:solidFill>
                  <a:srgbClr val="494F50"/>
                </a:solidFill>
              </a:rPr>
              <a:t>вирішення, а по-друге, стане більш лояльним до Вашої організації, відчує себе неформально своїм у Вашому колі. </a:t>
            </a:r>
          </a:p>
          <a:p>
            <a:pPr algn="just">
              <a:spcBef>
                <a:spcPts val="3000"/>
              </a:spcBef>
              <a:spcAft>
                <a:spcPts val="3000"/>
              </a:spcAft>
              <a:buFont typeface="Wingdings" pitchFamily="2" charset="2"/>
              <a:buChar char="ü"/>
            </a:pPr>
            <a:r>
              <a:rPr lang="uk-UA" sz="4400" dirty="0">
                <a:solidFill>
                  <a:srgbClr val="494F50"/>
                </a:solidFill>
              </a:rPr>
              <a:t> Крім того, участь у Ваших заходах стане </a:t>
            </a:r>
            <a:r>
              <a:rPr lang="uk-UA" sz="4400" dirty="0" smtClean="0">
                <a:solidFill>
                  <a:srgbClr val="494F50"/>
                </a:solidFill>
              </a:rPr>
              <a:t>основою </a:t>
            </a:r>
            <a:r>
              <a:rPr lang="uk-UA" sz="4400" dirty="0">
                <a:solidFill>
                  <a:srgbClr val="494F50"/>
                </a:solidFill>
              </a:rPr>
              <a:t>для подальших, менш формальних </a:t>
            </a:r>
            <a:r>
              <a:rPr lang="uk-UA" sz="4400" dirty="0" smtClean="0">
                <a:solidFill>
                  <a:srgbClr val="494F50"/>
                </a:solidFill>
              </a:rPr>
              <a:t>робочих (інформаційних) </a:t>
            </a:r>
            <a:r>
              <a:rPr lang="uk-UA" sz="4400" dirty="0">
                <a:solidFill>
                  <a:srgbClr val="494F50"/>
                </a:solidFill>
              </a:rPr>
              <a:t>контактів.</a:t>
            </a:r>
          </a:p>
          <a:p>
            <a:pPr algn="just">
              <a:spcBef>
                <a:spcPts val="3000"/>
              </a:spcBef>
              <a:spcAft>
                <a:spcPts val="3000"/>
              </a:spcAft>
              <a:buFont typeface="Wingdings" pitchFamily="2" charset="2"/>
              <a:buChar char="ü"/>
            </a:pPr>
            <a:r>
              <a:rPr lang="uk-UA" sz="4400" dirty="0">
                <a:solidFill>
                  <a:srgbClr val="494F50"/>
                </a:solidFill>
              </a:rPr>
              <a:t> Такі заходи зазвичай привертають позитивну медіа-увагу і створюють </a:t>
            </a:r>
            <a:r>
              <a:rPr lang="uk-UA" sz="4400" dirty="0" smtClean="0">
                <a:solidFill>
                  <a:srgbClr val="494F50"/>
                </a:solidFill>
              </a:rPr>
              <a:t>комфортне середовище </a:t>
            </a:r>
            <a:r>
              <a:rPr lang="uk-UA" sz="4400" dirty="0">
                <a:solidFill>
                  <a:srgbClr val="494F50"/>
                </a:solidFill>
              </a:rPr>
              <a:t>для обговорення ділових питань.</a:t>
            </a: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16063" y="3585412"/>
            <a:ext cx="20309221" cy="7868651"/>
          </a:xfrm>
          <a:prstGeom prst="rect">
            <a:avLst/>
          </a:prstGeom>
        </p:spPr>
        <p:txBody>
          <a:bodyPr lIns="217728" tIns="108864" rIns="217728" bIns="108864"/>
          <a:lstStyle/>
          <a:p>
            <a:pPr algn="just">
              <a:spcBef>
                <a:spcPts val="3000"/>
              </a:spcBef>
              <a:spcAft>
                <a:spcPts val="3000"/>
              </a:spcAft>
              <a:buFont typeface="Wingdings" pitchFamily="2" charset="2"/>
              <a:buChar char="ü"/>
            </a:pPr>
            <a:r>
              <a:rPr lang="uk-UA" sz="4400" dirty="0">
                <a:solidFill>
                  <a:srgbClr val="494F50"/>
                </a:solidFill>
              </a:rPr>
              <a:t> Можна також запропонувати посадовій особі стати експертом або консультантом Вашої організації з питання, що перебуває в його компетенції.</a:t>
            </a:r>
          </a:p>
          <a:p>
            <a:pPr algn="just">
              <a:spcBef>
                <a:spcPts val="3000"/>
              </a:spcBef>
              <a:spcAft>
                <a:spcPts val="3000"/>
              </a:spcAft>
              <a:buFont typeface="Wingdings" pitchFamily="2" charset="2"/>
              <a:buChar char="ü"/>
            </a:pPr>
            <a:r>
              <a:rPr lang="uk-UA" sz="4400" dirty="0">
                <a:solidFill>
                  <a:srgbClr val="494F50"/>
                </a:solidFill>
              </a:rPr>
              <a:t> Якщо він або вона погодяться, запрошуйте їх на робочі наради з цього питання і обов'язково плануйте на порядку денному їх виступи.</a:t>
            </a:r>
          </a:p>
          <a:p>
            <a:pPr algn="just">
              <a:spcBef>
                <a:spcPts val="3000"/>
              </a:spcBef>
              <a:spcAft>
                <a:spcPts val="3000"/>
              </a:spcAft>
              <a:buFont typeface="Wingdings" pitchFamily="2" charset="2"/>
              <a:buChar char="ü"/>
            </a:pPr>
            <a:r>
              <a:rPr lang="uk-UA" sz="4400" dirty="0">
                <a:solidFill>
                  <a:srgbClr val="494F50"/>
                </a:solidFill>
              </a:rPr>
              <a:t> Якщо ж Ваша організація, наприклад, відкриває нове виробництво, магазин або офіс, обов'язково </a:t>
            </a:r>
            <a:r>
              <a:rPr lang="uk-UA" sz="4400" dirty="0" smtClean="0">
                <a:solidFill>
                  <a:srgbClr val="494F50"/>
                </a:solidFill>
              </a:rPr>
              <a:t>запросіть </a:t>
            </a:r>
            <a:r>
              <a:rPr lang="uk-UA" sz="4400" dirty="0">
                <a:solidFill>
                  <a:srgbClr val="494F50"/>
                </a:solidFill>
              </a:rPr>
              <a:t>потрібних Вам </a:t>
            </a:r>
            <a:r>
              <a:rPr lang="uk-UA" sz="4400" dirty="0" smtClean="0">
                <a:solidFill>
                  <a:srgbClr val="494F50"/>
                </a:solidFill>
              </a:rPr>
              <a:t>посадових осіб </a:t>
            </a:r>
            <a:r>
              <a:rPr lang="uk-UA" sz="4400" dirty="0">
                <a:solidFill>
                  <a:srgbClr val="494F50"/>
                </a:solidFill>
              </a:rPr>
              <a:t>національного, регіонального, місцевого рівня і </a:t>
            </a:r>
            <a:r>
              <a:rPr lang="uk-UA" sz="4400" dirty="0" smtClean="0">
                <a:solidFill>
                  <a:srgbClr val="494F50"/>
                </a:solidFill>
              </a:rPr>
              <a:t>попросіть </a:t>
            </a:r>
            <a:r>
              <a:rPr lang="uk-UA" sz="4400" dirty="0">
                <a:solidFill>
                  <a:srgbClr val="494F50"/>
                </a:solidFill>
              </a:rPr>
              <a:t>їх </a:t>
            </a:r>
            <a:r>
              <a:rPr lang="uk-UA" sz="4400" dirty="0" smtClean="0">
                <a:solidFill>
                  <a:srgbClr val="494F50"/>
                </a:solidFill>
              </a:rPr>
              <a:t>виступити зі вступним словом або повноцінною </a:t>
            </a:r>
            <a:r>
              <a:rPr lang="uk-UA" sz="4400" dirty="0">
                <a:solidFill>
                  <a:srgbClr val="494F50"/>
                </a:solidFill>
              </a:rPr>
              <a:t>промовою</a:t>
            </a:r>
            <a:r>
              <a:rPr lang="uk-UA" sz="4400" dirty="0" smtClean="0">
                <a:solidFill>
                  <a:srgbClr val="494F50"/>
                </a:solidFill>
              </a:rPr>
              <a:t>.</a:t>
            </a:r>
            <a:endParaRPr lang="uk-UA" sz="4400" dirty="0">
              <a:solidFill>
                <a:srgbClr val="494F50"/>
              </a:solidFill>
            </a:endParaRPr>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932363" y="4548188"/>
            <a:ext cx="16435721" cy="6072187"/>
          </a:xfrm>
          <a:prstGeom prst="rect">
            <a:avLst/>
          </a:prstGeom>
        </p:spPr>
        <p:txBody>
          <a:bodyPr lIns="217728" tIns="108864" rIns="217728" bIns="108864">
            <a:normAutofit fontScale="92500" lnSpcReduction="10000"/>
          </a:bodyPr>
          <a:lstStyle/>
          <a:p>
            <a:r>
              <a:rPr lang="uk-UA" sz="6500" dirty="0">
                <a:solidFill>
                  <a:schemeClr val="tx2"/>
                </a:solidFill>
                <a:latin typeface="Franklin Gothic Medium" pitchFamily="34" charset="0"/>
              </a:rPr>
              <a:t>УЧАСТЬ У РОБОТІ </a:t>
            </a:r>
          </a:p>
          <a:p>
            <a:r>
              <a:rPr lang="uk-UA" sz="6500" dirty="0">
                <a:solidFill>
                  <a:schemeClr val="tx2"/>
                </a:solidFill>
                <a:latin typeface="Franklin Gothic Medium" pitchFamily="34" charset="0"/>
              </a:rPr>
              <a:t>ОРГАНІВ ДЕРЖАВНОЇ ВЛАДИ </a:t>
            </a:r>
          </a:p>
          <a:p>
            <a:r>
              <a:rPr lang="uk-UA" sz="6500" dirty="0">
                <a:solidFill>
                  <a:schemeClr val="tx2"/>
                </a:solidFill>
                <a:latin typeface="Franklin Gothic Medium" pitchFamily="34" charset="0"/>
              </a:rPr>
              <a:t>ТА МІСЦЕВОГО САМОВРЯДУВАННЯ:</a:t>
            </a:r>
            <a:endParaRPr lang="uk-UA" sz="6500" dirty="0"/>
          </a:p>
          <a:p>
            <a:pPr>
              <a:lnSpc>
                <a:spcPct val="110000"/>
              </a:lnSpc>
              <a:spcBef>
                <a:spcPts val="3000"/>
              </a:spcBef>
            </a:pPr>
            <a:r>
              <a:rPr lang="uk-UA" sz="4800" dirty="0">
                <a:solidFill>
                  <a:srgbClr val="494F50"/>
                </a:solidFill>
              </a:rPr>
              <a:t>присутність і виступи на заходах органів влади та місцевого самоврядування – засіданнях комітетів, круглих столах, слуханнях, куди запрошують громадськість </a:t>
            </a:r>
            <a:r>
              <a:rPr lang="uk-UA" sz="4800" dirty="0" smtClean="0">
                <a:solidFill>
                  <a:srgbClr val="494F50"/>
                </a:solidFill>
              </a:rPr>
              <a:t>та бізнес-спільноту.</a:t>
            </a:r>
            <a:endParaRPr lang="uk-UA" sz="4800" dirty="0">
              <a:solidFill>
                <a:srgbClr val="494F50"/>
              </a:solidFill>
            </a:endParaRPr>
          </a:p>
        </p:txBody>
      </p:sp>
      <p:sp>
        <p:nvSpPr>
          <p:cNvPr id="126978" name="Content Placeholder 1"/>
          <p:cNvSpPr txBox="1">
            <a:spLocks/>
          </p:cNvSpPr>
          <p:nvPr/>
        </p:nvSpPr>
        <p:spPr bwMode="auto">
          <a:xfrm>
            <a:off x="1339850" y="7507705"/>
            <a:ext cx="2808288"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a:solidFill>
                  <a:schemeClr val="accent1"/>
                </a:solidFill>
                <a:latin typeface="Franklin Gothic Medium" pitchFamily="34" charset="0"/>
              </a:rPr>
              <a:t>5</a:t>
            </a: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87500" y="2790826"/>
            <a:ext cx="20093405" cy="9625764"/>
          </a:xfrm>
          <a:prstGeom prst="rect">
            <a:avLst/>
          </a:prstGeom>
        </p:spPr>
        <p:txBody>
          <a:bodyPr lIns="217728" tIns="108864" rIns="217728" bIns="108864">
            <a:normAutofit/>
          </a:bodyPr>
          <a:lstStyle/>
          <a:p>
            <a:pPr algn="just">
              <a:spcBef>
                <a:spcPts val="1500"/>
              </a:spcBef>
              <a:spcAft>
                <a:spcPts val="1800"/>
              </a:spcAft>
              <a:buFont typeface="Wingdings" pitchFamily="2" charset="2"/>
              <a:buChar char="ü"/>
            </a:pPr>
            <a:r>
              <a:rPr lang="uk-UA" sz="3350" dirty="0">
                <a:solidFill>
                  <a:srgbClr val="494F50"/>
                </a:solidFill>
              </a:rPr>
              <a:t> Що стосується участі у засіданнях парламентських комітетів: </a:t>
            </a:r>
            <a:r>
              <a:rPr lang="uk-UA" sz="3350" b="1" dirty="0"/>
              <a:t>присутність</a:t>
            </a:r>
            <a:r>
              <a:rPr lang="uk-UA" sz="3350" dirty="0">
                <a:solidFill>
                  <a:srgbClr val="494F50"/>
                </a:solidFill>
              </a:rPr>
              <a:t> на таких засіданнях абсолютно можлива, а </a:t>
            </a:r>
            <a:r>
              <a:rPr lang="uk-UA" sz="3350" b="1" dirty="0"/>
              <a:t>виступ</a:t>
            </a:r>
            <a:r>
              <a:rPr lang="uk-UA" sz="3350" dirty="0">
                <a:solidFill>
                  <a:srgbClr val="494F50"/>
                </a:solidFill>
              </a:rPr>
              <a:t> від імені певної організації потребує додаткових зусиль.</a:t>
            </a:r>
          </a:p>
          <a:p>
            <a:pPr algn="just">
              <a:spcBef>
                <a:spcPts val="1500"/>
              </a:spcBef>
              <a:spcAft>
                <a:spcPts val="1800"/>
              </a:spcAft>
              <a:buFont typeface="Wingdings" pitchFamily="2" charset="2"/>
              <a:buChar char="ü"/>
            </a:pPr>
            <a:r>
              <a:rPr lang="uk-UA" sz="3350" dirty="0">
                <a:solidFill>
                  <a:srgbClr val="494F50"/>
                </a:solidFill>
              </a:rPr>
              <a:t> Для цього необхідно донести важливість свого питання одному або декільком депутатам і заручитися їх підтримкою. Вони зможуть представити Вас учасникам засідання і дати Вам слово.</a:t>
            </a:r>
          </a:p>
          <a:p>
            <a:pPr algn="just">
              <a:spcBef>
                <a:spcPts val="1500"/>
              </a:spcBef>
              <a:spcAft>
                <a:spcPts val="1800"/>
              </a:spcAft>
              <a:buFont typeface="Wingdings" pitchFamily="2" charset="2"/>
              <a:buChar char="ü"/>
            </a:pPr>
            <a:r>
              <a:rPr lang="uk-UA" sz="3350" dirty="0">
                <a:solidFill>
                  <a:srgbClr val="494F50"/>
                </a:solidFill>
              </a:rPr>
              <a:t> Цей елемент лобіювання дуже важливий: по-перше, таким чином лобіст ще на ранніх стадіях лобістської кампанії має можливість </a:t>
            </a:r>
            <a:r>
              <a:rPr lang="uk-UA" sz="3350" b="1" dirty="0"/>
              <a:t>безпосередньо впливати</a:t>
            </a:r>
            <a:r>
              <a:rPr lang="uk-UA" sz="3350" dirty="0">
                <a:solidFill>
                  <a:srgbClr val="494F50"/>
                </a:solidFill>
              </a:rPr>
              <a:t> на депутатів, формувати їх думку з питання; а по-друге, після таких виступів на засіданнях профільних органів лобіста починають сприймати як </a:t>
            </a:r>
            <a:r>
              <a:rPr lang="uk-UA" sz="3350" b="1" dirty="0"/>
              <a:t>позаштатного експерта</a:t>
            </a:r>
            <a:r>
              <a:rPr lang="uk-UA" sz="3350" dirty="0">
                <a:solidFill>
                  <a:srgbClr val="494F50"/>
                </a:solidFill>
              </a:rPr>
              <a:t> цих органів; а це дає серйозну перевагу над опонентами.</a:t>
            </a:r>
          </a:p>
          <a:p>
            <a:pPr algn="just">
              <a:spcBef>
                <a:spcPts val="1500"/>
              </a:spcBef>
              <a:spcAft>
                <a:spcPts val="1800"/>
              </a:spcAft>
              <a:buFont typeface="Wingdings" pitchFamily="2" charset="2"/>
              <a:buChar char="ü"/>
            </a:pPr>
            <a:r>
              <a:rPr lang="uk-UA" sz="3350" dirty="0">
                <a:solidFill>
                  <a:srgbClr val="494F50"/>
                </a:solidFill>
              </a:rPr>
              <a:t> До думки лобіста починають прислухатися і присутня на засіданні преса, і депутати, і виконавчі органи. </a:t>
            </a:r>
          </a:p>
          <a:p>
            <a:pPr algn="just">
              <a:spcBef>
                <a:spcPts val="1500"/>
              </a:spcBef>
              <a:spcAft>
                <a:spcPts val="1800"/>
              </a:spcAft>
              <a:buFont typeface="Wingdings" pitchFamily="2" charset="2"/>
              <a:buChar char="ü"/>
            </a:pPr>
            <a:r>
              <a:rPr lang="uk-UA" sz="3350" dirty="0">
                <a:solidFill>
                  <a:srgbClr val="494F50"/>
                </a:solidFill>
              </a:rPr>
              <a:t> Для того, щоб по-максимуму використовувати цей метод </a:t>
            </a:r>
            <a:r>
              <a:rPr lang="uk-UA" sz="3350" dirty="0" smtClean="0">
                <a:solidFill>
                  <a:srgbClr val="494F50"/>
                </a:solidFill>
              </a:rPr>
              <a:t>лобіювання, </a:t>
            </a:r>
            <a:r>
              <a:rPr lang="uk-UA" sz="3350" dirty="0">
                <a:solidFill>
                  <a:srgbClr val="494F50"/>
                </a:solidFill>
              </a:rPr>
              <a:t>важливо </a:t>
            </a:r>
            <a:r>
              <a:rPr lang="uk-UA" sz="3350" dirty="0" smtClean="0">
                <a:solidFill>
                  <a:srgbClr val="494F50"/>
                </a:solidFill>
              </a:rPr>
              <a:t>відслідковувати </a:t>
            </a:r>
            <a:r>
              <a:rPr lang="uk-UA" sz="3350" dirty="0">
                <a:solidFill>
                  <a:srgbClr val="494F50"/>
                </a:solidFill>
              </a:rPr>
              <a:t>роботу ключових для Вас органів, </a:t>
            </a:r>
            <a:r>
              <a:rPr lang="uk-UA" sz="3350" b="1" dirty="0" err="1" smtClean="0"/>
              <a:t>моніторити</a:t>
            </a:r>
            <a:r>
              <a:rPr lang="uk-UA" sz="3350" b="1" dirty="0" smtClean="0"/>
              <a:t> порядок денний</a:t>
            </a:r>
            <a:r>
              <a:rPr lang="uk-UA" sz="3350" dirty="0" smtClean="0">
                <a:solidFill>
                  <a:srgbClr val="494F50"/>
                </a:solidFill>
              </a:rPr>
              <a:t> </a:t>
            </a:r>
            <a:r>
              <a:rPr lang="uk-UA" sz="3350" dirty="0">
                <a:solidFill>
                  <a:srgbClr val="494F50"/>
                </a:solidFill>
              </a:rPr>
              <a:t>кожного засідання і намагатися </a:t>
            </a:r>
            <a:r>
              <a:rPr lang="uk-UA" sz="3350" dirty="0" smtClean="0">
                <a:solidFill>
                  <a:srgbClr val="494F50"/>
                </a:solidFill>
              </a:rPr>
              <a:t>потрапити з </a:t>
            </a:r>
            <a:r>
              <a:rPr lang="uk-UA" sz="3350" dirty="0">
                <a:solidFill>
                  <a:srgbClr val="494F50"/>
                </a:solidFill>
              </a:rPr>
              <a:t>короткими виступами на засідання, де розглядається актуальне для Вас питання. </a:t>
            </a:r>
          </a:p>
          <a:p>
            <a:pPr algn="just">
              <a:spcBef>
                <a:spcPts val="1500"/>
              </a:spcBef>
              <a:spcAft>
                <a:spcPts val="1800"/>
              </a:spcAft>
              <a:buFont typeface="Wingdings" pitchFamily="2" charset="2"/>
              <a:buChar char="ü"/>
            </a:pPr>
            <a:r>
              <a:rPr lang="uk-UA" sz="3350" dirty="0">
                <a:solidFill>
                  <a:srgbClr val="494F50"/>
                </a:solidFill>
              </a:rPr>
              <a:t> </a:t>
            </a:r>
            <a:r>
              <a:rPr lang="uk-UA" sz="3350" dirty="0" smtClean="0">
                <a:solidFill>
                  <a:srgbClr val="494F50"/>
                </a:solidFill>
              </a:rPr>
              <a:t>Так </a:t>
            </a:r>
            <a:r>
              <a:rPr lang="uk-UA" sz="3350" dirty="0">
                <a:solidFill>
                  <a:srgbClr val="494F50"/>
                </a:solidFill>
              </a:rPr>
              <a:t>само можна домагатися участі у засіданнях місцевих </a:t>
            </a:r>
            <a:r>
              <a:rPr lang="uk-UA" sz="3350" dirty="0" smtClean="0">
                <a:solidFill>
                  <a:srgbClr val="494F50"/>
                </a:solidFill>
              </a:rPr>
              <a:t>рад та адміністрацій</a:t>
            </a:r>
            <a:r>
              <a:rPr lang="uk-UA" sz="3350" dirty="0">
                <a:solidFill>
                  <a:srgbClr val="494F50"/>
                </a:solidFill>
              </a:rPr>
              <a:t>.</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Content Placeholder 2"/>
          <p:cNvSpPr>
            <a:spLocks noGrp="1"/>
          </p:cNvSpPr>
          <p:nvPr>
            <p:ph idx="4294967295"/>
          </p:nvPr>
        </p:nvSpPr>
        <p:spPr>
          <a:xfrm>
            <a:off x="1620246" y="3128211"/>
            <a:ext cx="19996486" cy="1419728"/>
          </a:xfrm>
        </p:spPr>
        <p:txBody>
          <a:bodyPr/>
          <a:lstStyle/>
          <a:p>
            <a:pPr marL="0" indent="0" algn="just">
              <a:spcBef>
                <a:spcPts val="1800"/>
              </a:spcBef>
              <a:spcAft>
                <a:spcPts val="4200"/>
              </a:spcAft>
              <a:buNone/>
            </a:pPr>
            <a:r>
              <a:rPr lang="ru-RU" sz="6000" dirty="0" smtClean="0">
                <a:solidFill>
                  <a:schemeClr val="tx2"/>
                </a:solidFill>
                <a:latin typeface="Franklin Gothic Medium"/>
                <a:cs typeface="Franklin Gothic Medium"/>
              </a:rPr>
              <a:t>Р</a:t>
            </a:r>
            <a:r>
              <a:rPr lang="uk-UA" sz="6000" dirty="0" smtClean="0">
                <a:solidFill>
                  <a:schemeClr val="tx2"/>
                </a:solidFill>
                <a:latin typeface="Franklin Gothic Medium"/>
                <a:cs typeface="Franklin Gothic Medium"/>
              </a:rPr>
              <a:t>ОЗМЕЖУВАННЯ</a:t>
            </a:r>
            <a:r>
              <a:rPr lang="ru-RU" sz="6000" dirty="0" smtClean="0">
                <a:solidFill>
                  <a:schemeClr val="tx2"/>
                </a:solidFill>
                <a:latin typeface="Franklin Gothic Medium"/>
                <a:cs typeface="Franklin Gothic Medium"/>
              </a:rPr>
              <a:t> ПОНЯТЬ:</a:t>
            </a:r>
            <a:endParaRPr lang="ru-RU" sz="6000" dirty="0">
              <a:solidFill>
                <a:schemeClr val="tx2"/>
              </a:solidFill>
              <a:latin typeface="Franklin Gothic Medium"/>
              <a:cs typeface="Franklin Gothic Medium"/>
            </a:endParaRPr>
          </a:p>
        </p:txBody>
      </p:sp>
      <p:graphicFrame>
        <p:nvGraphicFramePr>
          <p:cNvPr id="4" name="Схема 3"/>
          <p:cNvGraphicFramePr/>
          <p:nvPr>
            <p:extLst>
              <p:ext uri="{D42A27DB-BD31-4B8C-83A1-F6EECF244321}">
                <p14:modId xmlns:p14="http://schemas.microsoft.com/office/powerpoint/2010/main" val="1572056738"/>
              </p:ext>
            </p:extLst>
          </p:nvPr>
        </p:nvGraphicFramePr>
        <p:xfrm>
          <a:off x="1042733" y="7327232"/>
          <a:ext cx="20004503" cy="469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70947115"/>
              </p:ext>
            </p:extLst>
          </p:nvPr>
        </p:nvGraphicFramePr>
        <p:xfrm>
          <a:off x="1620246" y="4896853"/>
          <a:ext cx="19098133" cy="2069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93932249"/>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7531100" y="5702300"/>
            <a:ext cx="15232063" cy="4813300"/>
          </a:xfrm>
          <a:prstGeom prst="rect">
            <a:avLst/>
          </a:prstGeom>
        </p:spPr>
        <p:txBody>
          <a:bodyPr lIns="217728" tIns="108864" rIns="217728" bIns="108864">
            <a:normAutofit/>
          </a:bodyPr>
          <a:lstStyle/>
          <a:p>
            <a:r>
              <a:rPr lang="uk-UA" sz="6000" dirty="0">
                <a:solidFill>
                  <a:schemeClr val="tx2"/>
                </a:solidFill>
                <a:latin typeface="Franklin Gothic Medium" pitchFamily="34" charset="0"/>
              </a:rPr>
              <a:t>ДОПОМОГА В ОРГАНІЗАЦІЇ ЗАХОДІВ </a:t>
            </a:r>
          </a:p>
          <a:p>
            <a:r>
              <a:rPr lang="uk-UA" sz="6000" dirty="0">
                <a:solidFill>
                  <a:schemeClr val="tx2"/>
                </a:solidFill>
                <a:latin typeface="Franklin Gothic Medium" pitchFamily="34" charset="0"/>
              </a:rPr>
              <a:t>ОРГАНІВ ВЛАДИ </a:t>
            </a:r>
          </a:p>
          <a:p>
            <a:r>
              <a:rPr lang="uk-UA" sz="6000" dirty="0">
                <a:solidFill>
                  <a:schemeClr val="tx2"/>
                </a:solidFill>
                <a:latin typeface="Franklin Gothic Medium" pitchFamily="34" charset="0"/>
              </a:rPr>
              <a:t>ТА МІСЦЕВОГО САМОВРЯДУВАННЯ:</a:t>
            </a:r>
          </a:p>
          <a:p>
            <a:pPr>
              <a:spcBef>
                <a:spcPts val="3000"/>
              </a:spcBef>
            </a:pPr>
            <a:r>
              <a:rPr lang="uk-UA" sz="4400" dirty="0">
                <a:solidFill>
                  <a:srgbClr val="494F50"/>
                </a:solidFill>
              </a:rPr>
              <a:t>експертна, організаційна, інформаційна підтримка, залучення іноземних гостей та спікерів</a:t>
            </a:r>
          </a:p>
        </p:txBody>
      </p:sp>
      <p:sp>
        <p:nvSpPr>
          <p:cNvPr id="137218" name="Content Placeholder 1"/>
          <p:cNvSpPr txBox="1">
            <a:spLocks/>
          </p:cNvSpPr>
          <p:nvPr/>
        </p:nvSpPr>
        <p:spPr bwMode="auto">
          <a:xfrm>
            <a:off x="1323975" y="6867525"/>
            <a:ext cx="5894388"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6</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5053013" y="5967413"/>
            <a:ext cx="17519650" cy="4860925"/>
          </a:xfrm>
          <a:prstGeom prst="rect">
            <a:avLst/>
          </a:prstGeom>
        </p:spPr>
        <p:txBody>
          <a:bodyPr lIns="217728" tIns="108864" rIns="217728" bIns="108864">
            <a:normAutofit/>
          </a:bodyPr>
          <a:lstStyle/>
          <a:p>
            <a:r>
              <a:rPr lang="uk-UA" sz="6000" dirty="0">
                <a:solidFill>
                  <a:schemeClr val="tx2"/>
                </a:solidFill>
                <a:latin typeface="Franklin Gothic Medium" pitchFamily="34" charset="0"/>
              </a:rPr>
              <a:t>УЧАСТЬ У РОБОТІ КОНСУЛЬТАТИВНИХ ОРГАНІВ </a:t>
            </a:r>
          </a:p>
          <a:p>
            <a:r>
              <a:rPr lang="uk-UA" sz="6000" dirty="0">
                <a:solidFill>
                  <a:schemeClr val="tx2"/>
                </a:solidFill>
                <a:latin typeface="Franklin Gothic Medium" pitchFamily="34" charset="0"/>
              </a:rPr>
              <a:t>ПРИ ДЕРЖАВНИХ </a:t>
            </a:r>
            <a:r>
              <a:rPr lang="uk-UA" sz="6000" dirty="0" smtClean="0">
                <a:solidFill>
                  <a:schemeClr val="tx2"/>
                </a:solidFill>
                <a:latin typeface="Franklin Gothic Medium" pitchFamily="34" charset="0"/>
              </a:rPr>
              <a:t>СТРУКТУРАХ:</a:t>
            </a:r>
            <a:endParaRPr lang="uk-UA" sz="6000" dirty="0">
              <a:solidFill>
                <a:schemeClr val="tx2"/>
              </a:solidFill>
              <a:latin typeface="Franklin Gothic Medium" pitchFamily="34" charset="0"/>
            </a:endParaRPr>
          </a:p>
          <a:p>
            <a:pPr>
              <a:spcBef>
                <a:spcPts val="3000"/>
              </a:spcBef>
            </a:pPr>
            <a:r>
              <a:rPr lang="uk-UA" sz="4400" dirty="0">
                <a:solidFill>
                  <a:srgbClr val="494F50"/>
                </a:solidFill>
              </a:rPr>
              <a:t>наприклад, для громадських організацій участь в громадських радах при державних органах – </a:t>
            </a:r>
            <a:r>
              <a:rPr lang="uk-UA" sz="4400" dirty="0" smtClean="0">
                <a:solidFill>
                  <a:srgbClr val="494F50"/>
                </a:solidFill>
              </a:rPr>
              <a:t>досить ефективний </a:t>
            </a:r>
            <a:r>
              <a:rPr lang="uk-UA" sz="4400" dirty="0">
                <a:solidFill>
                  <a:srgbClr val="494F50"/>
                </a:solidFill>
              </a:rPr>
              <a:t>і практично обов'язковий інструмент </a:t>
            </a:r>
            <a:r>
              <a:rPr lang="uk-UA" sz="4400" dirty="0" smtClean="0">
                <a:solidFill>
                  <a:srgbClr val="494F50"/>
                </a:solidFill>
              </a:rPr>
              <a:t>роботи.</a:t>
            </a:r>
            <a:endParaRPr lang="uk-UA" sz="4400" dirty="0">
              <a:solidFill>
                <a:srgbClr val="494F50"/>
              </a:solidFill>
            </a:endParaRPr>
          </a:p>
        </p:txBody>
      </p:sp>
      <p:sp>
        <p:nvSpPr>
          <p:cNvPr id="133122" name="Content Placeholder 1"/>
          <p:cNvSpPr txBox="1">
            <a:spLocks/>
          </p:cNvSpPr>
          <p:nvPr/>
        </p:nvSpPr>
        <p:spPr bwMode="auto">
          <a:xfrm>
            <a:off x="1347788" y="7180263"/>
            <a:ext cx="2808287"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a:solidFill>
                  <a:schemeClr val="accent1"/>
                </a:solidFill>
                <a:latin typeface="Franklin Gothic Medium" pitchFamily="34" charset="0"/>
              </a:rPr>
              <a:t>7</a:t>
            </a: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5053013" y="5053013"/>
            <a:ext cx="16507576" cy="5499100"/>
          </a:xfrm>
          <a:prstGeom prst="rect">
            <a:avLst/>
          </a:prstGeom>
        </p:spPr>
        <p:txBody>
          <a:bodyPr lIns="217728" tIns="108864" rIns="217728" bIns="108864">
            <a:normAutofit/>
          </a:bodyPr>
          <a:lstStyle/>
          <a:p>
            <a:r>
              <a:rPr lang="uk-UA" sz="6000" dirty="0">
                <a:solidFill>
                  <a:schemeClr val="tx2"/>
                </a:solidFill>
                <a:latin typeface="Franklin Gothic Medium" pitchFamily="34" charset="0"/>
              </a:rPr>
              <a:t>УЧАСТЬ У РОБОЧИХ ГРУПАХ </a:t>
            </a:r>
          </a:p>
          <a:p>
            <a:r>
              <a:rPr lang="uk-UA" sz="6000" dirty="0">
                <a:solidFill>
                  <a:schemeClr val="tx2"/>
                </a:solidFill>
                <a:latin typeface="Franklin Gothic Medium" pitchFamily="34" charset="0"/>
              </a:rPr>
              <a:t>З ОКРЕМИХ ПИТАНЬ </a:t>
            </a:r>
          </a:p>
          <a:p>
            <a:r>
              <a:rPr lang="uk-UA" sz="6000" dirty="0">
                <a:solidFill>
                  <a:schemeClr val="tx2"/>
                </a:solidFill>
                <a:latin typeface="Franklin Gothic Medium" pitchFamily="34" charset="0"/>
              </a:rPr>
              <a:t>ПРИ ДЕРЖАВНИХ ОРГАНАХ:</a:t>
            </a:r>
          </a:p>
          <a:p>
            <a:pPr>
              <a:spcBef>
                <a:spcPts val="3000"/>
              </a:spcBef>
            </a:pPr>
            <a:r>
              <a:rPr lang="uk-UA" sz="4400" dirty="0">
                <a:solidFill>
                  <a:srgbClr val="494F50"/>
                </a:solidFill>
              </a:rPr>
              <a:t>це передбачає проведення роботи щодо </a:t>
            </a:r>
            <a:r>
              <a:rPr lang="uk-UA" sz="4400" dirty="0" smtClean="0">
                <a:solidFill>
                  <a:srgbClr val="494F50"/>
                </a:solidFill>
              </a:rPr>
              <a:t>набуття членства </a:t>
            </a:r>
            <a:r>
              <a:rPr lang="uk-UA" sz="4400" dirty="0">
                <a:solidFill>
                  <a:srgbClr val="494F50"/>
                </a:solidFill>
              </a:rPr>
              <a:t>у відповідній робочій групі та </a:t>
            </a:r>
            <a:r>
              <a:rPr lang="uk-UA" sz="4400" dirty="0" smtClean="0">
                <a:solidFill>
                  <a:srgbClr val="494F50"/>
                </a:solidFill>
              </a:rPr>
              <a:t>експертна участь </a:t>
            </a:r>
            <a:r>
              <a:rPr lang="uk-UA" sz="4400" dirty="0">
                <a:solidFill>
                  <a:srgbClr val="494F50"/>
                </a:solidFill>
              </a:rPr>
              <a:t>у</a:t>
            </a:r>
            <a:r>
              <a:rPr lang="uk-UA" sz="4400" dirty="0" smtClean="0">
                <a:solidFill>
                  <a:srgbClr val="494F50"/>
                </a:solidFill>
              </a:rPr>
              <a:t> </a:t>
            </a:r>
            <a:r>
              <a:rPr lang="uk-UA" sz="4400" dirty="0">
                <a:solidFill>
                  <a:srgbClr val="494F50"/>
                </a:solidFill>
              </a:rPr>
              <a:t>її </a:t>
            </a:r>
            <a:r>
              <a:rPr lang="uk-UA" sz="4400" dirty="0" smtClean="0">
                <a:solidFill>
                  <a:srgbClr val="494F50"/>
                </a:solidFill>
              </a:rPr>
              <a:t>діяльності.</a:t>
            </a:r>
            <a:endParaRPr lang="uk-UA" sz="4400" dirty="0">
              <a:solidFill>
                <a:srgbClr val="494F50"/>
              </a:solidFill>
            </a:endParaRPr>
          </a:p>
        </p:txBody>
      </p:sp>
      <p:sp>
        <p:nvSpPr>
          <p:cNvPr id="135170" name="Content Placeholder 1"/>
          <p:cNvSpPr txBox="1">
            <a:spLocks/>
          </p:cNvSpPr>
          <p:nvPr/>
        </p:nvSpPr>
        <p:spPr bwMode="auto">
          <a:xfrm>
            <a:off x="1323975" y="6334125"/>
            <a:ext cx="2806700"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a:solidFill>
                  <a:schemeClr val="accent1"/>
                </a:solidFill>
                <a:latin typeface="Franklin Gothic Medium" pitchFamily="34" charset="0"/>
              </a:rPr>
              <a:t>8</a:t>
            </a:r>
          </a:p>
        </p:txBody>
      </p:sp>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1"/>
          <p:cNvSpPr txBox="1">
            <a:spLocks/>
          </p:cNvSpPr>
          <p:nvPr/>
        </p:nvSpPr>
        <p:spPr bwMode="auto">
          <a:xfrm>
            <a:off x="4981575" y="6040438"/>
            <a:ext cx="17448213" cy="4354846"/>
          </a:xfrm>
          <a:prstGeom prst="rect">
            <a:avLst/>
          </a:prstGeom>
          <a:noFill/>
          <a:ln w="9525">
            <a:noFill/>
            <a:miter lim="800000"/>
            <a:headEnd/>
            <a:tailEnd/>
          </a:ln>
        </p:spPr>
        <p:txBody>
          <a:bodyPr lIns="217728" tIns="108864" rIns="217728" bIns="108864"/>
          <a:lstStyle/>
          <a:p>
            <a:pPr>
              <a:lnSpc>
                <a:spcPct val="90000"/>
              </a:lnSpc>
            </a:pPr>
            <a:r>
              <a:rPr lang="uk-UA" sz="6000" dirty="0">
                <a:solidFill>
                  <a:schemeClr val="tx2"/>
                </a:solidFill>
                <a:latin typeface="Franklin Gothic Medium" pitchFamily="34" charset="0"/>
              </a:rPr>
              <a:t>КОНСУЛЬТУВАННЯ ПРЕДСТАВНИКІВ ВЛАДИ :</a:t>
            </a:r>
          </a:p>
          <a:p>
            <a:pPr>
              <a:lnSpc>
                <a:spcPct val="90000"/>
              </a:lnSpc>
            </a:pPr>
            <a:endParaRPr lang="uk-UA" sz="4300" dirty="0">
              <a:solidFill>
                <a:srgbClr val="494F50"/>
              </a:solidFill>
            </a:endParaRPr>
          </a:p>
          <a:p>
            <a:r>
              <a:rPr lang="uk-UA" sz="4400" dirty="0">
                <a:solidFill>
                  <a:srgbClr val="494F50"/>
                </a:solidFill>
              </a:rPr>
              <a:t>організація юридичної та економічної експертизи прийнятих рішень, залучення соціологічних центрів для оцінки суспільного ставлення до </a:t>
            </a:r>
            <a:r>
              <a:rPr lang="uk-UA" sz="4400" dirty="0" smtClean="0">
                <a:solidFill>
                  <a:srgbClr val="494F50"/>
                </a:solidFill>
              </a:rPr>
              <a:t>відповідних політико-адміністративних </a:t>
            </a:r>
            <a:r>
              <a:rPr lang="uk-UA" sz="4400" dirty="0">
                <a:solidFill>
                  <a:srgbClr val="494F50"/>
                </a:solidFill>
              </a:rPr>
              <a:t>рішень </a:t>
            </a:r>
            <a:r>
              <a:rPr lang="uk-UA" sz="4400" dirty="0" smtClean="0">
                <a:solidFill>
                  <a:srgbClr val="494F50"/>
                </a:solidFill>
              </a:rPr>
              <a:t>тощо.</a:t>
            </a:r>
            <a:endParaRPr lang="uk-UA" sz="4400" dirty="0">
              <a:solidFill>
                <a:srgbClr val="494F50"/>
              </a:solidFill>
            </a:endParaRPr>
          </a:p>
        </p:txBody>
      </p:sp>
      <p:sp>
        <p:nvSpPr>
          <p:cNvPr id="122882" name="Content Placeholder 1"/>
          <p:cNvSpPr txBox="1">
            <a:spLocks/>
          </p:cNvSpPr>
          <p:nvPr/>
        </p:nvSpPr>
        <p:spPr bwMode="auto">
          <a:xfrm>
            <a:off x="1323975" y="7964488"/>
            <a:ext cx="2806700"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9</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
          <p:cNvSpPr txBox="1">
            <a:spLocks/>
          </p:cNvSpPr>
          <p:nvPr/>
        </p:nvSpPr>
        <p:spPr bwMode="auto">
          <a:xfrm>
            <a:off x="7707086" y="4283075"/>
            <a:ext cx="14722701" cy="3063875"/>
          </a:xfrm>
          <a:prstGeom prst="rect">
            <a:avLst/>
          </a:prstGeom>
          <a:noFill/>
          <a:ln w="9525">
            <a:noFill/>
            <a:miter lim="800000"/>
            <a:headEnd/>
            <a:tailEnd/>
          </a:ln>
        </p:spPr>
        <p:txBody>
          <a:bodyPr lIns="217728" tIns="108864" rIns="217728" bIns="108864"/>
          <a:lstStyle/>
          <a:p>
            <a:r>
              <a:rPr lang="uk-UA" sz="6000" dirty="0">
                <a:solidFill>
                  <a:schemeClr val="tx2"/>
                </a:solidFill>
                <a:latin typeface="Franklin Gothic Medium" pitchFamily="34" charset="0"/>
              </a:rPr>
              <a:t>РОЗРОБКА ПРОЕКТІВ </a:t>
            </a:r>
          </a:p>
          <a:p>
            <a:r>
              <a:rPr lang="uk-UA" sz="6000" dirty="0">
                <a:solidFill>
                  <a:schemeClr val="tx2"/>
                </a:solidFill>
                <a:latin typeface="Franklin Gothic Medium" pitchFamily="34" charset="0"/>
              </a:rPr>
              <a:t>НОРМАТИВНО-ПРАВОВИХ АКТІВ </a:t>
            </a:r>
          </a:p>
          <a:p>
            <a:r>
              <a:rPr lang="uk-UA" sz="6000" dirty="0">
                <a:solidFill>
                  <a:schemeClr val="tx2"/>
                </a:solidFill>
                <a:latin typeface="Franklin Gothic Medium" pitchFamily="34" charset="0"/>
              </a:rPr>
              <a:t>І ОРГАНІЗАЦІЯ ЇХ </a:t>
            </a:r>
            <a:r>
              <a:rPr lang="uk-UA" sz="6000" dirty="0" smtClean="0">
                <a:solidFill>
                  <a:schemeClr val="tx2"/>
                </a:solidFill>
                <a:latin typeface="Franklin Gothic Medium" pitchFamily="34" charset="0"/>
              </a:rPr>
              <a:t>ОБГОВОРЕННЯ:</a:t>
            </a:r>
            <a:endParaRPr lang="uk-UA" sz="6000" dirty="0">
              <a:solidFill>
                <a:schemeClr val="tx2"/>
              </a:solidFill>
              <a:latin typeface="Franklin Gothic Medium" pitchFamily="34" charset="0"/>
            </a:endParaRPr>
          </a:p>
          <a:p>
            <a:pPr algn="just">
              <a:spcBef>
                <a:spcPts val="3600"/>
              </a:spcBef>
            </a:pPr>
            <a:r>
              <a:rPr lang="uk-UA" sz="4400" dirty="0">
                <a:solidFill>
                  <a:srgbClr val="494F50"/>
                </a:solidFill>
              </a:rPr>
              <a:t>це передбачає, по-перше, юридичну стадію написання проекту + роботу по його включенню </a:t>
            </a:r>
            <a:r>
              <a:rPr lang="uk-UA" sz="4400" dirty="0" smtClean="0">
                <a:solidFill>
                  <a:srgbClr val="494F50"/>
                </a:solidFill>
              </a:rPr>
              <a:t>до плану </a:t>
            </a:r>
            <a:r>
              <a:rPr lang="uk-UA" sz="4400" dirty="0">
                <a:solidFill>
                  <a:srgbClr val="494F50"/>
                </a:solidFill>
              </a:rPr>
              <a:t>роботи / </a:t>
            </a:r>
            <a:r>
              <a:rPr lang="uk-UA" sz="4400" dirty="0" smtClean="0">
                <a:solidFill>
                  <a:srgbClr val="494F50"/>
                </a:solidFill>
              </a:rPr>
              <a:t>порядку </a:t>
            </a:r>
            <a:r>
              <a:rPr lang="uk-UA" sz="4400" dirty="0">
                <a:solidFill>
                  <a:srgbClr val="494F50"/>
                </a:solidFill>
              </a:rPr>
              <a:t>денного відповідного органу</a:t>
            </a:r>
          </a:p>
        </p:txBody>
      </p:sp>
      <p:sp>
        <p:nvSpPr>
          <p:cNvPr id="120834" name="Content Placeholder 1"/>
          <p:cNvSpPr txBox="1">
            <a:spLocks/>
          </p:cNvSpPr>
          <p:nvPr/>
        </p:nvSpPr>
        <p:spPr bwMode="auto">
          <a:xfrm>
            <a:off x="1323975" y="6453051"/>
            <a:ext cx="6984002" cy="3648075"/>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10</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7748588" y="3579223"/>
            <a:ext cx="15059161" cy="9065622"/>
          </a:xfrm>
          <a:prstGeom prst="rect">
            <a:avLst/>
          </a:prstGeom>
        </p:spPr>
        <p:txBody>
          <a:bodyPr lIns="217728" tIns="108864" rIns="217728" bIns="108864">
            <a:normAutofit/>
          </a:bodyPr>
          <a:lstStyle/>
          <a:p>
            <a:r>
              <a:rPr lang="uk-UA" sz="5400" dirty="0" smtClean="0">
                <a:solidFill>
                  <a:schemeClr val="tx2"/>
                </a:solidFill>
                <a:latin typeface="Franklin Gothic Medium" pitchFamily="34" charset="0"/>
              </a:rPr>
              <a:t>ПРОВЕДЕННЯ ГРОМАДСЬКОЇ АНТИКОРУПЦІЙНОЇ ЕКСПЕРТИЗИ ЧИННИХ НОРМАТИВНО-ПРАВОВИХ АКТІВ ТА ЇХ ПРОЕКТІВ</a:t>
            </a:r>
          </a:p>
          <a:p>
            <a:endParaRPr lang="uk-UA" sz="4000" dirty="0" smtClean="0">
              <a:solidFill>
                <a:schemeClr val="tx2"/>
              </a:solidFill>
              <a:latin typeface="Franklin Gothic Medium" pitchFamily="34" charset="0"/>
            </a:endParaRPr>
          </a:p>
          <a:p>
            <a:r>
              <a:rPr lang="uk-UA" sz="4400" dirty="0" smtClean="0">
                <a:solidFill>
                  <a:schemeClr val="accent6">
                    <a:lumMod val="50000"/>
                  </a:schemeClr>
                </a:solidFill>
              </a:rPr>
              <a:t>Можливість проведення антикорупційної експертизи за ініціативою громадських об</a:t>
            </a:r>
            <a:r>
              <a:rPr lang="ru-RU" sz="4400" dirty="0" smtClean="0">
                <a:solidFill>
                  <a:schemeClr val="accent6">
                    <a:lumMod val="50000"/>
                  </a:schemeClr>
                </a:solidFill>
              </a:rPr>
              <a:t>’</a:t>
            </a:r>
            <a:r>
              <a:rPr lang="uk-UA" sz="4400" dirty="0" smtClean="0">
                <a:solidFill>
                  <a:schemeClr val="accent6">
                    <a:lumMod val="50000"/>
                  </a:schemeClr>
                </a:solidFill>
              </a:rPr>
              <a:t>єднань передбачена статтею 55 Закону України </a:t>
            </a:r>
            <a:r>
              <a:rPr lang="uk-UA" sz="4400" dirty="0" err="1" smtClean="0">
                <a:solidFill>
                  <a:schemeClr val="accent6">
                    <a:lumMod val="50000"/>
                  </a:schemeClr>
                </a:solidFill>
              </a:rPr>
              <a:t>“Про</a:t>
            </a:r>
            <a:r>
              <a:rPr lang="uk-UA" sz="4400" dirty="0" smtClean="0">
                <a:solidFill>
                  <a:schemeClr val="accent6">
                    <a:lumMod val="50000"/>
                  </a:schemeClr>
                </a:solidFill>
              </a:rPr>
              <a:t> запобігання </a:t>
            </a:r>
            <a:r>
              <a:rPr lang="uk-UA" sz="4400" dirty="0" err="1" smtClean="0">
                <a:solidFill>
                  <a:schemeClr val="accent6">
                    <a:lumMod val="50000"/>
                  </a:schemeClr>
                </a:solidFill>
              </a:rPr>
              <a:t>корупції”</a:t>
            </a:r>
            <a:r>
              <a:rPr lang="uk-UA" sz="4400" dirty="0" smtClean="0">
                <a:solidFill>
                  <a:schemeClr val="accent6">
                    <a:lumMod val="50000"/>
                  </a:schemeClr>
                </a:solidFill>
              </a:rPr>
              <a:t>. </a:t>
            </a:r>
          </a:p>
          <a:p>
            <a:endParaRPr lang="uk-UA" sz="4400" dirty="0" smtClean="0">
              <a:solidFill>
                <a:schemeClr val="accent6">
                  <a:lumMod val="50000"/>
                </a:schemeClr>
              </a:solidFill>
            </a:endParaRPr>
          </a:p>
          <a:p>
            <a:r>
              <a:rPr lang="uk-UA" sz="4400" dirty="0" smtClean="0">
                <a:solidFill>
                  <a:schemeClr val="accent6">
                    <a:lumMod val="50000"/>
                  </a:schemeClr>
                </a:solidFill>
              </a:rPr>
              <a:t>Така експертиза дозволяє виявити фактори, які можуть сприяти вчиненню корупційних правопорушень, а її результати підлягають обов’язковому розгляду суб’єктом прийняття відповідного акту.</a:t>
            </a:r>
          </a:p>
        </p:txBody>
      </p:sp>
      <p:sp>
        <p:nvSpPr>
          <p:cNvPr id="151554" name="Content Placeholder 1"/>
          <p:cNvSpPr txBox="1">
            <a:spLocks/>
          </p:cNvSpPr>
          <p:nvPr/>
        </p:nvSpPr>
        <p:spPr bwMode="auto">
          <a:xfrm>
            <a:off x="1539875" y="6616700"/>
            <a:ext cx="5895975" cy="3649663"/>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11</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7748587" y="2873829"/>
            <a:ext cx="15372669" cy="9353005"/>
          </a:xfrm>
          <a:prstGeom prst="rect">
            <a:avLst/>
          </a:prstGeom>
        </p:spPr>
        <p:txBody>
          <a:bodyPr lIns="217728" tIns="108864" rIns="217728" bIns="108864">
            <a:normAutofit fontScale="25000" lnSpcReduction="20000"/>
          </a:bodyPr>
          <a:lstStyle/>
          <a:p>
            <a:pPr>
              <a:lnSpc>
                <a:spcPct val="120000"/>
              </a:lnSpc>
            </a:pPr>
            <a:r>
              <a:rPr lang="uk-UA" sz="20000" dirty="0" smtClean="0">
                <a:solidFill>
                  <a:schemeClr val="tx2"/>
                </a:solidFill>
                <a:latin typeface="Franklin Gothic Medium" pitchFamily="34" charset="0"/>
              </a:rPr>
              <a:t>ПРОВЕДЕННЯ М-ТЕСТУ (АНАЛІЗУ ВПЛИВУ НОРМАТИВНИХ АКТІВ ТА ЇХ ПРОЕКТІВ НА </a:t>
            </a:r>
            <a:r>
              <a:rPr lang="uk-UA" sz="20000" dirty="0" err="1" smtClean="0">
                <a:solidFill>
                  <a:schemeClr val="tx2"/>
                </a:solidFill>
                <a:latin typeface="Franklin Gothic Medium" pitchFamily="34" charset="0"/>
              </a:rPr>
              <a:t>СУБ</a:t>
            </a:r>
            <a:r>
              <a:rPr lang="ru-RU" sz="20000" dirty="0" smtClean="0">
                <a:solidFill>
                  <a:schemeClr val="tx2"/>
                </a:solidFill>
                <a:latin typeface="Franklin Gothic Medium" pitchFamily="34" charset="0"/>
              </a:rPr>
              <a:t>’</a:t>
            </a:r>
            <a:r>
              <a:rPr lang="uk-UA" sz="20000" dirty="0" smtClean="0">
                <a:solidFill>
                  <a:schemeClr val="tx2"/>
                </a:solidFill>
                <a:latin typeface="Franklin Gothic Medium" pitchFamily="34" charset="0"/>
              </a:rPr>
              <a:t>ЄКТІВ МАЛОГО ПІДПРИЄМНИЦТВА)</a:t>
            </a:r>
          </a:p>
          <a:p>
            <a:pPr algn="just">
              <a:lnSpc>
                <a:spcPct val="120000"/>
              </a:lnSpc>
            </a:pPr>
            <a:endParaRPr lang="uk-UA" sz="4200" dirty="0" smtClean="0">
              <a:solidFill>
                <a:srgbClr val="494F50"/>
              </a:solidFill>
            </a:endParaRPr>
          </a:p>
          <a:p>
            <a:pPr algn="just">
              <a:lnSpc>
                <a:spcPct val="120000"/>
              </a:lnSpc>
            </a:pPr>
            <a:endParaRPr lang="uk-UA" sz="12000" dirty="0" smtClean="0">
              <a:solidFill>
                <a:srgbClr val="494F50"/>
              </a:solidFill>
            </a:endParaRPr>
          </a:p>
          <a:p>
            <a:pPr algn="just">
              <a:lnSpc>
                <a:spcPct val="120000"/>
              </a:lnSpc>
            </a:pPr>
            <a:r>
              <a:rPr lang="uk-UA" sz="14800" dirty="0" smtClean="0">
                <a:solidFill>
                  <a:srgbClr val="494F50"/>
                </a:solidFill>
              </a:rPr>
              <a:t>М-Тест дає можливість оцінити обсяги витрат, які понесе малий бізнес, виконуючи вимоги відповідного регуляторного акту. </a:t>
            </a:r>
          </a:p>
          <a:p>
            <a:pPr algn="just">
              <a:lnSpc>
                <a:spcPct val="120000"/>
              </a:lnSpc>
            </a:pPr>
            <a:endParaRPr lang="uk-UA" sz="12000" dirty="0" smtClean="0">
              <a:solidFill>
                <a:srgbClr val="494F50"/>
              </a:solidFill>
            </a:endParaRPr>
          </a:p>
          <a:p>
            <a:pPr algn="just">
              <a:lnSpc>
                <a:spcPct val="120000"/>
              </a:lnSpc>
            </a:pPr>
            <a:r>
              <a:rPr lang="uk-UA" sz="14800" dirty="0" smtClean="0">
                <a:solidFill>
                  <a:srgbClr val="494F50"/>
                </a:solidFill>
              </a:rPr>
              <a:t>Такий аналіз проводиться у разі, коли питома вага суб’єктів малого підприємництва у загальній кількості суб’єктів господарювання, на яких поширюватиметься регулювання, перевищує 10%.</a:t>
            </a:r>
          </a:p>
          <a:p>
            <a:pPr algn="just">
              <a:lnSpc>
                <a:spcPct val="120000"/>
              </a:lnSpc>
            </a:pPr>
            <a:endParaRPr lang="uk-UA" sz="12000" dirty="0" smtClean="0">
              <a:solidFill>
                <a:srgbClr val="494F50"/>
              </a:solidFill>
            </a:endParaRPr>
          </a:p>
          <a:p>
            <a:pPr algn="just">
              <a:lnSpc>
                <a:spcPct val="120000"/>
              </a:lnSpc>
            </a:pPr>
            <a:r>
              <a:rPr lang="uk-UA" sz="14800" dirty="0" smtClean="0">
                <a:solidFill>
                  <a:srgbClr val="494F50"/>
                </a:solidFill>
              </a:rPr>
              <a:t>М-Тест є частиною аналізу регуляторного впливу нормативних актів та їх проектів і дозволяє вчасно відкоригувати зміст нормативних документів, які можуть мати негативні наслідки для суб’єктів малого бізнесу.</a:t>
            </a:r>
          </a:p>
        </p:txBody>
      </p:sp>
      <p:sp>
        <p:nvSpPr>
          <p:cNvPr id="151554" name="Content Placeholder 1"/>
          <p:cNvSpPr txBox="1">
            <a:spLocks/>
          </p:cNvSpPr>
          <p:nvPr/>
        </p:nvSpPr>
        <p:spPr bwMode="auto">
          <a:xfrm>
            <a:off x="1539875" y="6616700"/>
            <a:ext cx="5895975" cy="3649663"/>
          </a:xfrm>
          <a:prstGeom prst="rect">
            <a:avLst/>
          </a:prstGeom>
          <a:noFill/>
          <a:ln w="9525">
            <a:noFill/>
            <a:miter lim="800000"/>
            <a:headEnd/>
            <a:tailEnd/>
          </a:ln>
        </p:spPr>
        <p:txBody>
          <a:bodyPr lIns="217728" tIns="108864" rIns="217728" bIns="108864" anchor="b"/>
          <a:lstStyle/>
          <a:p>
            <a:pPr algn="just" eaLnBrk="0" hangingPunct="0">
              <a:lnSpc>
                <a:spcPct val="120000"/>
              </a:lnSpc>
              <a:buSzPct val="75000"/>
            </a:pPr>
            <a:r>
              <a:rPr lang="ru-RU" sz="35000" dirty="0" smtClean="0">
                <a:solidFill>
                  <a:schemeClr val="accent1"/>
                </a:solidFill>
                <a:latin typeface="Franklin Gothic Medium" pitchFamily="34" charset="0"/>
              </a:rPr>
              <a:t>12</a:t>
            </a:r>
            <a:endParaRPr lang="ru-RU" sz="35000" dirty="0">
              <a:solidFill>
                <a:schemeClr val="accent1"/>
              </a:solidFill>
              <a:latin typeface="Franklin Gothic Medium" pitchFamily="34" charset="0"/>
            </a:endParaRPr>
          </a:p>
        </p:txBody>
      </p:sp>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2122003" y="5696095"/>
            <a:ext cx="20016486" cy="2509442"/>
          </a:xfrm>
          <a:prstGeom prst="rect">
            <a:avLst/>
          </a:prstGeom>
        </p:spPr>
        <p:txBody>
          <a:bodyPr lIns="217728" tIns="108864" rIns="217728" bIns="108864">
            <a:normAutofit lnSpcReduction="10000"/>
          </a:bodyPr>
          <a:lstStyle/>
          <a:p>
            <a:pPr algn="ctr" eaLnBrk="0" hangingPunct="0">
              <a:spcBef>
                <a:spcPts val="0"/>
              </a:spcBef>
              <a:spcAft>
                <a:spcPts val="0"/>
              </a:spcAft>
              <a:buSzPct val="75000"/>
            </a:pPr>
            <a:r>
              <a:rPr lang="ru-RU" sz="8000" b="1" dirty="0" smtClean="0">
                <a:solidFill>
                  <a:schemeClr val="tx2"/>
                </a:solidFill>
                <a:latin typeface="Franklin Gothic Medium"/>
                <a:ea typeface="ＭＳ Ｐゴシック" charset="-128"/>
                <a:cs typeface="Franklin Gothic Medium"/>
              </a:rPr>
              <a:t>СТРАТЕГІЇ ВИКОРИСТАННЯ МЕДІА</a:t>
            </a:r>
            <a:endParaRPr lang="ru-RU" sz="8000" b="1" dirty="0">
              <a:solidFill>
                <a:schemeClr val="tx2"/>
              </a:solidFill>
              <a:latin typeface="Franklin Gothic Medium"/>
              <a:ea typeface="ＭＳ Ｐゴシック" charset="-128"/>
              <a:cs typeface="Franklin Gothic Medium"/>
            </a:endParaRPr>
          </a:p>
          <a:p>
            <a:pPr algn="ctr" eaLnBrk="0" hangingPunct="0">
              <a:spcBef>
                <a:spcPts val="0"/>
              </a:spcBef>
              <a:spcAft>
                <a:spcPts val="0"/>
              </a:spcAft>
              <a:buSzPct val="75000"/>
            </a:pPr>
            <a:r>
              <a:rPr lang="ru-RU" sz="8000" b="1" dirty="0" smtClean="0">
                <a:solidFill>
                  <a:schemeClr val="tx2"/>
                </a:solidFill>
                <a:latin typeface="Franklin Gothic Medium"/>
                <a:ea typeface="ＭＳ Ｐゴシック" charset="-128"/>
                <a:cs typeface="Franklin Gothic Medium"/>
              </a:rPr>
              <a:t>У ВЗАЄМОДІЇ З ОРГАНАМИ ВЛАДИ</a:t>
            </a:r>
            <a:endParaRPr lang="ru-RU" sz="8000" b="1" dirty="0">
              <a:solidFill>
                <a:schemeClr val="tx2"/>
              </a:solidFill>
              <a:latin typeface="Franklin Gothic Medium"/>
              <a:ea typeface="ＭＳ Ｐゴシック" charset="-128"/>
              <a:cs typeface="Franklin Gothic Medium"/>
            </a:endParaRP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2128377666"/>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43790" y="3248526"/>
            <a:ext cx="20934948" cy="8139910"/>
          </a:xfrm>
          <a:prstGeom prst="rect">
            <a:avLst/>
          </a:prstGeom>
        </p:spPr>
        <p:txBody>
          <a:bodyPr lIns="217728" tIns="108864" rIns="217728" bIns="108864">
            <a:noAutofit/>
          </a:bodyPr>
          <a:lstStyle/>
          <a:p>
            <a:pPr marL="571500" lvl="0" indent="-571500" algn="just">
              <a:spcBef>
                <a:spcPts val="2400"/>
              </a:spcBef>
              <a:spcAft>
                <a:spcPts val="3000"/>
              </a:spcAft>
              <a:buFont typeface="Wingdings" panose="05000000000000000000" pitchFamily="2" charset="2"/>
              <a:buChar char="§"/>
            </a:pPr>
            <a:r>
              <a:rPr lang="uk-UA" sz="4000" dirty="0" smtClean="0">
                <a:solidFill>
                  <a:schemeClr val="accent6">
                    <a:lumMod val="50000"/>
                  </a:schemeClr>
                </a:solidFill>
              </a:rPr>
              <a:t>Співпраця зі ЗМІ в процесі взаємодії з органами влади необхідна для </a:t>
            </a:r>
            <a:r>
              <a:rPr lang="uk-UA" sz="4000" b="1" dirty="0" smtClean="0"/>
              <a:t>підтримання позитивного іміджу</a:t>
            </a:r>
            <a:r>
              <a:rPr lang="uk-UA" sz="4000" dirty="0" smtClean="0">
                <a:solidFill>
                  <a:schemeClr val="accent6">
                    <a:lumMod val="50000"/>
                  </a:schemeClr>
                </a:solidFill>
              </a:rPr>
              <a:t> Вашої організації і </a:t>
            </a:r>
            <a:r>
              <a:rPr lang="uk-UA" sz="4000" b="1" dirty="0" smtClean="0">
                <a:solidFill>
                  <a:schemeClr val="accent6">
                    <a:lumMod val="50000"/>
                  </a:schemeClr>
                </a:solidFill>
              </a:rPr>
              <a:t>впливу</a:t>
            </a:r>
            <a:r>
              <a:rPr lang="uk-UA" sz="4000" dirty="0" smtClean="0">
                <a:solidFill>
                  <a:schemeClr val="accent6">
                    <a:lumMod val="50000"/>
                  </a:schemeClr>
                </a:solidFill>
              </a:rPr>
              <a:t> на законотворчі та політичні процеси.</a:t>
            </a:r>
          </a:p>
          <a:p>
            <a:pPr marL="571500" lvl="0" indent="-571500" algn="just">
              <a:spcBef>
                <a:spcPts val="2400"/>
              </a:spcBef>
              <a:spcAft>
                <a:spcPts val="3000"/>
              </a:spcAft>
              <a:buFont typeface="Wingdings" panose="05000000000000000000" pitchFamily="2" charset="2"/>
              <a:buChar char="§"/>
            </a:pPr>
            <a:r>
              <a:rPr lang="uk-UA" sz="4000" dirty="0" smtClean="0">
                <a:solidFill>
                  <a:schemeClr val="accent6">
                    <a:lumMod val="50000"/>
                  </a:schemeClr>
                </a:solidFill>
              </a:rPr>
              <a:t>Як мінімум, фахівець із взаємодії з владою повинен </a:t>
            </a:r>
            <a:r>
              <a:rPr lang="uk-UA" sz="4000" b="1" dirty="0" smtClean="0"/>
              <a:t>відслідковувати інформацію</a:t>
            </a:r>
            <a:r>
              <a:rPr lang="uk-UA" sz="4000" dirty="0" smtClean="0">
                <a:solidFill>
                  <a:schemeClr val="accent6">
                    <a:lumMod val="50000"/>
                  </a:schemeClr>
                </a:solidFill>
              </a:rPr>
              <a:t>, що циркулює з ЗМІ і торкається інтересів його організації.</a:t>
            </a:r>
          </a:p>
          <a:p>
            <a:pPr marL="571500" lvl="0" indent="-571500" algn="just">
              <a:spcBef>
                <a:spcPts val="2400"/>
              </a:spcBef>
              <a:spcAft>
                <a:spcPts val="3000"/>
              </a:spcAft>
              <a:buFont typeface="Wingdings" panose="05000000000000000000" pitchFamily="2" charset="2"/>
              <a:buChar char="§"/>
            </a:pPr>
            <a:r>
              <a:rPr lang="uk-UA" sz="4000" dirty="0" smtClean="0">
                <a:solidFill>
                  <a:schemeClr val="accent6">
                    <a:lumMod val="50000"/>
                  </a:schemeClr>
                </a:solidFill>
              </a:rPr>
              <a:t>Як максимум – він повинен </a:t>
            </a:r>
            <a:r>
              <a:rPr lang="uk-UA" sz="4000" b="1" dirty="0" smtClean="0"/>
              <a:t>активно взаємодіяти зі ЗМІ</a:t>
            </a:r>
            <a:r>
              <a:rPr lang="uk-UA" sz="4000" dirty="0" smtClean="0">
                <a:solidFill>
                  <a:schemeClr val="accent6">
                    <a:lumMod val="50000"/>
                  </a:schemeClr>
                </a:solidFill>
              </a:rPr>
              <a:t> і впливати на їх порядок денний.</a:t>
            </a:r>
          </a:p>
          <a:p>
            <a:pPr marL="571500" indent="-571500" algn="just">
              <a:spcBef>
                <a:spcPts val="2400"/>
              </a:spcBef>
              <a:spcAft>
                <a:spcPts val="3000"/>
              </a:spcAft>
              <a:buFont typeface="Wingdings" panose="05000000000000000000" pitchFamily="2" charset="2"/>
              <a:buChar char="§"/>
            </a:pPr>
            <a:r>
              <a:rPr lang="uk-UA" sz="4000" dirty="0" smtClean="0">
                <a:solidFill>
                  <a:schemeClr val="accent6">
                    <a:lumMod val="50000"/>
                  </a:schemeClr>
                </a:solidFill>
              </a:rPr>
              <a:t>Робота зі ЗМІ не повинна мати стихійний характер: взаємодія з медіа має бути регулярною і підпорядковуватись заздалегідь розробленій </a:t>
            </a:r>
            <a:r>
              <a:rPr lang="uk-UA" sz="4000" b="1" dirty="0" smtClean="0"/>
              <a:t>медіа-стратегії</a:t>
            </a:r>
            <a:r>
              <a:rPr lang="uk-UA" sz="4000" dirty="0" smtClean="0">
                <a:solidFill>
                  <a:schemeClr val="accent6">
                    <a:lumMod val="50000"/>
                  </a:schemeClr>
                </a:solidFill>
              </a:rPr>
              <a:t>.</a:t>
            </a: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
        <p:nvSpPr>
          <p:cNvPr id="4" name="Content Placeholder 1"/>
          <p:cNvSpPr txBox="1">
            <a:spLocks/>
          </p:cNvSpPr>
          <p:nvPr/>
        </p:nvSpPr>
        <p:spPr>
          <a:xfrm>
            <a:off x="1636295" y="11790947"/>
            <a:ext cx="20016486" cy="120315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en-US" sz="2400" dirty="0">
                <a:solidFill>
                  <a:schemeClr val="accent6"/>
                </a:solidFill>
              </a:rPr>
              <a:t>GR</a:t>
            </a:r>
            <a:r>
              <a:rPr lang="ru-RU" sz="2400" dirty="0">
                <a:solidFill>
                  <a:schemeClr val="accent6"/>
                </a:solidFill>
              </a:rPr>
              <a:t> и лоббизм: теория и </a:t>
            </a:r>
            <a:r>
              <a:rPr lang="ru-RU" sz="2400" dirty="0" smtClean="0">
                <a:solidFill>
                  <a:schemeClr val="accent6"/>
                </a:solidFill>
              </a:rPr>
              <a:t>технологии: </a:t>
            </a:r>
            <a:r>
              <a:rPr lang="ru-RU" sz="2400" dirty="0">
                <a:solidFill>
                  <a:schemeClr val="accent6"/>
                </a:solidFill>
              </a:rPr>
              <a:t>учебник и практикум для </a:t>
            </a:r>
            <a:r>
              <a:rPr lang="ru-RU" sz="2400" dirty="0" err="1">
                <a:solidFill>
                  <a:schemeClr val="accent6"/>
                </a:solidFill>
              </a:rPr>
              <a:t>бакалавриата</a:t>
            </a:r>
            <a:r>
              <a:rPr lang="ru-RU" sz="2400" dirty="0">
                <a:solidFill>
                  <a:schemeClr val="accent6"/>
                </a:solidFill>
              </a:rPr>
              <a:t> и магистратуры / под ред. В. А. </a:t>
            </a:r>
            <a:r>
              <a:rPr lang="ru-RU" sz="2400" dirty="0" err="1">
                <a:solidFill>
                  <a:schemeClr val="accent6"/>
                </a:solidFill>
              </a:rPr>
              <a:t>Ачкасовой</a:t>
            </a:r>
            <a:r>
              <a:rPr lang="ru-RU" sz="2400" dirty="0">
                <a:solidFill>
                  <a:schemeClr val="accent6"/>
                </a:solidFill>
              </a:rPr>
              <a:t>, И. Е. </a:t>
            </a:r>
            <a:r>
              <a:rPr lang="ru-RU" sz="2400" dirty="0" err="1">
                <a:solidFill>
                  <a:schemeClr val="accent6"/>
                </a:solidFill>
              </a:rPr>
              <a:t>Минтусова</a:t>
            </a:r>
            <a:r>
              <a:rPr lang="ru-RU" sz="2400" dirty="0">
                <a:solidFill>
                  <a:schemeClr val="accent6"/>
                </a:solidFill>
              </a:rPr>
              <a:t>, О. Г. Филатовой. — М.: Издательство </a:t>
            </a:r>
            <a:r>
              <a:rPr lang="ru-RU" sz="2400" dirty="0" err="1">
                <a:solidFill>
                  <a:schemeClr val="accent6"/>
                </a:solidFill>
              </a:rPr>
              <a:t>Юрайт</a:t>
            </a:r>
            <a:r>
              <a:rPr lang="ru-RU" sz="2400" dirty="0">
                <a:solidFill>
                  <a:schemeClr val="accent6"/>
                </a:solidFill>
              </a:rPr>
              <a:t>, 2015. — </a:t>
            </a:r>
            <a:r>
              <a:rPr lang="en-US" sz="2400" dirty="0">
                <a:solidFill>
                  <a:schemeClr val="accent6"/>
                </a:solidFill>
              </a:rPr>
              <a:t>C. </a:t>
            </a:r>
            <a:r>
              <a:rPr lang="en-US" sz="2400" dirty="0" smtClean="0">
                <a:solidFill>
                  <a:schemeClr val="accent6"/>
                </a:solidFill>
              </a:rPr>
              <a:t>97</a:t>
            </a:r>
            <a:r>
              <a:rPr lang="ru-RU" sz="2400" dirty="0" smtClean="0">
                <a:solidFill>
                  <a:schemeClr val="accent6"/>
                </a:solidFill>
              </a:rPr>
              <a:t>-105.</a:t>
            </a:r>
            <a:endParaRPr lang="ru-RU" sz="2400" dirty="0">
              <a:solidFill>
                <a:schemeClr val="accent6"/>
              </a:solidFill>
            </a:endParaRPr>
          </a:p>
        </p:txBody>
      </p:sp>
    </p:spTree>
    <p:extLst>
      <p:ext uri="{BB962C8B-B14F-4D97-AF65-F5344CB8AC3E}">
        <p14:creationId xmlns:p14="http://schemas.microsoft.com/office/powerpoint/2010/main" val="2128377666"/>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60358" y="2622884"/>
            <a:ext cx="20794844" cy="9456821"/>
          </a:xfrm>
          <a:prstGeom prst="rect">
            <a:avLst/>
          </a:prstGeom>
        </p:spPr>
        <p:txBody>
          <a:bodyPr lIns="217728" tIns="108864" rIns="217728" bIns="108864">
            <a:noAutofit/>
          </a:bodyPr>
          <a:lstStyle/>
          <a:p>
            <a:pPr algn="just">
              <a:spcBef>
                <a:spcPts val="1429"/>
              </a:spcBef>
              <a:spcAft>
                <a:spcPts val="3000"/>
              </a:spcAft>
            </a:pPr>
            <a:r>
              <a:rPr lang="uk-UA" sz="6000" b="1" dirty="0" smtClean="0">
                <a:solidFill>
                  <a:srgbClr val="FBB040"/>
                </a:solidFill>
                <a:latin typeface="Franklin Gothic Book"/>
                <a:ea typeface="Arial Unicode MS" pitchFamily="34" charset="-128"/>
                <a:cs typeface="Franklin Gothic Book"/>
              </a:rPr>
              <a:t>ПОБУДОВА ВІДНОСИН З МЕДІА</a:t>
            </a:r>
          </a:p>
          <a:p>
            <a:pPr algn="just">
              <a:spcBef>
                <a:spcPts val="1200"/>
              </a:spcBef>
              <a:spcAft>
                <a:spcPts val="1800"/>
              </a:spcAft>
            </a:pPr>
            <a:r>
              <a:rPr lang="uk-UA" sz="5000" dirty="0" smtClean="0">
                <a:solidFill>
                  <a:schemeClr val="tx2"/>
                </a:solidFill>
                <a:latin typeface="Franklin Gothic Medium"/>
                <a:ea typeface="ＭＳ Ｐゴシック" charset="-128"/>
                <a:cs typeface="Franklin Gothic Medium"/>
              </a:rPr>
              <a:t>З ЧОГО ПОЧАТИ?</a:t>
            </a:r>
          </a:p>
          <a:p>
            <a:pPr algn="just">
              <a:spcBef>
                <a:spcPts val="3000"/>
              </a:spcBef>
              <a:spcAft>
                <a:spcPts val="3000"/>
              </a:spcAft>
              <a:buFont typeface="Wingdings" pitchFamily="2" charset="2"/>
              <a:buChar char="§"/>
            </a:pPr>
            <a:r>
              <a:rPr lang="uk-UA" sz="2800" dirty="0" smtClean="0">
                <a:solidFill>
                  <a:schemeClr val="accent6"/>
                </a:solidFill>
              </a:rPr>
              <a:t> </a:t>
            </a:r>
            <a:r>
              <a:rPr lang="uk-UA" sz="4000" dirty="0" smtClean="0">
                <a:solidFill>
                  <a:schemeClr val="accent6"/>
                </a:solidFill>
              </a:rPr>
              <a:t>Розробити так званий </a:t>
            </a:r>
            <a:r>
              <a:rPr lang="uk-UA" sz="4000" b="1" dirty="0" err="1" smtClean="0"/>
              <a:t>“медіа-ландшафт”</a:t>
            </a:r>
            <a:r>
              <a:rPr lang="uk-UA" sz="4000" dirty="0" smtClean="0">
                <a:solidFill>
                  <a:schemeClr val="accent6">
                    <a:lumMod val="50000"/>
                  </a:schemeClr>
                </a:solidFill>
              </a:rPr>
              <a:t>: проаналізувати, скільки у Вашому регіоні або населеному пункті телеканалів, радіостанцій, </a:t>
            </a:r>
            <a:r>
              <a:rPr lang="uk-UA" sz="4000" dirty="0" err="1" smtClean="0">
                <a:solidFill>
                  <a:schemeClr val="accent6">
                    <a:lumMod val="50000"/>
                  </a:schemeClr>
                </a:solidFill>
              </a:rPr>
              <a:t>онлайн</a:t>
            </a:r>
            <a:r>
              <a:rPr lang="uk-UA" sz="4000" dirty="0" smtClean="0">
                <a:solidFill>
                  <a:schemeClr val="accent6">
                    <a:lumMod val="50000"/>
                  </a:schemeClr>
                </a:solidFill>
              </a:rPr>
              <a:t> ЗМІ, друкованих ЗМІ (щоденних, щотижневих), кому вони належать, які політична та бізнесові </a:t>
            </a:r>
            <a:r>
              <a:rPr lang="uk-UA" sz="4000" dirty="0" err="1" smtClean="0">
                <a:solidFill>
                  <a:schemeClr val="accent6">
                    <a:lumMod val="50000"/>
                  </a:schemeClr>
                </a:solidFill>
              </a:rPr>
              <a:t>зв</a:t>
            </a:r>
            <a:r>
              <a:rPr lang="en-US" sz="4000" dirty="0" smtClean="0">
                <a:solidFill>
                  <a:schemeClr val="accent6">
                    <a:lumMod val="50000"/>
                  </a:schemeClr>
                </a:solidFill>
              </a:rPr>
              <a:t>’</a:t>
            </a:r>
            <a:r>
              <a:rPr lang="uk-UA" sz="4000" dirty="0" err="1" smtClean="0">
                <a:solidFill>
                  <a:schemeClr val="accent6">
                    <a:lumMod val="50000"/>
                  </a:schemeClr>
                </a:solidFill>
              </a:rPr>
              <a:t>язки</a:t>
            </a:r>
            <a:r>
              <a:rPr lang="uk-UA" sz="4000" dirty="0" smtClean="0">
                <a:solidFill>
                  <a:schemeClr val="accent6">
                    <a:lumMod val="50000"/>
                  </a:schemeClr>
                </a:solidFill>
              </a:rPr>
              <a:t> мають їх власники, хто на них впливає і на кого впливають вони, їх потенційний інтерес до відповідних тем, наслідки співпраці з ними тощо;</a:t>
            </a:r>
          </a:p>
          <a:p>
            <a:pPr algn="just">
              <a:spcBef>
                <a:spcPts val="3000"/>
              </a:spcBef>
              <a:spcAft>
                <a:spcPts val="3000"/>
              </a:spcAft>
              <a:buFont typeface="Wingdings" pitchFamily="2" charset="2"/>
              <a:buChar char="§"/>
            </a:pPr>
            <a:r>
              <a:rPr lang="uk-UA" sz="4000" dirty="0" smtClean="0">
                <a:solidFill>
                  <a:schemeClr val="accent6">
                    <a:lumMod val="50000"/>
                  </a:schemeClr>
                </a:solidFill>
              </a:rPr>
              <a:t> На основі цього аналізу скласти </a:t>
            </a:r>
            <a:r>
              <a:rPr lang="uk-UA" sz="4000" b="1" dirty="0" err="1" smtClean="0"/>
              <a:t>медіа-ліст</a:t>
            </a:r>
            <a:r>
              <a:rPr lang="uk-UA" sz="4000" dirty="0" smtClean="0">
                <a:solidFill>
                  <a:schemeClr val="accent6">
                    <a:lumMod val="50000"/>
                  </a:schemeClr>
                </a:solidFill>
              </a:rPr>
              <a:t> – перелік найбільш популярних і актуальних для Вас ЗМІ (наприклад, 1-2 регіональні газети з великим тиражем, з який передруковують матеріали інші видання, або газети, які передплачують великі за чисельністю організації);</a:t>
            </a: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1588168" y="4153989"/>
            <a:ext cx="20148426" cy="8466668"/>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2400"/>
              </a:spcBef>
              <a:spcAft>
                <a:spcPts val="3000"/>
              </a:spcAft>
              <a:buFont typeface="Wingdings" pitchFamily="2" charset="2"/>
              <a:buChar char="ü"/>
            </a:pPr>
            <a:r>
              <a:rPr lang="uk-UA" sz="4400" dirty="0" smtClean="0">
                <a:solidFill>
                  <a:schemeClr val="accent6"/>
                </a:solidFill>
                <a:cs typeface="Franklin Gothic Book"/>
              </a:rPr>
              <a:t>   На сьогоднішній день </a:t>
            </a:r>
            <a:r>
              <a:rPr lang="uk-UA" sz="4400" dirty="0" err="1" smtClean="0">
                <a:solidFill>
                  <a:schemeClr val="accent6"/>
                </a:solidFill>
                <a:cs typeface="Franklin Gothic Book"/>
              </a:rPr>
              <a:t>адвокація</a:t>
            </a:r>
            <a:r>
              <a:rPr lang="uk-UA" sz="4400" dirty="0" smtClean="0">
                <a:solidFill>
                  <a:schemeClr val="accent6"/>
                </a:solidFill>
                <a:cs typeface="Franklin Gothic Book"/>
              </a:rPr>
              <a:t> і лобіювання в Україні окремим законодавчим актом </a:t>
            </a:r>
            <a:r>
              <a:rPr lang="uk-UA" sz="4400" b="1" dirty="0" smtClean="0">
                <a:solidFill>
                  <a:schemeClr val="tx2"/>
                </a:solidFill>
                <a:cs typeface="Franklin Gothic Medium"/>
              </a:rPr>
              <a:t>не регулюються</a:t>
            </a:r>
            <a:r>
              <a:rPr lang="uk-UA" sz="4400" dirty="0" smtClean="0">
                <a:solidFill>
                  <a:schemeClr val="accent6"/>
                </a:solidFill>
                <a:cs typeface="Franklin Gothic Book"/>
              </a:rPr>
              <a:t>.</a:t>
            </a:r>
          </a:p>
          <a:p>
            <a:pPr marL="0" indent="0" algn="just">
              <a:spcBef>
                <a:spcPts val="2400"/>
              </a:spcBef>
              <a:spcAft>
                <a:spcPts val="3000"/>
              </a:spcAft>
              <a:buFont typeface="Wingdings" pitchFamily="2" charset="2"/>
              <a:buChar char="ü"/>
            </a:pPr>
            <a:r>
              <a:rPr lang="uk-UA" sz="4400" dirty="0" smtClean="0">
                <a:solidFill>
                  <a:schemeClr val="accent6"/>
                </a:solidFill>
                <a:cs typeface="Franklin Gothic Book"/>
              </a:rPr>
              <a:t>   Тим не менш, різні аспекти відносин в цій сфері </a:t>
            </a:r>
            <a:r>
              <a:rPr lang="uk-UA" sz="4400" dirty="0" smtClean="0">
                <a:solidFill>
                  <a:schemeClr val="tx2"/>
                </a:solidFill>
                <a:cs typeface="Franklin Gothic Medium"/>
              </a:rPr>
              <a:t>вибірково </a:t>
            </a:r>
            <a:r>
              <a:rPr lang="uk-UA" sz="4400" dirty="0" smtClean="0">
                <a:solidFill>
                  <a:schemeClr val="accent6"/>
                </a:solidFill>
                <a:cs typeface="Franklin Gothic Book"/>
              </a:rPr>
              <a:t>регулюється цілою низкою законів (</a:t>
            </a:r>
            <a:r>
              <a:rPr lang="uk-UA" sz="4400" dirty="0" smtClean="0">
                <a:solidFill>
                  <a:srgbClr val="494F50"/>
                </a:solidFill>
                <a:cs typeface="Franklin Gothic Medium"/>
              </a:rPr>
              <a:t>Конституція України, закон </a:t>
            </a:r>
            <a:r>
              <a:rPr lang="uk-UA" sz="4400" dirty="0" err="1" smtClean="0">
                <a:solidFill>
                  <a:srgbClr val="494F50"/>
                </a:solidFill>
                <a:cs typeface="Franklin Gothic Medium"/>
              </a:rPr>
              <a:t>“Про</a:t>
            </a:r>
            <a:r>
              <a:rPr lang="uk-UA" sz="4400" dirty="0" smtClean="0">
                <a:solidFill>
                  <a:srgbClr val="494F50"/>
                </a:solidFill>
                <a:cs typeface="Franklin Gothic Medium"/>
              </a:rPr>
              <a:t> звернення </a:t>
            </a:r>
            <a:r>
              <a:rPr lang="uk-UA" sz="4400" dirty="0" err="1" smtClean="0">
                <a:solidFill>
                  <a:srgbClr val="494F50"/>
                </a:solidFill>
                <a:cs typeface="Franklin Gothic Medium"/>
              </a:rPr>
              <a:t>громадян”</a:t>
            </a:r>
            <a:r>
              <a:rPr lang="uk-UA" sz="4400" dirty="0" smtClean="0">
                <a:solidFill>
                  <a:srgbClr val="494F50"/>
                </a:solidFill>
                <a:cs typeface="Franklin Gothic Medium"/>
              </a:rPr>
              <a:t>, закон </a:t>
            </a:r>
            <a:r>
              <a:rPr lang="uk-UA" sz="4400" dirty="0" err="1" smtClean="0">
                <a:solidFill>
                  <a:srgbClr val="494F50"/>
                </a:solidFill>
                <a:cs typeface="Franklin Gothic Medium"/>
              </a:rPr>
              <a:t>“Про</a:t>
            </a:r>
            <a:r>
              <a:rPr lang="uk-UA" sz="4400" dirty="0" smtClean="0">
                <a:solidFill>
                  <a:srgbClr val="494F50"/>
                </a:solidFill>
                <a:cs typeface="Franklin Gothic Medium"/>
              </a:rPr>
              <a:t> доступ до публічної </a:t>
            </a:r>
            <a:r>
              <a:rPr lang="uk-UA" sz="4400" dirty="0" err="1" smtClean="0">
                <a:solidFill>
                  <a:srgbClr val="494F50"/>
                </a:solidFill>
                <a:cs typeface="Franklin Gothic Medium"/>
              </a:rPr>
              <a:t>інформації”</a:t>
            </a:r>
            <a:r>
              <a:rPr lang="uk-UA" sz="4400" dirty="0" smtClean="0">
                <a:solidFill>
                  <a:srgbClr val="494F50"/>
                </a:solidFill>
                <a:cs typeface="Franklin Gothic Medium"/>
              </a:rPr>
              <a:t>, закон </a:t>
            </a:r>
            <a:r>
              <a:rPr lang="uk-UA" sz="4400" dirty="0" err="1" smtClean="0">
                <a:solidFill>
                  <a:srgbClr val="494F50"/>
                </a:solidFill>
                <a:cs typeface="Franklin Gothic Medium"/>
              </a:rPr>
              <a:t>“Про</a:t>
            </a:r>
            <a:r>
              <a:rPr lang="uk-UA" sz="4400" dirty="0" smtClean="0">
                <a:solidFill>
                  <a:srgbClr val="494F50"/>
                </a:solidFill>
                <a:cs typeface="Franklin Gothic Medium"/>
              </a:rPr>
              <a:t> запобігання </a:t>
            </a:r>
            <a:r>
              <a:rPr lang="uk-UA" sz="4400" dirty="0" err="1" smtClean="0">
                <a:solidFill>
                  <a:srgbClr val="494F50"/>
                </a:solidFill>
                <a:cs typeface="Franklin Gothic Medium"/>
              </a:rPr>
              <a:t>корупції”</a:t>
            </a:r>
            <a:r>
              <a:rPr lang="uk-UA" sz="4400" dirty="0" smtClean="0">
                <a:solidFill>
                  <a:srgbClr val="494F50"/>
                </a:solidFill>
                <a:cs typeface="Franklin Gothic Medium"/>
              </a:rPr>
              <a:t>, про державну службу, Про статус народного депутата України та ін.).</a:t>
            </a:r>
          </a:p>
        </p:txBody>
      </p:sp>
    </p:spTree>
    <p:extLst>
      <p:ext uri="{BB962C8B-B14F-4D97-AF65-F5344CB8AC3E}">
        <p14:creationId xmlns:p14="http://schemas.microsoft.com/office/powerpoint/2010/main" val="2893932249"/>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12232" y="3200400"/>
            <a:ext cx="20842970" cy="9144000"/>
          </a:xfrm>
          <a:prstGeom prst="rect">
            <a:avLst/>
          </a:prstGeom>
        </p:spPr>
        <p:txBody>
          <a:bodyPr lIns="217728" tIns="108864" rIns="217728" bIns="108864">
            <a:noAutofit/>
          </a:bodyPr>
          <a:lstStyle/>
          <a:p>
            <a:pPr algn="just">
              <a:spcBef>
                <a:spcPts val="3000"/>
              </a:spcBef>
              <a:spcAft>
                <a:spcPts val="3000"/>
              </a:spcAft>
              <a:buFont typeface="Wingdings" pitchFamily="2" charset="2"/>
              <a:buChar char="§"/>
            </a:pPr>
            <a:r>
              <a:rPr lang="uk-UA" sz="4000" dirty="0" smtClean="0">
                <a:solidFill>
                  <a:schemeClr val="accent6">
                    <a:lumMod val="50000"/>
                  </a:schemeClr>
                </a:solidFill>
              </a:rPr>
              <a:t> Познайомитись з головними редакторами, </a:t>
            </a:r>
            <a:r>
              <a:rPr lang="uk-UA" sz="4000" b="1" dirty="0" smtClean="0"/>
              <a:t>встановити персональний робочий контакт</a:t>
            </a:r>
            <a:r>
              <a:rPr lang="uk-UA" sz="4000" dirty="0" smtClean="0">
                <a:solidFill>
                  <a:schemeClr val="accent6">
                    <a:lumMod val="50000"/>
                  </a:schemeClr>
                </a:solidFill>
              </a:rPr>
              <a:t>, зробити презентацію Вашої організації, обговорити співпрацю, з</a:t>
            </a:r>
            <a:r>
              <a:rPr lang="en-US" sz="4000" dirty="0" smtClean="0">
                <a:solidFill>
                  <a:schemeClr val="accent6">
                    <a:lumMod val="50000"/>
                  </a:schemeClr>
                </a:solidFill>
              </a:rPr>
              <a:t>’</a:t>
            </a:r>
            <a:r>
              <a:rPr lang="uk-UA" sz="4000" dirty="0" smtClean="0">
                <a:solidFill>
                  <a:schemeClr val="accent6">
                    <a:lumMod val="50000"/>
                  </a:schemeClr>
                </a:solidFill>
              </a:rPr>
              <a:t>ясувати, що у Вашій діяльності може бути цікавим для цього видання;</a:t>
            </a:r>
          </a:p>
          <a:p>
            <a:pPr algn="just">
              <a:spcBef>
                <a:spcPts val="3000"/>
              </a:spcBef>
              <a:spcAft>
                <a:spcPts val="3000"/>
              </a:spcAft>
              <a:buFont typeface="Wingdings" pitchFamily="2" charset="2"/>
              <a:buChar char="§"/>
            </a:pPr>
            <a:r>
              <a:rPr lang="uk-UA" sz="4000" dirty="0" smtClean="0">
                <a:solidFill>
                  <a:schemeClr val="accent6">
                    <a:lumMod val="50000"/>
                  </a:schemeClr>
                </a:solidFill>
              </a:rPr>
              <a:t> Сформувати так звану </a:t>
            </a:r>
            <a:r>
              <a:rPr lang="uk-UA" sz="4000" b="1" dirty="0" smtClean="0"/>
              <a:t>ключову групу журналістів</a:t>
            </a:r>
            <a:r>
              <a:rPr lang="uk-UA" sz="4000" dirty="0" smtClean="0">
                <a:solidFill>
                  <a:schemeClr val="accent6">
                    <a:lumMod val="50000"/>
                  </a:schemeClr>
                </a:solidFill>
              </a:rPr>
              <a:t> (редакторів, з якими вже налагоджений контакт) для їх швидкої мобілізації у випадку необхідності (організувати</a:t>
            </a:r>
            <a:r>
              <a:rPr lang="en-US" sz="4000" dirty="0" smtClean="0">
                <a:solidFill>
                  <a:schemeClr val="accent6">
                    <a:lumMod val="50000"/>
                  </a:schemeClr>
                </a:solidFill>
              </a:rPr>
              <a:t> </a:t>
            </a:r>
            <a:r>
              <a:rPr lang="uk-UA" sz="4000" dirty="0" err="1" smtClean="0">
                <a:solidFill>
                  <a:schemeClr val="accent6">
                    <a:lumMod val="50000"/>
                  </a:schemeClr>
                </a:solidFill>
              </a:rPr>
              <a:t>інтерв</a:t>
            </a:r>
            <a:r>
              <a:rPr lang="en-US" sz="4000" dirty="0" smtClean="0">
                <a:solidFill>
                  <a:schemeClr val="accent6">
                    <a:lumMod val="50000"/>
                  </a:schemeClr>
                </a:solidFill>
              </a:rPr>
              <a:t>’</a:t>
            </a:r>
            <a:r>
              <a:rPr lang="uk-UA" sz="4000" dirty="0" smtClean="0">
                <a:solidFill>
                  <a:schemeClr val="accent6">
                    <a:lumMod val="50000"/>
                  </a:schemeClr>
                </a:solidFill>
              </a:rPr>
              <a:t>ю з Вашим керівництвом або керівництвом членської компанії, запропонувати матеріал для статті, реалізувати </a:t>
            </a:r>
            <a:r>
              <a:rPr lang="uk-UA" sz="4000" dirty="0" err="1" smtClean="0">
                <a:solidFill>
                  <a:schemeClr val="accent6">
                    <a:lumMod val="50000"/>
                  </a:schemeClr>
                </a:solidFill>
              </a:rPr>
              <a:t>іміджевий</a:t>
            </a:r>
            <a:r>
              <a:rPr lang="uk-UA" sz="4000" dirty="0" smtClean="0">
                <a:solidFill>
                  <a:schemeClr val="accent6">
                    <a:lumMod val="50000"/>
                  </a:schemeClr>
                </a:solidFill>
              </a:rPr>
              <a:t> медіа-проект для презентації вашої організації).</a:t>
            </a:r>
          </a:p>
          <a:p>
            <a:pPr algn="just">
              <a:spcBef>
                <a:spcPts val="3000"/>
              </a:spcBef>
              <a:spcAft>
                <a:spcPts val="3000"/>
              </a:spcAft>
              <a:buFont typeface="Wingdings" pitchFamily="2" charset="2"/>
              <a:buChar char="ü"/>
            </a:pPr>
            <a:r>
              <a:rPr lang="uk-UA" sz="4000" dirty="0" smtClean="0">
                <a:solidFill>
                  <a:schemeClr val="accent6">
                    <a:lumMod val="50000"/>
                  </a:schemeClr>
                </a:solidFill>
              </a:rPr>
              <a:t> Враховуйте, що </a:t>
            </a:r>
            <a:r>
              <a:rPr lang="uk-UA" sz="4000" b="1" dirty="0" smtClean="0"/>
              <a:t>національні медіа</a:t>
            </a:r>
            <a:r>
              <a:rPr lang="uk-UA" sz="4000" dirty="0" smtClean="0">
                <a:solidFill>
                  <a:schemeClr val="accent6">
                    <a:lumMod val="50000"/>
                  </a:schemeClr>
                </a:solidFill>
              </a:rPr>
              <a:t>, як правило, більш відкриті і некомерційні, їх мотивація – цікавий, ексклюзивний матеріал, а </a:t>
            </a:r>
            <a:r>
              <a:rPr lang="uk-UA" sz="4000" b="1" dirty="0" smtClean="0"/>
              <a:t>місцеві та регіональні</a:t>
            </a:r>
            <a:r>
              <a:rPr lang="uk-UA" sz="4000" dirty="0" smtClean="0">
                <a:solidFill>
                  <a:schemeClr val="accent6">
                    <a:lumMod val="50000"/>
                  </a:schemeClr>
                </a:solidFill>
              </a:rPr>
              <a:t> можуть  запропонувати комерційний пакет до співпраці – попросити про передплату їх видання тощо.</a:t>
            </a: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08484" y="3128211"/>
            <a:ext cx="20746718" cy="8807116"/>
          </a:xfrm>
          <a:prstGeom prst="rect">
            <a:avLst/>
          </a:prstGeom>
        </p:spPr>
        <p:txBody>
          <a:bodyPr wrap="square" lIns="217728" tIns="108864" rIns="217728" bIns="108864">
            <a:noAutofit/>
          </a:bodyPr>
          <a:lstStyle/>
          <a:p>
            <a:pPr>
              <a:spcBef>
                <a:spcPts val="1200"/>
              </a:spcBef>
              <a:spcAft>
                <a:spcPts val="1800"/>
              </a:spcAft>
            </a:pPr>
            <a:r>
              <a:rPr lang="uk-UA" sz="5000" dirty="0" smtClean="0">
                <a:solidFill>
                  <a:schemeClr val="tx2"/>
                </a:solidFill>
                <a:latin typeface="Franklin Gothic Medium"/>
                <a:ea typeface="ＭＳ Ｐゴシック" charset="-128"/>
                <a:cs typeface="Franklin Gothic Medium"/>
              </a:rPr>
              <a:t>ПІДГОТОВКА МЕДІА-ПЛАНУ</a:t>
            </a:r>
          </a:p>
          <a:p>
            <a:pPr algn="just">
              <a:spcBef>
                <a:spcPts val="1200"/>
              </a:spcBef>
              <a:spcAft>
                <a:spcPts val="1800"/>
              </a:spcAft>
              <a:buFont typeface="Wingdings" pitchFamily="2" charset="2"/>
              <a:buChar char="ü"/>
            </a:pPr>
            <a:r>
              <a:rPr lang="uk-UA" sz="4000" dirty="0" smtClean="0">
                <a:solidFill>
                  <a:schemeClr val="accent6">
                    <a:lumMod val="50000"/>
                  </a:schemeClr>
                </a:solidFill>
              </a:rPr>
              <a:t> Медіа-план повинен бути готовий </a:t>
            </a:r>
            <a:r>
              <a:rPr lang="uk-UA" sz="4000" b="1" dirty="0" smtClean="0">
                <a:solidFill>
                  <a:schemeClr val="accent6">
                    <a:lumMod val="50000"/>
                  </a:schemeClr>
                </a:solidFill>
              </a:rPr>
              <a:t>ДО</a:t>
            </a:r>
            <a:r>
              <a:rPr lang="uk-UA" sz="4000" dirty="0" smtClean="0">
                <a:solidFill>
                  <a:schemeClr val="accent6">
                    <a:lumMod val="50000"/>
                  </a:schemeClr>
                </a:solidFill>
              </a:rPr>
              <a:t> виникнення можливих кризових ситуацій.</a:t>
            </a:r>
          </a:p>
          <a:p>
            <a:pPr algn="just">
              <a:spcBef>
                <a:spcPts val="1200"/>
              </a:spcBef>
              <a:spcAft>
                <a:spcPts val="1800"/>
              </a:spcAft>
              <a:buFont typeface="Wingdings" pitchFamily="2" charset="2"/>
              <a:buChar char="ü"/>
            </a:pPr>
            <a:r>
              <a:rPr lang="uk-UA" sz="4000" b="1" dirty="0" smtClean="0"/>
              <a:t> Він повинен включати наступну інформацію:</a:t>
            </a:r>
          </a:p>
          <a:p>
            <a:pPr algn="just">
              <a:spcBef>
                <a:spcPts val="0"/>
              </a:spcBef>
              <a:spcAft>
                <a:spcPts val="1800"/>
              </a:spcAft>
              <a:buFont typeface="Wingdings" pitchFamily="2" charset="2"/>
              <a:buChar char="§"/>
            </a:pPr>
            <a:r>
              <a:rPr lang="uk-UA" sz="4000" dirty="0" smtClean="0">
                <a:solidFill>
                  <a:schemeClr val="accent6">
                    <a:lumMod val="50000"/>
                  </a:schemeClr>
                </a:solidFill>
              </a:rPr>
              <a:t>  ключові аудиторії, які Ви плануєте охопити;</a:t>
            </a:r>
          </a:p>
          <a:p>
            <a:pPr algn="just">
              <a:spcBef>
                <a:spcPts val="0"/>
              </a:spcBef>
              <a:spcAft>
                <a:spcPts val="1800"/>
              </a:spcAft>
              <a:buFont typeface="Wingdings" pitchFamily="2" charset="2"/>
              <a:buChar char="§"/>
            </a:pPr>
            <a:r>
              <a:rPr lang="uk-UA" sz="4000" dirty="0" smtClean="0">
                <a:solidFill>
                  <a:schemeClr val="accent6">
                    <a:lumMod val="50000"/>
                  </a:schemeClr>
                </a:solidFill>
              </a:rPr>
              <a:t>  методи роботи з кожною із них;</a:t>
            </a:r>
          </a:p>
          <a:p>
            <a:pPr algn="just">
              <a:spcBef>
                <a:spcPts val="0"/>
              </a:spcBef>
              <a:spcAft>
                <a:spcPts val="1800"/>
              </a:spcAft>
              <a:buFont typeface="Wingdings" pitchFamily="2" charset="2"/>
              <a:buChar char="§"/>
            </a:pPr>
            <a:r>
              <a:rPr lang="uk-UA" sz="4000" dirty="0" smtClean="0">
                <a:solidFill>
                  <a:schemeClr val="accent6">
                    <a:lumMod val="50000"/>
                  </a:schemeClr>
                </a:solidFill>
              </a:rPr>
              <a:t>  ЗМІ, які можна для цього використати  (актуальні і доступні);</a:t>
            </a:r>
          </a:p>
          <a:p>
            <a:pPr algn="just">
              <a:spcBef>
                <a:spcPts val="0"/>
              </a:spcBef>
              <a:spcAft>
                <a:spcPts val="1800"/>
              </a:spcAft>
              <a:buFont typeface="Wingdings" pitchFamily="2" charset="2"/>
              <a:buChar char="§"/>
            </a:pPr>
            <a:r>
              <a:rPr lang="uk-UA" sz="4000" dirty="0" smtClean="0">
                <a:solidFill>
                  <a:schemeClr val="accent6">
                    <a:lumMod val="50000"/>
                  </a:schemeClr>
                </a:solidFill>
              </a:rPr>
              <a:t>  пріоритетність кожного із ЗМІ з урахуванням Ваших потреб;</a:t>
            </a:r>
          </a:p>
          <a:p>
            <a:pPr algn="just">
              <a:spcBef>
                <a:spcPts val="0"/>
              </a:spcBef>
              <a:spcAft>
                <a:spcPts val="1800"/>
              </a:spcAft>
              <a:buFont typeface="Wingdings" pitchFamily="2" charset="2"/>
              <a:buChar char="§"/>
            </a:pPr>
            <a:r>
              <a:rPr lang="uk-UA" sz="4000" dirty="0" smtClean="0">
                <a:solidFill>
                  <a:schemeClr val="accent6">
                    <a:lumMod val="50000"/>
                  </a:schemeClr>
                </a:solidFill>
              </a:rPr>
              <a:t>  цілі співпраці з кожним із них;</a:t>
            </a:r>
          </a:p>
          <a:p>
            <a:pPr algn="just">
              <a:spcBef>
                <a:spcPts val="0"/>
              </a:spcBef>
              <a:spcAft>
                <a:spcPts val="1800"/>
              </a:spcAft>
              <a:buFont typeface="Wingdings" pitchFamily="2" charset="2"/>
              <a:buChar char="§"/>
            </a:pPr>
            <a:r>
              <a:rPr lang="uk-UA" sz="4000" dirty="0" smtClean="0">
                <a:solidFill>
                  <a:schemeClr val="accent6">
                    <a:lumMod val="50000"/>
                  </a:schemeClr>
                </a:solidFill>
              </a:rPr>
              <a:t>  контакти редакторів, </a:t>
            </a:r>
          </a:p>
          <a:p>
            <a:pPr algn="just">
              <a:spcBef>
                <a:spcPts val="0"/>
              </a:spcBef>
              <a:spcAft>
                <a:spcPts val="1800"/>
              </a:spcAft>
              <a:buFont typeface="Wingdings" pitchFamily="2" charset="2"/>
              <a:buChar char="§"/>
            </a:pPr>
            <a:r>
              <a:rPr lang="uk-UA" sz="4000" dirty="0" smtClean="0">
                <a:solidFill>
                  <a:schemeClr val="accent6">
                    <a:lumMod val="50000"/>
                  </a:schemeClr>
                </a:solidFill>
              </a:rPr>
              <a:t>  рубрики і формати, які для Вас актуальні.</a:t>
            </a: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08484" y="3082833"/>
            <a:ext cx="20746718" cy="9666515"/>
          </a:xfrm>
          <a:prstGeom prst="rect">
            <a:avLst/>
          </a:prstGeom>
        </p:spPr>
        <p:txBody>
          <a:bodyPr wrap="square" lIns="217728" tIns="108864" rIns="217728" bIns="108864">
            <a:noAutofit/>
          </a:bodyPr>
          <a:lstStyle/>
          <a:p>
            <a:pPr>
              <a:spcBef>
                <a:spcPts val="1800"/>
              </a:spcBef>
              <a:spcAft>
                <a:spcPts val="2400"/>
              </a:spcAft>
            </a:pPr>
            <a:r>
              <a:rPr lang="uk-UA" sz="5000" dirty="0" smtClean="0">
                <a:solidFill>
                  <a:schemeClr val="tx2"/>
                </a:solidFill>
                <a:latin typeface="Franklin Gothic Medium"/>
                <a:ea typeface="ＭＳ Ｐゴシック" charset="-128"/>
                <a:cs typeface="Franklin Gothic Medium"/>
              </a:rPr>
              <a:t>ЕФЕКТИВНА РОБОТА З МЕДІА ПОТРЕБУЄ ПРАВИЛЬНОГО ВИЗНАЧЕННЯ:</a:t>
            </a:r>
            <a:endParaRPr lang="uk-UA" sz="5000" dirty="0" smtClean="0">
              <a:solidFill>
                <a:schemeClr val="accent6">
                  <a:lumMod val="50000"/>
                </a:schemeClr>
              </a:solidFill>
            </a:endParaRPr>
          </a:p>
          <a:p>
            <a:pPr algn="just">
              <a:spcBef>
                <a:spcPts val="1800"/>
              </a:spcBef>
              <a:spcAft>
                <a:spcPts val="2400"/>
              </a:spcAft>
              <a:buFont typeface="Wingdings" pitchFamily="2" charset="2"/>
              <a:buChar char="§"/>
            </a:pPr>
            <a:r>
              <a:rPr lang="uk-UA" sz="4000" dirty="0" smtClean="0">
                <a:solidFill>
                  <a:schemeClr val="accent6">
                    <a:lumMod val="50000"/>
                  </a:schemeClr>
                </a:solidFill>
              </a:rPr>
              <a:t> </a:t>
            </a:r>
            <a:r>
              <a:rPr lang="uk-UA" sz="4200" dirty="0" smtClean="0">
                <a:solidFill>
                  <a:schemeClr val="accent6">
                    <a:lumMod val="50000"/>
                  </a:schemeClr>
                </a:solidFill>
              </a:rPr>
              <a:t> </a:t>
            </a:r>
            <a:r>
              <a:rPr lang="uk-UA" sz="4200" b="1" dirty="0" smtClean="0">
                <a:solidFill>
                  <a:schemeClr val="accent6">
                    <a:lumMod val="50000"/>
                  </a:schemeClr>
                </a:solidFill>
              </a:rPr>
              <a:t>аудиторій:</a:t>
            </a:r>
            <a:r>
              <a:rPr lang="uk-UA" sz="4200" dirty="0" smtClean="0">
                <a:solidFill>
                  <a:schemeClr val="accent6">
                    <a:lumMod val="50000"/>
                  </a:schemeClr>
                </a:solidFill>
              </a:rPr>
              <a:t> органи влади, органи місцевого самоврядування, широка громадськість, експертні кола, громадські організації, молодь, працююче населення тощо;</a:t>
            </a:r>
          </a:p>
          <a:p>
            <a:pPr lvl="0" algn="just">
              <a:spcBef>
                <a:spcPts val="1800"/>
              </a:spcBef>
              <a:spcAft>
                <a:spcPts val="2400"/>
              </a:spcAft>
              <a:buFont typeface="Wingdings" pitchFamily="2" charset="2"/>
              <a:buChar char="§"/>
            </a:pPr>
            <a:r>
              <a:rPr lang="uk-UA" sz="4400" b="1" dirty="0" smtClean="0">
                <a:solidFill>
                  <a:schemeClr val="accent6">
                    <a:lumMod val="50000"/>
                  </a:schemeClr>
                </a:solidFill>
              </a:rPr>
              <a:t>  стратегічних цілей комунікації </a:t>
            </a:r>
            <a:r>
              <a:rPr lang="uk-UA" sz="4400" dirty="0" smtClean="0">
                <a:solidFill>
                  <a:schemeClr val="accent6">
                    <a:lumMod val="50000"/>
                  </a:schemeClr>
                </a:solidFill>
              </a:rPr>
              <a:t>з цільовими аудиторіями;</a:t>
            </a:r>
            <a:endParaRPr lang="uk-UA" sz="4200" dirty="0" smtClean="0">
              <a:solidFill>
                <a:schemeClr val="accent6">
                  <a:lumMod val="50000"/>
                </a:schemeClr>
              </a:solidFill>
            </a:endParaRPr>
          </a:p>
          <a:p>
            <a:pPr algn="just">
              <a:spcBef>
                <a:spcPts val="1800"/>
              </a:spcBef>
              <a:spcAft>
                <a:spcPts val="2400"/>
              </a:spcAft>
              <a:buFont typeface="Wingdings" pitchFamily="2" charset="2"/>
              <a:buChar char="§"/>
            </a:pPr>
            <a:r>
              <a:rPr lang="uk-UA" sz="4200" dirty="0" smtClean="0">
                <a:solidFill>
                  <a:schemeClr val="accent6">
                    <a:lumMod val="50000"/>
                  </a:schemeClr>
                </a:solidFill>
              </a:rPr>
              <a:t>  </a:t>
            </a:r>
            <a:r>
              <a:rPr lang="uk-UA" sz="4200" b="1" dirty="0" smtClean="0">
                <a:solidFill>
                  <a:schemeClr val="accent6">
                    <a:lumMod val="50000"/>
                  </a:schemeClr>
                </a:solidFill>
              </a:rPr>
              <a:t>каналів комунікації:</a:t>
            </a:r>
            <a:r>
              <a:rPr lang="uk-UA" sz="4200" dirty="0" smtClean="0">
                <a:solidFill>
                  <a:schemeClr val="accent6">
                    <a:lumMod val="50000"/>
                  </a:schemeClr>
                </a:solidFill>
              </a:rPr>
              <a:t> традиційні та соціальні медіа;</a:t>
            </a:r>
          </a:p>
          <a:p>
            <a:pPr algn="just">
              <a:spcBef>
                <a:spcPts val="1800"/>
              </a:spcBef>
              <a:spcAft>
                <a:spcPts val="2400"/>
              </a:spcAft>
              <a:buFont typeface="Wingdings" pitchFamily="2" charset="2"/>
              <a:buChar char="§"/>
            </a:pPr>
            <a:r>
              <a:rPr lang="uk-UA" sz="4200" dirty="0" smtClean="0">
                <a:solidFill>
                  <a:schemeClr val="accent6">
                    <a:lumMod val="50000"/>
                  </a:schemeClr>
                </a:solidFill>
              </a:rPr>
              <a:t>  </a:t>
            </a:r>
            <a:r>
              <a:rPr lang="uk-UA" sz="4200" b="1" dirty="0" smtClean="0">
                <a:solidFill>
                  <a:schemeClr val="accent6">
                    <a:lumMod val="50000"/>
                  </a:schemeClr>
                </a:solidFill>
              </a:rPr>
              <a:t>інструментів комунікації: </a:t>
            </a:r>
            <a:r>
              <a:rPr lang="uk-UA" sz="4200" dirty="0" smtClean="0">
                <a:solidFill>
                  <a:schemeClr val="accent6">
                    <a:lumMod val="50000"/>
                  </a:schemeClr>
                </a:solidFill>
              </a:rPr>
              <a:t>прес-релізи, прес-конференції, прес-сніданки, прес-тури, </a:t>
            </a:r>
            <a:r>
              <a:rPr lang="uk-UA" sz="4200" dirty="0" err="1" smtClean="0">
                <a:solidFill>
                  <a:schemeClr val="accent6">
                    <a:lumMod val="50000"/>
                  </a:schemeClr>
                </a:solidFill>
              </a:rPr>
              <a:t>інтерв</a:t>
            </a:r>
            <a:r>
              <a:rPr lang="en-US" sz="4200" dirty="0" smtClean="0">
                <a:solidFill>
                  <a:schemeClr val="accent6">
                    <a:lumMod val="50000"/>
                  </a:schemeClr>
                </a:solidFill>
              </a:rPr>
              <a:t>’</a:t>
            </a:r>
            <a:r>
              <a:rPr lang="uk-UA" sz="4200" dirty="0" smtClean="0">
                <a:solidFill>
                  <a:schemeClr val="accent6">
                    <a:lumMod val="50000"/>
                  </a:schemeClr>
                </a:solidFill>
              </a:rPr>
              <a:t>ю, авторські колонки, </a:t>
            </a:r>
            <a:r>
              <a:rPr lang="uk-UA" sz="4200" b="1" dirty="0" smtClean="0">
                <a:solidFill>
                  <a:schemeClr val="accent6">
                    <a:lumMod val="50000"/>
                  </a:schemeClr>
                </a:solidFill>
              </a:rPr>
              <a:t>спеціальні події</a:t>
            </a:r>
            <a:r>
              <a:rPr lang="uk-UA" sz="4200" dirty="0" smtClean="0">
                <a:solidFill>
                  <a:schemeClr val="accent6">
                    <a:lumMod val="50000"/>
                  </a:schemeClr>
                </a:solidFill>
              </a:rPr>
              <a:t> та ін.</a:t>
            </a:r>
          </a:p>
          <a:p>
            <a:pPr algn="just">
              <a:spcBef>
                <a:spcPts val="1800"/>
              </a:spcBef>
              <a:spcAft>
                <a:spcPts val="2400"/>
              </a:spcAft>
              <a:buFont typeface="Wingdings" pitchFamily="2" charset="2"/>
              <a:buChar char="§"/>
            </a:pPr>
            <a:r>
              <a:rPr lang="uk-UA" sz="4400" b="1" dirty="0" smtClean="0">
                <a:solidFill>
                  <a:schemeClr val="accent6">
                    <a:lumMod val="50000"/>
                  </a:schemeClr>
                </a:solidFill>
              </a:rPr>
              <a:t> ключових повідомлень</a:t>
            </a:r>
            <a:r>
              <a:rPr lang="uk-UA" sz="4400" dirty="0" smtClean="0">
                <a:solidFill>
                  <a:schemeClr val="accent6">
                    <a:lumMod val="50000"/>
                  </a:schemeClr>
                </a:solidFill>
              </a:rPr>
              <a:t>, які ви плануєте донести до своїх цільових аудиторій.</a:t>
            </a:r>
            <a:endParaRPr lang="uk-UA" sz="4200" dirty="0" smtClean="0">
              <a:solidFill>
                <a:schemeClr val="accent6">
                  <a:lumMod val="50000"/>
                </a:schemeClr>
              </a:solidFill>
            </a:endParaRP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36295" y="3657600"/>
            <a:ext cx="20818906" cy="6569242"/>
          </a:xfrm>
          <a:prstGeom prst="rect">
            <a:avLst/>
          </a:prstGeom>
        </p:spPr>
        <p:txBody>
          <a:bodyPr lIns="217728" tIns="108864" rIns="217728" bIns="108864">
            <a:normAutofit lnSpcReduction="10000"/>
          </a:bodyPr>
          <a:lstStyle/>
          <a:p>
            <a:pPr marL="680399" indent="-680399" algn="just">
              <a:lnSpc>
                <a:spcPct val="110000"/>
              </a:lnSpc>
              <a:spcBef>
                <a:spcPts val="1800"/>
              </a:spcBef>
              <a:spcAft>
                <a:spcPts val="4200"/>
              </a:spcAft>
              <a:buFont typeface="Wingdings" pitchFamily="2" charset="2"/>
              <a:buChar char="ü"/>
            </a:pPr>
            <a:r>
              <a:rPr lang="uk-UA" sz="4200" dirty="0" smtClean="0">
                <a:solidFill>
                  <a:schemeClr val="accent6"/>
                </a:solidFill>
              </a:rPr>
              <a:t>Одне з основних завдань фахівця з </a:t>
            </a:r>
            <a:r>
              <a:rPr lang="uk-UA" sz="4200" dirty="0" err="1" smtClean="0">
                <a:solidFill>
                  <a:schemeClr val="accent6"/>
                </a:solidFill>
              </a:rPr>
              <a:t>адвокації</a:t>
            </a:r>
            <a:r>
              <a:rPr lang="uk-UA" sz="4200" dirty="0" smtClean="0">
                <a:solidFill>
                  <a:schemeClr val="accent6"/>
                </a:solidFill>
              </a:rPr>
              <a:t> у роботі зі ЗМІ – </a:t>
            </a:r>
            <a:r>
              <a:rPr lang="uk-UA" sz="4200" b="1" dirty="0" smtClean="0">
                <a:solidFill>
                  <a:schemeClr val="accent6"/>
                </a:solidFill>
              </a:rPr>
              <a:t>привернути увагу </a:t>
            </a:r>
            <a:r>
              <a:rPr lang="uk-UA" sz="4200" dirty="0" smtClean="0">
                <a:solidFill>
                  <a:schemeClr val="accent6"/>
                </a:solidFill>
              </a:rPr>
              <a:t>до відповідної теми.</a:t>
            </a:r>
          </a:p>
          <a:p>
            <a:pPr marL="680399" indent="-680399" algn="just">
              <a:lnSpc>
                <a:spcPct val="110000"/>
              </a:lnSpc>
              <a:spcBef>
                <a:spcPts val="1800"/>
              </a:spcBef>
              <a:spcAft>
                <a:spcPts val="4200"/>
              </a:spcAft>
              <a:buFont typeface="Wingdings" pitchFamily="2" charset="2"/>
              <a:buChar char="ü"/>
            </a:pPr>
            <a:r>
              <a:rPr lang="uk-UA" sz="4200" dirty="0" smtClean="0">
                <a:solidFill>
                  <a:schemeClr val="accent6"/>
                </a:solidFill>
              </a:rPr>
              <a:t>Таким чином, ключовим прийомом медіа-відносин стає створення </a:t>
            </a:r>
            <a:r>
              <a:rPr lang="uk-UA" sz="4200" b="1" dirty="0" smtClean="0">
                <a:solidFill>
                  <a:schemeClr val="accent6"/>
                </a:solidFill>
              </a:rPr>
              <a:t>інформаційних приводів</a:t>
            </a:r>
            <a:r>
              <a:rPr lang="uk-UA" sz="4200" dirty="0" smtClean="0">
                <a:solidFill>
                  <a:schemeClr val="accent6"/>
                </a:solidFill>
              </a:rPr>
              <a:t>, тобто подій, що здатні привернути увагу ЗМІ.</a:t>
            </a:r>
          </a:p>
          <a:p>
            <a:pPr marL="680399" indent="-680399" algn="just">
              <a:lnSpc>
                <a:spcPct val="110000"/>
              </a:lnSpc>
              <a:spcBef>
                <a:spcPts val="1800"/>
              </a:spcBef>
              <a:spcAft>
                <a:spcPts val="4200"/>
              </a:spcAft>
              <a:buFont typeface="Wingdings" pitchFamily="2" charset="2"/>
              <a:buChar char="ü"/>
            </a:pPr>
            <a:r>
              <a:rPr lang="uk-UA" sz="4200" dirty="0" smtClean="0">
                <a:solidFill>
                  <a:schemeClr val="accent6"/>
                </a:solidFill>
              </a:rPr>
              <a:t>Вважається, що найефективніше створювати </a:t>
            </a:r>
            <a:r>
              <a:rPr lang="uk-UA" sz="4200" dirty="0" err="1" smtClean="0">
                <a:solidFill>
                  <a:schemeClr val="accent6"/>
                </a:solidFill>
              </a:rPr>
              <a:t>паблісіті</a:t>
            </a:r>
            <a:r>
              <a:rPr lang="uk-UA" sz="4200" dirty="0" smtClean="0">
                <a:solidFill>
                  <a:schemeClr val="accent6"/>
                </a:solidFill>
              </a:rPr>
              <a:t> </a:t>
            </a:r>
            <a:r>
              <a:rPr lang="uk-UA" sz="4200" b="1" dirty="0" smtClean="0">
                <a:solidFill>
                  <a:schemeClr val="accent6"/>
                </a:solidFill>
              </a:rPr>
              <a:t>у світлі головних подій дня</a:t>
            </a:r>
            <a:r>
              <a:rPr lang="uk-UA" sz="4200" dirty="0" smtClean="0">
                <a:solidFill>
                  <a:schemeClr val="accent6"/>
                </a:solidFill>
              </a:rPr>
              <a:t> (однієї-двох головних новин поточної доби), але існують і інші альтернативи.</a:t>
            </a:r>
            <a:endParaRPr lang="uk-UA" sz="4200" dirty="0">
              <a:solidFill>
                <a:schemeClr val="accent6"/>
              </a:solidFill>
            </a:endParaRP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
        <p:nvSpPr>
          <p:cNvPr id="4" name="Content Placeholder 1"/>
          <p:cNvSpPr txBox="1">
            <a:spLocks/>
          </p:cNvSpPr>
          <p:nvPr/>
        </p:nvSpPr>
        <p:spPr>
          <a:xfrm>
            <a:off x="1636295" y="11790947"/>
            <a:ext cx="20016486" cy="1203158"/>
          </a:xfrm>
          <a:prstGeom prst="rect">
            <a:avLst/>
          </a:prstGeom>
        </p:spPr>
        <p:txBody>
          <a:bodyPr lIns="217728" tIns="108864" rIns="217728" bIns="108864">
            <a:normAutofit/>
          </a:bodyPr>
          <a:lstStyle/>
          <a:p>
            <a:pPr algn="just" eaLnBrk="0" hangingPunct="0">
              <a:spcBef>
                <a:spcPts val="1429"/>
              </a:spcBef>
              <a:spcAft>
                <a:spcPts val="1429"/>
              </a:spcAft>
              <a:buSzPct val="75000"/>
            </a:pPr>
            <a:r>
              <a:rPr lang="ru-RU" sz="2400" dirty="0" err="1" smtClean="0">
                <a:solidFill>
                  <a:schemeClr val="accent6"/>
                </a:solidFill>
              </a:rPr>
              <a:t>Джерело</a:t>
            </a:r>
            <a:r>
              <a:rPr lang="ru-RU" sz="2400" dirty="0" smtClean="0">
                <a:solidFill>
                  <a:schemeClr val="accent6"/>
                </a:solidFill>
              </a:rPr>
              <a:t>: </a:t>
            </a:r>
            <a:r>
              <a:rPr lang="en-US" sz="2400" dirty="0">
                <a:solidFill>
                  <a:schemeClr val="accent6"/>
                </a:solidFill>
              </a:rPr>
              <a:t>GR</a:t>
            </a:r>
            <a:r>
              <a:rPr lang="ru-RU" sz="2400" dirty="0">
                <a:solidFill>
                  <a:schemeClr val="accent6"/>
                </a:solidFill>
              </a:rPr>
              <a:t> и лоббизм: теория и </a:t>
            </a:r>
            <a:r>
              <a:rPr lang="ru-RU" sz="2400" dirty="0" smtClean="0">
                <a:solidFill>
                  <a:schemeClr val="accent6"/>
                </a:solidFill>
              </a:rPr>
              <a:t>технологии: </a:t>
            </a:r>
            <a:r>
              <a:rPr lang="ru-RU" sz="2400" dirty="0">
                <a:solidFill>
                  <a:schemeClr val="accent6"/>
                </a:solidFill>
              </a:rPr>
              <a:t>учебник и практикум для </a:t>
            </a:r>
            <a:r>
              <a:rPr lang="ru-RU" sz="2400" dirty="0" err="1">
                <a:solidFill>
                  <a:schemeClr val="accent6"/>
                </a:solidFill>
              </a:rPr>
              <a:t>бакалавриата</a:t>
            </a:r>
            <a:r>
              <a:rPr lang="ru-RU" sz="2400" dirty="0">
                <a:solidFill>
                  <a:schemeClr val="accent6"/>
                </a:solidFill>
              </a:rPr>
              <a:t> и магистратуры / под ред. В. А. </a:t>
            </a:r>
            <a:r>
              <a:rPr lang="ru-RU" sz="2400" dirty="0" err="1">
                <a:solidFill>
                  <a:schemeClr val="accent6"/>
                </a:solidFill>
              </a:rPr>
              <a:t>Ачкасовой</a:t>
            </a:r>
            <a:r>
              <a:rPr lang="ru-RU" sz="2400" dirty="0">
                <a:solidFill>
                  <a:schemeClr val="accent6"/>
                </a:solidFill>
              </a:rPr>
              <a:t>, И. Е. </a:t>
            </a:r>
            <a:r>
              <a:rPr lang="ru-RU" sz="2400" dirty="0" err="1">
                <a:solidFill>
                  <a:schemeClr val="accent6"/>
                </a:solidFill>
              </a:rPr>
              <a:t>Минтусова</a:t>
            </a:r>
            <a:r>
              <a:rPr lang="ru-RU" sz="2400" dirty="0">
                <a:solidFill>
                  <a:schemeClr val="accent6"/>
                </a:solidFill>
              </a:rPr>
              <a:t>, О. Г. Филатовой. — М.: Издательство </a:t>
            </a:r>
            <a:r>
              <a:rPr lang="ru-RU" sz="2400" dirty="0" err="1">
                <a:solidFill>
                  <a:schemeClr val="accent6"/>
                </a:solidFill>
              </a:rPr>
              <a:t>Юрайт</a:t>
            </a:r>
            <a:r>
              <a:rPr lang="ru-RU" sz="2400" dirty="0">
                <a:solidFill>
                  <a:schemeClr val="accent6"/>
                </a:solidFill>
              </a:rPr>
              <a:t>, 2015. — </a:t>
            </a:r>
            <a:r>
              <a:rPr lang="en-US" sz="2400" dirty="0">
                <a:solidFill>
                  <a:schemeClr val="accent6"/>
                </a:solidFill>
              </a:rPr>
              <a:t>C. </a:t>
            </a:r>
            <a:r>
              <a:rPr lang="en-US" sz="2400" dirty="0" smtClean="0">
                <a:solidFill>
                  <a:schemeClr val="accent6"/>
                </a:solidFill>
              </a:rPr>
              <a:t>97</a:t>
            </a:r>
            <a:r>
              <a:rPr lang="ru-RU" sz="2400" dirty="0" smtClean="0">
                <a:solidFill>
                  <a:schemeClr val="accent6"/>
                </a:solidFill>
              </a:rPr>
              <a:t>-105.</a:t>
            </a:r>
            <a:endParaRPr lang="ru-RU" sz="2400" dirty="0">
              <a:solidFill>
                <a:schemeClr val="accent6"/>
              </a:solidFill>
            </a:endParaRPr>
          </a:p>
        </p:txBody>
      </p:sp>
    </p:spTree>
    <p:extLst>
      <p:ext uri="{BB962C8B-B14F-4D97-AF65-F5344CB8AC3E}">
        <p14:creationId xmlns:p14="http://schemas.microsoft.com/office/powerpoint/2010/main" val="2128377666"/>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298536" y="2935705"/>
            <a:ext cx="21156666" cy="9134375"/>
          </a:xfrm>
          <a:prstGeom prst="rect">
            <a:avLst/>
          </a:prstGeom>
        </p:spPr>
        <p:txBody>
          <a:bodyPr lIns="217728" tIns="108864" rIns="217728" bIns="108864">
            <a:noAutofit/>
          </a:bodyPr>
          <a:lstStyle/>
          <a:p>
            <a:pPr algn="just">
              <a:spcBef>
                <a:spcPts val="1429"/>
              </a:spcBef>
              <a:spcAft>
                <a:spcPts val="4200"/>
              </a:spcAft>
            </a:pPr>
            <a:r>
              <a:rPr lang="uk-UA" sz="6000" dirty="0" smtClean="0">
                <a:solidFill>
                  <a:schemeClr val="tx2"/>
                </a:solidFill>
                <a:latin typeface="Franklin Gothic Medium"/>
                <a:ea typeface="ＭＳ Ｐゴシック" charset="-128"/>
                <a:cs typeface="Franklin Gothic Medium"/>
              </a:rPr>
              <a:t>СПОСОБИ СТВОРЕННЯ ІНФОРМАЦІЙНИХ ПРИВОДІВ:</a:t>
            </a:r>
            <a:endParaRPr lang="uk-UA" sz="6000" dirty="0" smtClean="0">
              <a:latin typeface="Arial" pitchFamily="34" charset="0"/>
              <a:cs typeface="Arial" pitchFamily="34" charset="0"/>
            </a:endParaRPr>
          </a:p>
          <a:p>
            <a:pPr marL="571500" indent="-571500" algn="just">
              <a:spcBef>
                <a:spcPts val="600"/>
              </a:spcBef>
              <a:spcAft>
                <a:spcPts val="3600"/>
              </a:spcAft>
              <a:buFont typeface="Wingdings" panose="05000000000000000000" pitchFamily="2" charset="2"/>
              <a:buChar char="§"/>
            </a:pPr>
            <a:r>
              <a:rPr lang="uk-UA" sz="4200" dirty="0" smtClean="0">
                <a:solidFill>
                  <a:schemeClr val="accent6">
                    <a:lumMod val="50000"/>
                  </a:schemeClr>
                </a:solidFill>
              </a:rPr>
              <a:t>проведення спільних з органами влади публічних подій: конференцій, круглих столів, соціальних акцій;</a:t>
            </a:r>
          </a:p>
          <a:p>
            <a:pPr marL="571500" indent="-571500" algn="just">
              <a:spcBef>
                <a:spcPts val="600"/>
              </a:spcBef>
              <a:spcAft>
                <a:spcPts val="3600"/>
              </a:spcAft>
              <a:buFont typeface="Wingdings" panose="05000000000000000000" pitchFamily="2" charset="2"/>
              <a:buChar char="§"/>
            </a:pPr>
            <a:r>
              <a:rPr lang="uk-UA" sz="4200" dirty="0" smtClean="0">
                <a:solidFill>
                  <a:schemeClr val="accent6">
                    <a:lumMod val="50000"/>
                  </a:schemeClr>
                </a:solidFill>
              </a:rPr>
              <a:t>підтримка заходів, у яких зацікавлені органи влади (спонсорська, інформаційна, експертна та ін.);</a:t>
            </a:r>
          </a:p>
          <a:p>
            <a:pPr marL="571500" indent="-571500" algn="just">
              <a:spcBef>
                <a:spcPts val="600"/>
              </a:spcBef>
              <a:spcAft>
                <a:spcPts val="3600"/>
              </a:spcAft>
              <a:buFont typeface="Wingdings" panose="05000000000000000000" pitchFamily="2" charset="2"/>
              <a:buChar char="§"/>
            </a:pPr>
            <a:r>
              <a:rPr lang="uk-UA" sz="4200" dirty="0" smtClean="0">
                <a:solidFill>
                  <a:schemeClr val="accent6">
                    <a:lumMod val="50000"/>
                  </a:schemeClr>
                </a:solidFill>
              </a:rPr>
              <a:t>організація досліджень за темами, актуальними для вашої організації, і оприлюднення результатів до уваги ключових аудиторій;</a:t>
            </a:r>
          </a:p>
          <a:p>
            <a:pPr marL="571500" indent="-571500" algn="just">
              <a:spcBef>
                <a:spcPts val="600"/>
              </a:spcBef>
              <a:spcAft>
                <a:spcPts val="3600"/>
              </a:spcAft>
              <a:buFont typeface="Wingdings" panose="05000000000000000000" pitchFamily="2" charset="2"/>
              <a:buChar char="§"/>
            </a:pPr>
            <a:r>
              <a:rPr lang="uk-UA" sz="4200" dirty="0" smtClean="0">
                <a:solidFill>
                  <a:schemeClr val="accent6">
                    <a:lumMod val="50000"/>
                  </a:schemeClr>
                </a:solidFill>
              </a:rPr>
              <a:t>публікація відкритих листів до органів влади та місцевого самоврядування;</a:t>
            </a:r>
          </a:p>
          <a:p>
            <a:pPr marL="571500" indent="-571500" algn="just">
              <a:spcBef>
                <a:spcPts val="600"/>
              </a:spcBef>
              <a:spcAft>
                <a:spcPts val="3600"/>
              </a:spcAft>
              <a:buFont typeface="Wingdings" panose="05000000000000000000" pitchFamily="2" charset="2"/>
              <a:buChar char="§"/>
            </a:pPr>
            <a:r>
              <a:rPr lang="uk-UA" sz="4200" dirty="0" smtClean="0">
                <a:solidFill>
                  <a:schemeClr val="accent6">
                    <a:lumMod val="50000"/>
                  </a:schemeClr>
                </a:solidFill>
              </a:rPr>
              <a:t>генерування коментарів у медіа з актуальних для вас питань.</a:t>
            </a: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298536" y="2935705"/>
            <a:ext cx="21156666" cy="9996524"/>
          </a:xfrm>
          <a:prstGeom prst="rect">
            <a:avLst/>
          </a:prstGeom>
        </p:spPr>
        <p:txBody>
          <a:bodyPr lIns="217728" tIns="108864" rIns="217728" bIns="108864">
            <a:noAutofit/>
          </a:bodyPr>
          <a:lstStyle/>
          <a:p>
            <a:pPr algn="just">
              <a:spcBef>
                <a:spcPts val="1429"/>
              </a:spcBef>
              <a:spcAft>
                <a:spcPts val="4200"/>
              </a:spcAft>
            </a:pPr>
            <a:r>
              <a:rPr lang="uk-UA" sz="8000" dirty="0" smtClean="0">
                <a:solidFill>
                  <a:schemeClr val="tx2"/>
                </a:solidFill>
                <a:latin typeface="Franklin Gothic Medium"/>
                <a:ea typeface="ＭＳ Ｐゴシック" charset="-128"/>
                <a:cs typeface="Franklin Gothic Medium"/>
              </a:rPr>
              <a:t>МЕДІА-СУПРОВІД АДВОКАЦІЙНОЇ КАМПАНІЇ:</a:t>
            </a:r>
            <a:endParaRPr lang="uk-UA" sz="8000" dirty="0" smtClean="0">
              <a:latin typeface="Arial" pitchFamily="34" charset="0"/>
              <a:cs typeface="Arial" pitchFamily="34" charset="0"/>
            </a:endParaRPr>
          </a:p>
          <a:p>
            <a:pPr marL="571500" indent="-571500" algn="just">
              <a:spcBef>
                <a:spcPts val="2400"/>
              </a:spcBef>
              <a:spcAft>
                <a:spcPts val="3000"/>
              </a:spcAft>
              <a:buFont typeface="Wingdings" pitchFamily="2" charset="2"/>
              <a:buChar char="ü"/>
            </a:pPr>
            <a:r>
              <a:rPr lang="uk-UA" sz="4600" dirty="0" smtClean="0">
                <a:solidFill>
                  <a:schemeClr val="accent6">
                    <a:lumMod val="50000"/>
                  </a:schemeClr>
                </a:solidFill>
              </a:rPr>
              <a:t>Важливо співвідносити завдання, які ви ставите перед собою в процесі взаємодії зі ЗМІ, із завданнями відповідних стадій </a:t>
            </a:r>
            <a:r>
              <a:rPr lang="uk-UA" sz="4600" dirty="0" err="1" smtClean="0">
                <a:solidFill>
                  <a:schemeClr val="accent6">
                    <a:lumMod val="50000"/>
                  </a:schemeClr>
                </a:solidFill>
              </a:rPr>
              <a:t>адвокаційної</a:t>
            </a:r>
            <a:r>
              <a:rPr lang="uk-UA" sz="4600" dirty="0" smtClean="0">
                <a:solidFill>
                  <a:schemeClr val="accent6">
                    <a:lumMod val="50000"/>
                  </a:schemeClr>
                </a:solidFill>
              </a:rPr>
              <a:t> кампанії:</a:t>
            </a:r>
          </a:p>
          <a:p>
            <a:pPr lvl="0">
              <a:spcBef>
                <a:spcPts val="2400"/>
              </a:spcBef>
              <a:spcAft>
                <a:spcPts val="3000"/>
              </a:spcAft>
              <a:buFont typeface="Wingdings" pitchFamily="2" charset="2"/>
              <a:buChar char="§"/>
            </a:pPr>
            <a:r>
              <a:rPr lang="uk-UA" sz="4600" dirty="0" smtClean="0">
                <a:solidFill>
                  <a:schemeClr val="accent6">
                    <a:lumMod val="50000"/>
                  </a:schemeClr>
                </a:solidFill>
              </a:rPr>
              <a:t> </a:t>
            </a:r>
            <a:r>
              <a:rPr lang="uk-UA" sz="4600" b="1" dirty="0" smtClean="0"/>
              <a:t> на початкових стадіях реалізації плану дій</a:t>
            </a:r>
            <a:r>
              <a:rPr lang="uk-UA" sz="4600" dirty="0" smtClean="0">
                <a:solidFill>
                  <a:schemeClr val="accent6">
                    <a:lumMod val="50000"/>
                  </a:schemeClr>
                </a:solidFill>
              </a:rPr>
              <a:t> – зосередити увагу громадськості на питанні, що адвокатується, показати його актуальність і гостроту;</a:t>
            </a:r>
          </a:p>
          <a:p>
            <a:pPr lvl="0">
              <a:spcBef>
                <a:spcPts val="2400"/>
              </a:spcBef>
              <a:spcAft>
                <a:spcPts val="3000"/>
              </a:spcAft>
              <a:buFont typeface="Wingdings" pitchFamily="2" charset="2"/>
              <a:buChar char="§"/>
            </a:pPr>
            <a:r>
              <a:rPr lang="uk-UA" sz="4600" dirty="0" smtClean="0">
                <a:solidFill>
                  <a:schemeClr val="accent6">
                    <a:lumMod val="50000"/>
                  </a:schemeClr>
                </a:solidFill>
              </a:rPr>
              <a:t>  </a:t>
            </a:r>
            <a:r>
              <a:rPr lang="uk-UA" sz="4600" b="1" dirty="0" smtClean="0"/>
              <a:t>під час активної фази реалізації </a:t>
            </a:r>
            <a:r>
              <a:rPr lang="uk-UA" sz="4600" b="1" dirty="0" err="1" smtClean="0"/>
              <a:t>адвокаційних</a:t>
            </a:r>
            <a:r>
              <a:rPr lang="uk-UA" sz="4600" b="1" dirty="0" smtClean="0"/>
              <a:t> заходів </a:t>
            </a:r>
            <a:r>
              <a:rPr lang="uk-UA" sz="4600" dirty="0" smtClean="0">
                <a:solidFill>
                  <a:schemeClr val="accent6">
                    <a:lumMod val="50000"/>
                  </a:schemeClr>
                </a:solidFill>
              </a:rPr>
              <a:t>– поінформувати громадськість про можливі варіанти рішень органів влади або місцевого самоврядування з відповідного питання та переваги пропонованого вами варіанту;  </a:t>
            </a: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698170" y="4101737"/>
            <a:ext cx="20012299" cy="7968343"/>
          </a:xfrm>
          <a:prstGeom prst="rect">
            <a:avLst/>
          </a:prstGeom>
        </p:spPr>
        <p:txBody>
          <a:bodyPr lIns="217728" tIns="108864" rIns="217728" bIns="108864">
            <a:noAutofit/>
          </a:bodyPr>
          <a:lstStyle/>
          <a:p>
            <a:pPr lvl="0" algn="just">
              <a:spcBef>
                <a:spcPts val="3000"/>
              </a:spcBef>
              <a:spcAft>
                <a:spcPts val="3000"/>
              </a:spcAft>
              <a:buFont typeface="Wingdings" pitchFamily="2" charset="2"/>
              <a:buChar char="§"/>
            </a:pPr>
            <a:r>
              <a:rPr lang="uk-UA" sz="4600" dirty="0" smtClean="0">
                <a:solidFill>
                  <a:schemeClr val="accent6">
                    <a:lumMod val="50000"/>
                  </a:schemeClr>
                </a:solidFill>
              </a:rPr>
              <a:t>  </a:t>
            </a:r>
            <a:r>
              <a:rPr lang="uk-UA" sz="4600" b="1" dirty="0" smtClean="0"/>
              <a:t>під час ухвалення рішення компетентним органом</a:t>
            </a:r>
            <a:r>
              <a:rPr lang="uk-UA" sz="4600" dirty="0" smtClean="0">
                <a:solidFill>
                  <a:schemeClr val="accent6">
                    <a:lumMod val="50000"/>
                  </a:schemeClr>
                </a:solidFill>
              </a:rPr>
              <a:t> – забезпечити громадськості можливість оперативно слідкувати за процесом ухвалення рішення і бути поінформованою про баланс сил навколо нього (тобто про те, хто підтримав таке рішення, а хто ні);</a:t>
            </a:r>
          </a:p>
          <a:p>
            <a:pPr lvl="0" algn="just">
              <a:spcBef>
                <a:spcPts val="3000"/>
              </a:spcBef>
              <a:spcAft>
                <a:spcPts val="3000"/>
              </a:spcAft>
              <a:buFont typeface="Wingdings" pitchFamily="2" charset="2"/>
              <a:buChar char="§"/>
            </a:pPr>
            <a:r>
              <a:rPr lang="uk-UA" sz="4600" b="1" dirty="0" smtClean="0"/>
              <a:t>  за результатами ухвалення рішення </a:t>
            </a:r>
            <a:r>
              <a:rPr lang="uk-UA" sz="4600" dirty="0" smtClean="0">
                <a:solidFill>
                  <a:schemeClr val="accent6">
                    <a:lumMod val="50000"/>
                  </a:schemeClr>
                </a:solidFill>
              </a:rPr>
              <a:t>– запропонувати громадськості аналітику щодо його змісту і причин ухвалення, а також зробити висновки щодо його можливих наслідків для різних суспільних груп.</a:t>
            </a:r>
          </a:p>
          <a:p>
            <a:pPr marL="571500" indent="-571500" algn="just">
              <a:spcBef>
                <a:spcPts val="3000"/>
              </a:spcBef>
              <a:spcAft>
                <a:spcPts val="3000"/>
              </a:spcAft>
              <a:buFont typeface="Wingdings" panose="05000000000000000000" pitchFamily="2" charset="2"/>
              <a:buChar char="§"/>
            </a:pPr>
            <a:endParaRPr lang="uk-UA" sz="4600" dirty="0" smtClean="0">
              <a:solidFill>
                <a:schemeClr val="accent6">
                  <a:lumMod val="50000"/>
                </a:schemeClr>
              </a:solidFill>
            </a:endParaRPr>
          </a:p>
        </p:txBody>
      </p:sp>
      <p:sp>
        <p:nvSpPr>
          <p:cNvPr id="8193" name="Rectangle 1"/>
          <p:cNvSpPr>
            <a:spLocks noChangeArrowheads="1"/>
          </p:cNvSpPr>
          <p:nvPr/>
        </p:nvSpPr>
        <p:spPr bwMode="auto">
          <a:xfrm>
            <a:off x="0" y="-771646"/>
            <a:ext cx="439709" cy="1543293"/>
          </a:xfrm>
          <a:prstGeom prst="rect">
            <a:avLst/>
          </a:prstGeom>
          <a:noFill/>
          <a:ln w="9525">
            <a:noFill/>
            <a:miter lim="800000"/>
            <a:headEnd/>
            <a:tailEnd/>
          </a:ln>
          <a:effectLst/>
        </p:spPr>
        <p:txBody>
          <a:bodyPr vert="horz" wrap="none" lIns="217728" tIns="108864" rIns="217728" bIns="108864" numCol="1" anchor="ctr" anchorCtr="0" compatLnSpc="1">
            <a:prstTxWarp prst="textNoShape">
              <a:avLst/>
            </a:prstTxWarp>
            <a:spAutoFit/>
          </a:bodyPr>
          <a:lstStyle/>
          <a:p>
            <a:pPr defTabSz="2177278"/>
            <a:r>
              <a:rPr lang="en-US" sz="4300">
                <a:latin typeface="Arial" pitchFamily="34" charset="0"/>
                <a:cs typeface="Arial" pitchFamily="34" charset="0"/>
              </a:rPr>
              <a:t/>
            </a:r>
            <a:br>
              <a:rPr lang="en-US" sz="4300">
                <a:latin typeface="Arial" pitchFamily="34" charset="0"/>
                <a:cs typeface="Arial" pitchFamily="34" charset="0"/>
              </a:rPr>
            </a:br>
            <a:endParaRPr lang="en-US" sz="4300">
              <a:latin typeface="Arial" pitchFamily="34" charset="0"/>
              <a:cs typeface="Arial" pitchFamily="34" charset="0"/>
            </a:endParaRPr>
          </a:p>
        </p:txBody>
      </p:sp>
    </p:spTree>
    <p:extLst>
      <p:ext uri="{BB962C8B-B14F-4D97-AF65-F5344CB8AC3E}">
        <p14:creationId xmlns:p14="http://schemas.microsoft.com/office/powerpoint/2010/main" val="1895313062"/>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7" y="-1"/>
            <a:ext cx="24547817" cy="13716002"/>
            <a:chOff x="0" y="-1"/>
            <a:chExt cx="24547817" cy="1371600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4387175" cy="13716000"/>
            </a:xfrm>
            <a:prstGeom prst="rect">
              <a:avLst/>
            </a:prstGeom>
            <a:noFill/>
            <a:ln>
              <a:noFill/>
            </a:ln>
          </p:spPr>
        </p:pic>
        <p:sp>
          <p:nvSpPr>
            <p:cNvPr id="8" name="Rectangle 7"/>
            <p:cNvSpPr/>
            <p:nvPr/>
          </p:nvSpPr>
          <p:spPr>
            <a:xfrm>
              <a:off x="0" y="-1"/>
              <a:ext cx="24547817" cy="13716001"/>
            </a:xfrm>
            <a:prstGeom prst="rect">
              <a:avLst/>
            </a:prstGeom>
            <a:gradFill flip="none" rotWithShape="1">
              <a:gsLst>
                <a:gs pos="52000">
                  <a:srgbClr val="335177">
                    <a:alpha val="54000"/>
                  </a:srgbClr>
                </a:gs>
                <a:gs pos="8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85000" name="Text Box 8"/>
          <p:cNvSpPr txBox="1">
            <a:spLocks noChangeArrowheads="1"/>
          </p:cNvSpPr>
          <p:nvPr/>
        </p:nvSpPr>
        <p:spPr bwMode="auto">
          <a:xfrm>
            <a:off x="1780672" y="4042611"/>
            <a:ext cx="15472612" cy="5648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17461" tIns="108731" rIns="217461" bIns="108731">
            <a:spAutoFit/>
          </a:bodyPr>
          <a:lstStyle>
            <a:lvl1pPr eaLnBrk="0" hangingPunct="0">
              <a:defRPr sz="1600">
                <a:solidFill>
                  <a:schemeClr val="bg1"/>
                </a:solidFill>
                <a:latin typeface="Arial" pitchFamily="34" charset="0"/>
                <a:ea typeface="ＭＳ Ｐゴシック" pitchFamily="34" charset="-128"/>
              </a:defRPr>
            </a:lvl1pPr>
            <a:lvl2pPr marL="742950" indent="-285750" eaLnBrk="0" hangingPunct="0">
              <a:defRPr sz="1600">
                <a:solidFill>
                  <a:schemeClr val="bg1"/>
                </a:solidFill>
                <a:latin typeface="Arial" pitchFamily="34" charset="0"/>
                <a:ea typeface="ＭＳ Ｐゴシック" pitchFamily="34" charset="-128"/>
              </a:defRPr>
            </a:lvl2pPr>
            <a:lvl3pPr marL="1143000" indent="-228600" eaLnBrk="0" hangingPunct="0">
              <a:defRPr sz="1600">
                <a:solidFill>
                  <a:schemeClr val="bg1"/>
                </a:solidFill>
                <a:latin typeface="Arial" pitchFamily="34" charset="0"/>
                <a:ea typeface="ＭＳ Ｐゴシック" pitchFamily="34" charset="-128"/>
              </a:defRPr>
            </a:lvl3pPr>
            <a:lvl4pPr marL="1600200" indent="-228600" eaLnBrk="0" hangingPunct="0">
              <a:defRPr sz="1600">
                <a:solidFill>
                  <a:schemeClr val="bg1"/>
                </a:solidFill>
                <a:latin typeface="Arial" pitchFamily="34" charset="0"/>
                <a:ea typeface="ＭＳ Ｐゴシック" pitchFamily="34" charset="-128"/>
              </a:defRPr>
            </a:lvl4pPr>
            <a:lvl5pPr marL="2057400" indent="-228600" eaLnBrk="0" hangingPunct="0">
              <a:defRPr sz="1600">
                <a:solidFill>
                  <a:schemeClr val="bg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1600">
                <a:solidFill>
                  <a:schemeClr val="bg1"/>
                </a:solidFill>
                <a:latin typeface="Arial" pitchFamily="34" charset="0"/>
                <a:ea typeface="ＭＳ Ｐゴシック" pitchFamily="34" charset="-128"/>
              </a:defRPr>
            </a:lvl9pPr>
          </a:lstStyle>
          <a:p>
            <a:pPr defTabSz="2174594" eaLnBrk="1" hangingPunct="1">
              <a:lnSpc>
                <a:spcPct val="80000"/>
              </a:lnSpc>
              <a:defRPr/>
            </a:pPr>
            <a:r>
              <a:rPr lang="ru-RU" sz="8100" dirty="0" smtClean="0">
                <a:solidFill>
                  <a:srgbClr val="FBB040"/>
                </a:solidFill>
                <a:latin typeface="Franklin Gothic Book"/>
                <a:ea typeface="Arial Unicode MS" pitchFamily="34" charset="-128"/>
                <a:cs typeface="Franklin Gothic Book"/>
              </a:rPr>
              <a:t>КЕЙС:</a:t>
            </a:r>
            <a:endParaRPr lang="ru-RU" sz="15000" dirty="0">
              <a:solidFill>
                <a:srgbClr val="FFFFFF"/>
              </a:solidFill>
              <a:latin typeface="Franklin Gothic Medium"/>
              <a:ea typeface="Arial Unicode MS" pitchFamily="34" charset="-128"/>
              <a:cs typeface="Franklin Gothic Medium"/>
            </a:endParaRPr>
          </a:p>
          <a:p>
            <a:pPr defTabSz="2174594" eaLnBrk="1" hangingPunct="1">
              <a:lnSpc>
                <a:spcPct val="80000"/>
              </a:lnSpc>
              <a:defRPr/>
            </a:pPr>
            <a:r>
              <a:rPr lang="ru-RU" sz="12000" dirty="0" smtClean="0">
                <a:solidFill>
                  <a:srgbClr val="FFFFFF"/>
                </a:solidFill>
                <a:latin typeface="Franklin Gothic Medium"/>
                <a:ea typeface="Arial Unicode MS" pitchFamily="34" charset="-128"/>
                <a:cs typeface="Franklin Gothic Medium"/>
              </a:rPr>
              <a:t>ЗАПОБІГАННЯ ЗАБОРОНІ РЕКЛАМИ </a:t>
            </a:r>
            <a:r>
              <a:rPr lang="uk-UA" sz="12000" dirty="0" smtClean="0">
                <a:solidFill>
                  <a:srgbClr val="FFFFFF"/>
                </a:solidFill>
                <a:latin typeface="Franklin Gothic Medium"/>
                <a:ea typeface="Arial Unicode MS" pitchFamily="34" charset="-128"/>
                <a:cs typeface="Franklin Gothic Medium"/>
              </a:rPr>
              <a:t>ЛІКАРСЬКИХ</a:t>
            </a:r>
            <a:r>
              <a:rPr lang="ru-RU" sz="12000" dirty="0" smtClean="0">
                <a:solidFill>
                  <a:srgbClr val="FFFFFF"/>
                </a:solidFill>
                <a:latin typeface="Franklin Gothic Medium"/>
                <a:ea typeface="Arial Unicode MS" pitchFamily="34" charset="-128"/>
                <a:cs typeface="Franklin Gothic Medium"/>
              </a:rPr>
              <a:t> ЗАСОБІВ</a:t>
            </a:r>
            <a:endParaRPr lang="ru-RU" sz="12000" dirty="0" smtClean="0">
              <a:solidFill>
                <a:schemeClr val="tx2"/>
              </a:solidFill>
              <a:latin typeface="Franklin Gothic Medium"/>
              <a:ea typeface="ＭＳ Ｐゴシック" charset="-128"/>
              <a:cs typeface="Franklin Gothic Medium"/>
            </a:endParaRPr>
          </a:p>
        </p:txBody>
      </p:sp>
    </p:spTree>
    <p:extLst>
      <p:ext uri="{BB962C8B-B14F-4D97-AF65-F5344CB8AC3E}">
        <p14:creationId xmlns:p14="http://schemas.microsoft.com/office/powerpoint/2010/main" val="185343333"/>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7820526" y="3874168"/>
            <a:ext cx="13980695" cy="4066673"/>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1800"/>
              </a:spcBef>
              <a:spcAft>
                <a:spcPts val="1200"/>
              </a:spcAft>
              <a:buFont typeface="Wingdings" pitchFamily="2" charset="2"/>
              <a:buChar char="ü"/>
            </a:pPr>
            <a:r>
              <a:rPr lang="uk-UA" sz="3800" dirty="0" smtClean="0">
                <a:solidFill>
                  <a:schemeClr val="accent6"/>
                </a:solidFill>
              </a:rPr>
              <a:t> Розділом XVI «Реформа системи охорони здоров’я» </a:t>
            </a:r>
            <a:r>
              <a:rPr lang="uk-UA" sz="3800" b="1" dirty="0" smtClean="0">
                <a:solidFill>
                  <a:schemeClr val="accent6"/>
                </a:solidFill>
              </a:rPr>
              <a:t>Коаліційної угоди від 27 листопада 2014 року</a:t>
            </a:r>
            <a:r>
              <a:rPr lang="uk-UA" sz="3800" dirty="0" smtClean="0">
                <a:solidFill>
                  <a:schemeClr val="accent6"/>
                </a:solidFill>
              </a:rPr>
              <a:t> передбачено заборону реклами лікарських засобів. </a:t>
            </a:r>
          </a:p>
          <a:p>
            <a:pPr marL="0" indent="0" algn="just">
              <a:spcBef>
                <a:spcPts val="1800"/>
              </a:spcBef>
              <a:spcAft>
                <a:spcPts val="1200"/>
              </a:spcAft>
              <a:buFont typeface="Wingdings" pitchFamily="2" charset="2"/>
              <a:buChar char="ü"/>
            </a:pPr>
            <a:r>
              <a:rPr lang="uk-UA" sz="3800" dirty="0" smtClean="0">
                <a:solidFill>
                  <a:schemeClr val="accent6"/>
                </a:solidFill>
              </a:rPr>
              <a:t> Провідні об’єднання у галузі медіа, фармацевтичні виробники та низка медичних асоціацій </a:t>
            </a:r>
            <a:r>
              <a:rPr lang="uk-UA" sz="3800" b="1" dirty="0" smtClean="0">
                <a:solidFill>
                  <a:schemeClr val="accent6"/>
                </a:solidFill>
              </a:rPr>
              <a:t>виступили проти</a:t>
            </a:r>
            <a:r>
              <a:rPr lang="uk-UA" sz="3800" dirty="0" smtClean="0">
                <a:solidFill>
                  <a:schemeClr val="accent6"/>
                </a:solidFill>
              </a:rPr>
              <a:t> такої ініціативи, з огляду на можливі наслідки.</a:t>
            </a:r>
          </a:p>
        </p:txBody>
      </p:sp>
      <p:pic>
        <p:nvPicPr>
          <p:cNvPr id="106498" name="Picture 2" descr="https://focus.ua/files/images/0/-134071.jpg"/>
          <p:cNvPicPr>
            <a:picLocks noChangeAspect="1" noChangeArrowheads="1"/>
          </p:cNvPicPr>
          <p:nvPr/>
        </p:nvPicPr>
        <p:blipFill>
          <a:blip r:embed="rId3"/>
          <a:srcRect/>
          <a:stretch>
            <a:fillRect/>
          </a:stretch>
        </p:blipFill>
        <p:spPr bwMode="auto">
          <a:xfrm>
            <a:off x="1776781" y="3874168"/>
            <a:ext cx="5201535" cy="3753851"/>
          </a:xfrm>
          <a:prstGeom prst="rect">
            <a:avLst/>
          </a:prstGeom>
          <a:noFill/>
        </p:spPr>
      </p:pic>
      <p:sp>
        <p:nvSpPr>
          <p:cNvPr id="6" name="Content Placeholder 1"/>
          <p:cNvSpPr txBox="1">
            <a:spLocks/>
          </p:cNvSpPr>
          <p:nvPr/>
        </p:nvSpPr>
        <p:spPr>
          <a:xfrm>
            <a:off x="1776781" y="8325853"/>
            <a:ext cx="20024440" cy="3561347"/>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000"/>
              </a:spcBef>
              <a:spcAft>
                <a:spcPts val="1200"/>
              </a:spcAft>
              <a:buFont typeface="Wingdings" pitchFamily="2" charset="2"/>
              <a:buChar char="ü"/>
            </a:pPr>
            <a:r>
              <a:rPr lang="uk-UA" sz="3800" dirty="0" smtClean="0">
                <a:solidFill>
                  <a:schemeClr val="accent6"/>
                </a:solidFill>
              </a:rPr>
              <a:t> Тим не менше, Міністерство охорони здоров’я </a:t>
            </a:r>
            <a:r>
              <a:rPr lang="uk-UA" sz="3800" b="1" dirty="0" smtClean="0">
                <a:solidFill>
                  <a:schemeClr val="accent6"/>
                </a:solidFill>
              </a:rPr>
              <a:t>продовжувало просувати відповідну ініціативу</a:t>
            </a:r>
            <a:r>
              <a:rPr lang="uk-UA" sz="3800" dirty="0" smtClean="0">
                <a:solidFill>
                  <a:schemeClr val="accent6"/>
                </a:solidFill>
              </a:rPr>
              <a:t>.</a:t>
            </a:r>
          </a:p>
          <a:p>
            <a:pPr marL="0" indent="0" algn="just">
              <a:spcBef>
                <a:spcPts val="3000"/>
              </a:spcBef>
              <a:spcAft>
                <a:spcPts val="1200"/>
              </a:spcAft>
              <a:buFont typeface="Wingdings" pitchFamily="2" charset="2"/>
              <a:buChar char="ü"/>
            </a:pPr>
            <a:r>
              <a:rPr lang="uk-UA" sz="3800" dirty="0" smtClean="0">
                <a:solidFill>
                  <a:schemeClr val="accent6"/>
                </a:solidFill>
              </a:rPr>
              <a:t> 24 липня 2015 р. Наказом МОЗ України від № 467 було </a:t>
            </a:r>
            <a:r>
              <a:rPr lang="uk-UA" sz="3800" b="1" dirty="0" smtClean="0">
                <a:solidFill>
                  <a:schemeClr val="accent6"/>
                </a:solidFill>
              </a:rPr>
              <a:t>створено робочу групу </a:t>
            </a:r>
            <a:r>
              <a:rPr lang="uk-UA" sz="3800" dirty="0" smtClean="0">
                <a:solidFill>
                  <a:schemeClr val="accent6"/>
                </a:solidFill>
              </a:rPr>
              <a:t>з питань удосконалення законодавства щодо рекламування лікарських засобів в інтересах захисту прав пацієнтів.</a:t>
            </a:r>
          </a:p>
        </p:txBody>
      </p:sp>
    </p:spTree>
    <p:extLst>
      <p:ext uri="{BB962C8B-B14F-4D97-AF65-F5344CB8AC3E}">
        <p14:creationId xmlns:p14="http://schemas.microsoft.com/office/powerpoint/2010/main" val="872186109"/>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776781" y="3537284"/>
            <a:ext cx="20241008" cy="8542421"/>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3600"/>
              </a:spcBef>
              <a:spcAft>
                <a:spcPts val="3600"/>
              </a:spcAft>
              <a:buFont typeface="Wingdings" pitchFamily="2" charset="2"/>
              <a:buChar char="ü"/>
            </a:pPr>
            <a:r>
              <a:rPr lang="uk-UA" sz="4200" dirty="0" smtClean="0">
                <a:solidFill>
                  <a:schemeClr val="accent6"/>
                </a:solidFill>
              </a:rPr>
              <a:t> </a:t>
            </a:r>
            <a:r>
              <a:rPr lang="uk-UA" sz="4200" b="1" dirty="0" smtClean="0">
                <a:solidFill>
                  <a:schemeClr val="accent6"/>
                </a:solidFill>
              </a:rPr>
              <a:t>Представник нашого клієнта увійшов до цієї робочої групи</a:t>
            </a:r>
            <a:r>
              <a:rPr lang="uk-UA" sz="4200" dirty="0" smtClean="0">
                <a:solidFill>
                  <a:schemeClr val="accent6"/>
                </a:solidFill>
              </a:rPr>
              <a:t> (від імені Американської торговельної палати, а не приватної компанії) і разом з більшістю учасників висловлювався проти заборони реклами.</a:t>
            </a:r>
          </a:p>
          <a:p>
            <a:pPr marL="0" indent="0" algn="just">
              <a:spcBef>
                <a:spcPts val="3600"/>
              </a:spcBef>
              <a:spcAft>
                <a:spcPts val="3600"/>
              </a:spcAft>
              <a:buFont typeface="Wingdings" pitchFamily="2" charset="2"/>
              <a:buChar char="ü"/>
            </a:pPr>
            <a:r>
              <a:rPr lang="uk-UA" sz="4200" dirty="0" smtClean="0">
                <a:solidFill>
                  <a:schemeClr val="accent6"/>
                </a:solidFill>
              </a:rPr>
              <a:t> Робоча група дійшла висновку, що законодавство України у сфері рекламування лікарських засобів відповідає європейському, тому </a:t>
            </a:r>
            <a:r>
              <a:rPr lang="uk-UA" sz="4200" b="1" dirty="0" smtClean="0">
                <a:solidFill>
                  <a:schemeClr val="accent6"/>
                </a:solidFill>
              </a:rPr>
              <a:t>замість заборони </a:t>
            </a:r>
            <a:r>
              <a:rPr lang="uk-UA" sz="4200" dirty="0" smtClean="0">
                <a:solidFill>
                  <a:schemeClr val="accent6"/>
                </a:solidFill>
              </a:rPr>
              <a:t>реклами важливо посилити</a:t>
            </a:r>
            <a:r>
              <a:rPr lang="uk-UA" sz="4200" b="1" dirty="0" smtClean="0">
                <a:solidFill>
                  <a:schemeClr val="accent6"/>
                </a:solidFill>
              </a:rPr>
              <a:t> контроль за виконанням</a:t>
            </a:r>
            <a:r>
              <a:rPr lang="uk-UA" sz="4200" dirty="0" smtClean="0">
                <a:solidFill>
                  <a:schemeClr val="accent6"/>
                </a:solidFill>
              </a:rPr>
              <a:t> чинних норм.</a:t>
            </a:r>
          </a:p>
          <a:p>
            <a:pPr marL="0" indent="0" algn="just">
              <a:spcBef>
                <a:spcPts val="3600"/>
              </a:spcBef>
              <a:spcAft>
                <a:spcPts val="3600"/>
              </a:spcAft>
              <a:buFont typeface="Wingdings" pitchFamily="2" charset="2"/>
              <a:buChar char="ü"/>
            </a:pPr>
            <a:r>
              <a:rPr lang="uk-UA" sz="4200" dirty="0" smtClean="0">
                <a:solidFill>
                  <a:schemeClr val="accent6"/>
                </a:solidFill>
              </a:rPr>
              <a:t> Незважаючи на це рішення, 7 жовтня 2015 року один із народних депутатів зареєстрував у Верховній Раді України </a:t>
            </a:r>
            <a:r>
              <a:rPr lang="uk-UA" sz="4200" b="1" dirty="0" smtClean="0"/>
              <a:t>законопроект №3246 </a:t>
            </a:r>
            <a:r>
              <a:rPr lang="uk-UA" sz="4200" b="1" dirty="0" err="1" smtClean="0"/>
              <a:t>“Про</a:t>
            </a:r>
            <a:r>
              <a:rPr lang="uk-UA" sz="4200" b="1" dirty="0" smtClean="0"/>
              <a:t> внесення змін до деяких законодавчих актів України (щодо заборони реклами лікарських засобів)”</a:t>
            </a:r>
            <a:r>
              <a:rPr lang="uk-UA" sz="4200" dirty="0" smtClean="0">
                <a:solidFill>
                  <a:schemeClr val="accent6"/>
                </a:solidFill>
              </a:rPr>
              <a:t>.</a:t>
            </a:r>
          </a:p>
        </p:txBody>
      </p:sp>
    </p:spTree>
    <p:extLst>
      <p:ext uri="{BB962C8B-B14F-4D97-AF65-F5344CB8AC3E}">
        <p14:creationId xmlns:p14="http://schemas.microsoft.com/office/powerpoint/2010/main" val="174550234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724297" y="2856767"/>
            <a:ext cx="19910087" cy="1378349"/>
          </a:xfrm>
        </p:spPr>
        <p:txBody>
          <a:bodyPr/>
          <a:lstStyle/>
          <a:p>
            <a:r>
              <a:rPr lang="bg-BG" sz="6500" dirty="0" smtClean="0">
                <a:solidFill>
                  <a:schemeClr val="tx2"/>
                </a:solidFill>
                <a:latin typeface="Franklin Gothic Medium"/>
                <a:cs typeface="Franklin Gothic Medium"/>
              </a:rPr>
              <a:t>СТЕРЕОТИПИ НАВКОЛО АДВОКАЦІї ТА ЛОБІЮВАННЯ</a:t>
            </a:r>
            <a:endParaRPr lang="bg-BG" sz="6500" dirty="0">
              <a:solidFill>
                <a:schemeClr val="tx2"/>
              </a:solidFill>
              <a:latin typeface="Franklin Gothic Medium"/>
              <a:cs typeface="Franklin Gothic Medium"/>
            </a:endParaRPr>
          </a:p>
        </p:txBody>
      </p:sp>
      <p:pic>
        <p:nvPicPr>
          <p:cNvPr id="1026" name="Picture 2"/>
          <p:cNvPicPr>
            <a:picLocks noChangeAspect="1" noChangeArrowheads="1"/>
          </p:cNvPicPr>
          <p:nvPr/>
        </p:nvPicPr>
        <p:blipFill>
          <a:blip r:embed="rId3"/>
          <a:srcRect/>
          <a:stretch>
            <a:fillRect/>
          </a:stretch>
        </p:blipFill>
        <p:spPr bwMode="auto">
          <a:xfrm>
            <a:off x="2545418" y="4235116"/>
            <a:ext cx="17592675" cy="8810625"/>
          </a:xfrm>
          <a:prstGeom prst="rect">
            <a:avLst/>
          </a:prstGeom>
          <a:noFill/>
          <a:ln w="9525">
            <a:noFill/>
            <a:miter lim="800000"/>
            <a:headEnd/>
            <a:tailEnd/>
          </a:ln>
        </p:spPr>
      </p:pic>
    </p:spTree>
    <p:extLst>
      <p:ext uri="{BB962C8B-B14F-4D97-AF65-F5344CB8AC3E}">
        <p14:creationId xmlns:p14="http://schemas.microsoft.com/office/powerpoint/2010/main" val="2369085035"/>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180" y="2019929"/>
            <a:ext cx="19391615" cy="11190758"/>
          </a:xfrm>
          <a:prstGeom prst="rect">
            <a:avLst/>
          </a:prstGeom>
        </p:spPr>
      </p:pic>
      <p:pic>
        <p:nvPicPr>
          <p:cNvPr id="1029" name="Picture 5"/>
          <p:cNvPicPr>
            <a:picLocks noChangeAspect="1" noChangeArrowheads="1"/>
          </p:cNvPicPr>
          <p:nvPr/>
        </p:nvPicPr>
        <p:blipFill>
          <a:blip r:embed="rId3"/>
          <a:srcRect/>
          <a:stretch>
            <a:fillRect/>
          </a:stretch>
        </p:blipFill>
        <p:spPr bwMode="auto">
          <a:xfrm>
            <a:off x="4547937" y="2671011"/>
            <a:ext cx="14798841" cy="9384633"/>
          </a:xfrm>
          <a:prstGeom prst="rect">
            <a:avLst/>
          </a:prstGeom>
          <a:noFill/>
          <a:ln w="9525">
            <a:noFill/>
            <a:miter lim="800000"/>
            <a:headEnd/>
            <a:tailEnd/>
          </a:ln>
        </p:spPr>
      </p:pic>
    </p:spTree>
    <p:extLst>
      <p:ext uri="{BB962C8B-B14F-4D97-AF65-F5344CB8AC3E}">
        <p14:creationId xmlns:p14="http://schemas.microsoft.com/office/powerpoint/2010/main" val="3018200803"/>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780674" y="3224463"/>
            <a:ext cx="20429621" cy="8879306"/>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ctr">
              <a:spcBef>
                <a:spcPts val="0"/>
              </a:spcBef>
              <a:spcAft>
                <a:spcPts val="0"/>
              </a:spcAft>
              <a:buNone/>
            </a:pPr>
            <a:r>
              <a:rPr lang="uk-UA" sz="6000" dirty="0" smtClean="0">
                <a:solidFill>
                  <a:schemeClr val="tx2"/>
                </a:solidFill>
                <a:latin typeface="Franklin Gothic Medium"/>
                <a:ea typeface="ＭＳ Ｐゴシック"/>
                <a:cs typeface="Franklin Gothic Medium"/>
              </a:rPr>
              <a:t>МЕТА ЗАКОНОПРОЕКТУ:</a:t>
            </a:r>
          </a:p>
          <a:p>
            <a:pPr marL="0" indent="0" algn="ctr">
              <a:spcBef>
                <a:spcPts val="0"/>
              </a:spcBef>
              <a:spcAft>
                <a:spcPts val="0"/>
              </a:spcAft>
              <a:buNone/>
            </a:pPr>
            <a:r>
              <a:rPr lang="uk-UA" sz="4000" b="1" dirty="0" smtClean="0">
                <a:solidFill>
                  <a:schemeClr val="accent6"/>
                </a:solidFill>
              </a:rPr>
              <a:t>повна заборона</a:t>
            </a:r>
            <a:r>
              <a:rPr lang="uk-UA" sz="4000" dirty="0" smtClean="0">
                <a:solidFill>
                  <a:schemeClr val="accent6"/>
                </a:solidFill>
              </a:rPr>
              <a:t> реклами усіх без винятку лікарських засобів кінцевому споживачу</a:t>
            </a:r>
          </a:p>
          <a:p>
            <a:pPr marL="0" indent="0" algn="ctr">
              <a:spcBef>
                <a:spcPts val="0"/>
              </a:spcBef>
              <a:spcAft>
                <a:spcPts val="0"/>
              </a:spcAft>
              <a:buNone/>
            </a:pPr>
            <a:r>
              <a:rPr lang="uk-UA" sz="4000" dirty="0" smtClean="0">
                <a:solidFill>
                  <a:schemeClr val="accent6"/>
                </a:solidFill>
              </a:rPr>
              <a:t>у зв’язку зі </a:t>
            </a:r>
            <a:r>
              <a:rPr lang="uk-UA" sz="4000" dirty="0" err="1" smtClean="0">
                <a:solidFill>
                  <a:schemeClr val="accent6"/>
                </a:solidFill>
              </a:rPr>
              <a:t>“зростанням</a:t>
            </a:r>
            <a:r>
              <a:rPr lang="uk-UA" sz="4000" dirty="0" smtClean="0">
                <a:solidFill>
                  <a:schemeClr val="accent6"/>
                </a:solidFill>
              </a:rPr>
              <a:t> шкідливої тенденції до самолікування</a:t>
            </a:r>
            <a:r>
              <a:rPr lang="en-US" sz="4000" dirty="0" smtClean="0">
                <a:solidFill>
                  <a:schemeClr val="accent6"/>
                </a:solidFill>
              </a:rPr>
              <a:t>”</a:t>
            </a:r>
            <a:r>
              <a:rPr lang="uk-UA" sz="4000" dirty="0" smtClean="0">
                <a:solidFill>
                  <a:schemeClr val="accent6"/>
                </a:solidFill>
              </a:rPr>
              <a:t>.</a:t>
            </a:r>
          </a:p>
          <a:p>
            <a:pPr marL="0" indent="0" algn="ctr">
              <a:spcBef>
                <a:spcPts val="0"/>
              </a:spcBef>
              <a:spcAft>
                <a:spcPts val="0"/>
              </a:spcAft>
              <a:buNone/>
            </a:pPr>
            <a:endParaRPr lang="uk-UA" sz="7000" dirty="0" smtClean="0">
              <a:solidFill>
                <a:schemeClr val="tx2"/>
              </a:solidFill>
              <a:latin typeface="Franklin Gothic Medium"/>
              <a:ea typeface="ＭＳ Ｐゴシック"/>
              <a:cs typeface="Franklin Gothic Medium"/>
            </a:endParaRPr>
          </a:p>
          <a:p>
            <a:pPr marL="0" indent="0" algn="ctr">
              <a:spcBef>
                <a:spcPts val="0"/>
              </a:spcBef>
              <a:spcAft>
                <a:spcPts val="0"/>
              </a:spcAft>
              <a:buNone/>
            </a:pPr>
            <a:r>
              <a:rPr lang="uk-UA" sz="6000" dirty="0" smtClean="0">
                <a:solidFill>
                  <a:schemeClr val="tx2"/>
                </a:solidFill>
                <a:latin typeface="Franklin Gothic Medium"/>
                <a:ea typeface="ＭＳ Ｐゴシック"/>
                <a:cs typeface="Franklin Gothic Medium"/>
              </a:rPr>
              <a:t>МЕТА АДВОКАЦІЙНОЇ КАМПАНІЇ:</a:t>
            </a:r>
            <a:endParaRPr lang="uk-UA" sz="6000" dirty="0" smtClean="0">
              <a:solidFill>
                <a:schemeClr val="accent6"/>
              </a:solidFill>
              <a:cs typeface="Franklin Gothic Medium"/>
            </a:endParaRPr>
          </a:p>
          <a:p>
            <a:pPr marL="0" indent="0" algn="ctr">
              <a:spcBef>
                <a:spcPts val="0"/>
              </a:spcBef>
              <a:spcAft>
                <a:spcPts val="0"/>
              </a:spcAft>
              <a:buNone/>
            </a:pPr>
            <a:r>
              <a:rPr lang="uk-UA" sz="4000" b="1" dirty="0" smtClean="0">
                <a:solidFill>
                  <a:schemeClr val="accent6"/>
                </a:solidFill>
              </a:rPr>
              <a:t>запобігти законодавчій забороні </a:t>
            </a:r>
            <a:r>
              <a:rPr lang="uk-UA" sz="4000" dirty="0" smtClean="0">
                <a:solidFill>
                  <a:schemeClr val="accent6"/>
                </a:solidFill>
              </a:rPr>
              <a:t>реклами лікарських засобів, довівши відповідність українського законодавства у цій галузі законодавству ЄС.</a:t>
            </a:r>
          </a:p>
          <a:p>
            <a:pPr marL="0" indent="0" algn="ctr">
              <a:spcBef>
                <a:spcPts val="0"/>
              </a:spcBef>
              <a:spcAft>
                <a:spcPts val="0"/>
              </a:spcAft>
              <a:buNone/>
            </a:pPr>
            <a:endParaRPr lang="uk-UA" sz="7000" dirty="0" smtClean="0">
              <a:solidFill>
                <a:schemeClr val="accent6"/>
              </a:solidFill>
              <a:latin typeface="Franklin Gothic Medium"/>
              <a:ea typeface="ＭＳ Ｐゴシック"/>
              <a:cs typeface="Franklin Gothic Medium"/>
            </a:endParaRPr>
          </a:p>
          <a:p>
            <a:pPr marL="0" indent="0" algn="ctr">
              <a:spcBef>
                <a:spcPts val="0"/>
              </a:spcBef>
              <a:spcAft>
                <a:spcPts val="0"/>
              </a:spcAft>
              <a:buNone/>
            </a:pPr>
            <a:r>
              <a:rPr lang="uk-UA" sz="6000" dirty="0" smtClean="0">
                <a:solidFill>
                  <a:schemeClr val="tx2"/>
                </a:solidFill>
                <a:latin typeface="Franklin Gothic Medium"/>
                <a:ea typeface="ＭＳ Ｐゴシック"/>
                <a:cs typeface="Franklin Gothic Medium"/>
              </a:rPr>
              <a:t>КОМПРОМІСНИЙ СЦЕНАРІЙ:</a:t>
            </a:r>
            <a:endParaRPr lang="uk-UA" sz="6000" dirty="0" smtClean="0">
              <a:solidFill>
                <a:schemeClr val="accent6"/>
              </a:solidFill>
            </a:endParaRPr>
          </a:p>
          <a:p>
            <a:pPr marL="0" indent="0" algn="ctr">
              <a:spcBef>
                <a:spcPts val="0"/>
              </a:spcBef>
              <a:spcAft>
                <a:spcPts val="0"/>
              </a:spcAft>
              <a:buNone/>
            </a:pPr>
            <a:r>
              <a:rPr lang="uk-UA" sz="4000" dirty="0" smtClean="0">
                <a:solidFill>
                  <a:schemeClr val="accent6"/>
                </a:solidFill>
              </a:rPr>
              <a:t>запровадження </a:t>
            </a:r>
            <a:r>
              <a:rPr lang="uk-UA" sz="4000" b="1" dirty="0" smtClean="0">
                <a:solidFill>
                  <a:schemeClr val="accent6"/>
                </a:solidFill>
              </a:rPr>
              <a:t>більш жорсткої системи контролю</a:t>
            </a:r>
            <a:r>
              <a:rPr lang="uk-UA" sz="4000" dirty="0" smtClean="0">
                <a:solidFill>
                  <a:schemeClr val="accent6"/>
                </a:solidFill>
              </a:rPr>
              <a:t> за виконанням існуючих норм законодавства у сфері реклами лікарських засобів.</a:t>
            </a:r>
          </a:p>
        </p:txBody>
      </p:sp>
    </p:spTree>
    <p:extLst>
      <p:ext uri="{BB962C8B-B14F-4D97-AF65-F5344CB8AC3E}">
        <p14:creationId xmlns:p14="http://schemas.microsoft.com/office/powerpoint/2010/main" val="3975157224"/>
      </p:ext>
    </p:extLst>
  </p:cSld>
  <p:clrMapOvr>
    <a:masterClrMapping/>
  </p:clrMapOvr>
  <p:transition spd="slow">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6" y="3007893"/>
            <a:ext cx="20213051" cy="868680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algn="just">
              <a:spcAft>
                <a:spcPts val="1800"/>
              </a:spcAft>
              <a:buNone/>
            </a:pPr>
            <a:r>
              <a:rPr lang="ru-RU" sz="5000" dirty="0" smtClean="0">
                <a:solidFill>
                  <a:schemeClr val="tx2"/>
                </a:solidFill>
                <a:latin typeface="Franklin Gothic Medium"/>
                <a:ea typeface="ＭＳ Ｐゴシック"/>
                <a:cs typeface="Franklin Gothic Medium"/>
              </a:rPr>
              <a:t>НАША АРГУМЕНТАЦІЯ ЩОДО </a:t>
            </a:r>
            <a:r>
              <a:rPr lang="uk-UA" sz="5000" dirty="0" smtClean="0">
                <a:solidFill>
                  <a:schemeClr val="tx2"/>
                </a:solidFill>
                <a:latin typeface="Franklin Gothic Medium"/>
                <a:ea typeface="ＭＳ Ｐゴシック"/>
                <a:cs typeface="Franklin Gothic Medium"/>
              </a:rPr>
              <a:t>ОЧІКУВАНИХ НАСЛІДКІВ ЗАБОРОНИ:</a:t>
            </a:r>
          </a:p>
          <a:p>
            <a:pPr lvl="0" algn="just">
              <a:spcBef>
                <a:spcPts val="3600"/>
              </a:spcBef>
              <a:spcAft>
                <a:spcPts val="3000"/>
              </a:spcAft>
              <a:buFont typeface="Wingdings" pitchFamily="2" charset="2"/>
              <a:buChar char="§"/>
            </a:pPr>
            <a:r>
              <a:rPr lang="uk-UA" sz="4000" b="1" dirty="0" smtClean="0"/>
              <a:t>заборона реклами медикаментів, тобто обмеження доступу пацієнтів до інформації, не вирішить питання шкідливого впливу самолікування, а навпаки — збільшить масштаби цієї проблеми</a:t>
            </a:r>
            <a:r>
              <a:rPr lang="uk-UA" sz="4000" dirty="0" smtClean="0">
                <a:solidFill>
                  <a:schemeClr val="accent6"/>
                </a:solidFill>
              </a:rPr>
              <a:t>, оскільки підвищить ризик використання медикаментів не за призначенням і спричинить зростання їх неконтрольованого споживання;</a:t>
            </a:r>
          </a:p>
          <a:p>
            <a:pPr lvl="0" algn="just">
              <a:spcBef>
                <a:spcPts val="3600"/>
              </a:spcBef>
              <a:spcAft>
                <a:spcPts val="3000"/>
              </a:spcAft>
              <a:buFont typeface="Wingdings" pitchFamily="2" charset="2"/>
              <a:buChar char="§"/>
            </a:pPr>
            <a:r>
              <a:rPr lang="uk-UA" sz="4000" b="1" dirty="0" smtClean="0"/>
              <a:t>надання споживачам максимально повної інформації про медикаменти посилює роль пацієнта в системі охорони здоров’я</a:t>
            </a:r>
            <a:r>
              <a:rPr lang="uk-UA" sz="4000" dirty="0" smtClean="0">
                <a:solidFill>
                  <a:schemeClr val="accent6"/>
                </a:solidFill>
              </a:rPr>
              <a:t>: поінформований пацієнт може зробити свій внесок в ефективність </a:t>
            </a:r>
            <a:r>
              <a:rPr lang="uk-UA" sz="4000" dirty="0" err="1" smtClean="0">
                <a:solidFill>
                  <a:schemeClr val="accent6"/>
                </a:solidFill>
              </a:rPr>
              <a:t>фармаконагляду</a:t>
            </a:r>
            <a:r>
              <a:rPr lang="uk-UA" sz="4000" dirty="0" smtClean="0">
                <a:solidFill>
                  <a:schemeClr val="accent6"/>
                </a:solidFill>
              </a:rPr>
              <a:t> шляхом повідомлення про негативні наслідки вживання відповідних препаратів безпосередньо органам нагляду;</a:t>
            </a:r>
          </a:p>
        </p:txBody>
      </p:sp>
    </p:spTree>
    <p:extLst>
      <p:ext uri="{BB962C8B-B14F-4D97-AF65-F5344CB8AC3E}">
        <p14:creationId xmlns:p14="http://schemas.microsoft.com/office/powerpoint/2010/main" val="3904853013"/>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392905"/>
            <a:ext cx="20357430" cy="847023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algn="just">
              <a:spcBef>
                <a:spcPts val="3000"/>
              </a:spcBef>
              <a:spcAft>
                <a:spcPts val="3000"/>
              </a:spcAft>
              <a:buFont typeface="Wingdings" pitchFamily="2" charset="2"/>
              <a:buChar char="§"/>
            </a:pPr>
            <a:r>
              <a:rPr lang="uk-UA" sz="4000" b="1" dirty="0" smtClean="0"/>
              <a:t>заборона реклами ліків призведе до суттєвого скорочення доходів ЗМІ, зниження рівня економічної свободи медіа та, як наслідок, зниження їх редакційної незалежності</a:t>
            </a:r>
            <a:r>
              <a:rPr lang="uk-UA" sz="4000" dirty="0" smtClean="0">
                <a:solidFill>
                  <a:schemeClr val="accent6"/>
                </a:solidFill>
              </a:rPr>
              <a:t>. Надходження від реклами препаратів становлять </a:t>
            </a:r>
            <a:r>
              <a:rPr lang="uk-UA" sz="4000" b="1" dirty="0" smtClean="0">
                <a:solidFill>
                  <a:schemeClr val="accent6"/>
                </a:solidFill>
              </a:rPr>
              <a:t>15- 40% доходів ЗМІ </a:t>
            </a:r>
            <a:r>
              <a:rPr lang="uk-UA" sz="4000" dirty="0" smtClean="0">
                <a:solidFill>
                  <a:schemeClr val="accent6"/>
                </a:solidFill>
              </a:rPr>
              <a:t>(залежно від типу). Позбавлення медіа настільки значної частини надходжень в умовах суттєвого падіння ділової активності та рекламного ринку України призведе до </a:t>
            </a:r>
            <a:r>
              <a:rPr lang="uk-UA" sz="4000" b="1" dirty="0" smtClean="0">
                <a:solidFill>
                  <a:schemeClr val="accent6"/>
                </a:solidFill>
              </a:rPr>
              <a:t>значних скорочень працівників</a:t>
            </a:r>
            <a:r>
              <a:rPr lang="uk-UA" sz="4000" dirty="0" smtClean="0">
                <a:solidFill>
                  <a:schemeClr val="accent6"/>
                </a:solidFill>
              </a:rPr>
              <a:t>, зникнення великої кількості ЗМІ та зниження можливостей вітчизняних медіа-ресурсів </a:t>
            </a:r>
            <a:r>
              <a:rPr lang="uk-UA" sz="4000" b="1" dirty="0" smtClean="0">
                <a:solidFill>
                  <a:schemeClr val="accent6"/>
                </a:solidFill>
              </a:rPr>
              <a:t>створювати якісний продукт</a:t>
            </a:r>
            <a:r>
              <a:rPr lang="uk-UA" sz="4000" dirty="0" smtClean="0">
                <a:solidFill>
                  <a:schemeClr val="accent6"/>
                </a:solidFill>
              </a:rPr>
              <a:t> і конкурувати з іноземними медіа;</a:t>
            </a:r>
          </a:p>
          <a:p>
            <a:pPr algn="just">
              <a:spcBef>
                <a:spcPts val="3000"/>
              </a:spcBef>
              <a:spcAft>
                <a:spcPts val="3000"/>
              </a:spcAft>
              <a:buFont typeface="Wingdings" pitchFamily="2" charset="2"/>
              <a:buChar char="§"/>
            </a:pPr>
            <a:r>
              <a:rPr lang="uk-UA" sz="4000" b="1" dirty="0" smtClean="0"/>
              <a:t>заборона реклами медикаментів створить передумови для збільшення впливу альтернативних </a:t>
            </a:r>
            <a:r>
              <a:rPr lang="uk-UA" sz="4000" b="1" dirty="0" err="1" smtClean="0"/>
              <a:t>непублічних</a:t>
            </a:r>
            <a:r>
              <a:rPr lang="uk-UA" sz="4000" b="1" dirty="0" smtClean="0"/>
              <a:t> джерел інформації на споживачів</a:t>
            </a:r>
            <a:r>
              <a:rPr lang="uk-UA" sz="4000" dirty="0" smtClean="0">
                <a:solidFill>
                  <a:schemeClr val="accent6"/>
                </a:solidFill>
              </a:rPr>
              <a:t>. Натомість, у ЗМІ потраплятиме прихована реклама, яка шкодить суспільству більше, ніж пряма;</a:t>
            </a:r>
          </a:p>
        </p:txBody>
      </p:sp>
    </p:spTree>
    <p:extLst>
      <p:ext uri="{BB962C8B-B14F-4D97-AF65-F5344CB8AC3E}">
        <p14:creationId xmlns:p14="http://schemas.microsoft.com/office/powerpoint/2010/main" val="420772055"/>
      </p:ext>
    </p:extLst>
  </p:cSld>
  <p:clrMapOvr>
    <a:masterClrMapping/>
  </p:clrMapOvr>
  <p:transition spd="slow">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465095"/>
            <a:ext cx="20357430" cy="9168076"/>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algn="just">
              <a:spcBef>
                <a:spcPts val="3000"/>
              </a:spcBef>
              <a:spcAft>
                <a:spcPts val="3000"/>
              </a:spcAft>
              <a:buFont typeface="Wingdings" pitchFamily="2" charset="2"/>
              <a:buChar char="§"/>
            </a:pPr>
            <a:r>
              <a:rPr lang="uk-UA" sz="4000" b="1" dirty="0" smtClean="0"/>
              <a:t>заборона реклами ліків призведе до збільшення частки неякісних препаратів на ринку, посилення недобросовісної конкуренції в Україні і непрозорого ціноутворення</a:t>
            </a:r>
            <a:r>
              <a:rPr lang="uk-UA" sz="4000" dirty="0" smtClean="0">
                <a:solidFill>
                  <a:schemeClr val="accent6"/>
                </a:solidFill>
              </a:rPr>
              <a:t>, оскільки саме реклама препаратів стимулює виробників дотримуватися високих стандартів під час виробництва ліків та дбати про збереження ділової репутації;</a:t>
            </a:r>
          </a:p>
          <a:p>
            <a:pPr algn="just">
              <a:spcBef>
                <a:spcPts val="3000"/>
              </a:spcBef>
              <a:spcAft>
                <a:spcPts val="3000"/>
              </a:spcAft>
              <a:buFont typeface="Wingdings" pitchFamily="2" charset="2"/>
              <a:buChar char="§"/>
            </a:pPr>
            <a:r>
              <a:rPr lang="uk-UA" sz="4000" b="1" dirty="0" smtClean="0"/>
              <a:t>заборона реклами лікарських засобів також породить монополію</a:t>
            </a:r>
            <a:r>
              <a:rPr lang="uk-UA" sz="4000" dirty="0" smtClean="0">
                <a:solidFill>
                  <a:schemeClr val="accent6"/>
                </a:solidFill>
              </a:rPr>
              <a:t>, обмеживши доступ нових виробників ліків на вітчизняний ринок медикаментів;</a:t>
            </a:r>
          </a:p>
          <a:p>
            <a:pPr lvl="0" algn="just">
              <a:spcBef>
                <a:spcPts val="3000"/>
              </a:spcBef>
              <a:spcAft>
                <a:spcPts val="3000"/>
              </a:spcAft>
              <a:buFont typeface="Wingdings" pitchFamily="2" charset="2"/>
              <a:buChar char="§"/>
            </a:pPr>
            <a:r>
              <a:rPr lang="uk-UA" sz="4000" b="1" dirty="0" smtClean="0"/>
              <a:t>обсяг фармацевтичного ринку значно зменшиться (до 50%)</a:t>
            </a:r>
            <a:r>
              <a:rPr lang="uk-UA" sz="4000" b="1" dirty="0" smtClean="0">
                <a:solidFill>
                  <a:schemeClr val="accent6"/>
                </a:solidFill>
              </a:rPr>
              <a:t>. </a:t>
            </a:r>
            <a:r>
              <a:rPr lang="uk-UA" sz="4000" dirty="0" smtClean="0">
                <a:solidFill>
                  <a:schemeClr val="accent6"/>
                </a:solidFill>
              </a:rPr>
              <a:t>Двигуном торгівлі </a:t>
            </a:r>
            <a:r>
              <a:rPr lang="uk-UA" sz="4000" dirty="0" err="1" smtClean="0">
                <a:solidFill>
                  <a:schemeClr val="accent6"/>
                </a:solidFill>
              </a:rPr>
              <a:t>безрецептурних</a:t>
            </a:r>
            <a:r>
              <a:rPr lang="uk-UA" sz="4000" dirty="0" smtClean="0">
                <a:solidFill>
                  <a:schemeClr val="accent6"/>
                </a:solidFill>
              </a:rPr>
              <a:t> препаратів є телевізійна реклама, і повна відсутність реклами протягом хоча б 1-2 років призведе до суттєвого падіння ринку;</a:t>
            </a:r>
          </a:p>
          <a:p>
            <a:pPr algn="just">
              <a:spcBef>
                <a:spcPts val="3000"/>
              </a:spcBef>
              <a:spcAft>
                <a:spcPts val="3000"/>
              </a:spcAft>
              <a:buFont typeface="Wingdings" pitchFamily="2" charset="2"/>
              <a:buChar char="§"/>
            </a:pPr>
            <a:endParaRPr lang="uk-UA" sz="4000" dirty="0" smtClean="0">
              <a:solidFill>
                <a:schemeClr val="accent6"/>
              </a:solidFill>
            </a:endParaRPr>
          </a:p>
        </p:txBody>
      </p:sp>
    </p:spTree>
    <p:extLst>
      <p:ext uri="{BB962C8B-B14F-4D97-AF65-F5344CB8AC3E}">
        <p14:creationId xmlns:p14="http://schemas.microsoft.com/office/powerpoint/2010/main" val="2946824079"/>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200400"/>
            <a:ext cx="20188987" cy="8951494"/>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lvl="0" algn="just">
              <a:spcBef>
                <a:spcPts val="3000"/>
              </a:spcBef>
              <a:spcAft>
                <a:spcPts val="3000"/>
              </a:spcAft>
              <a:buFont typeface="Wingdings" pitchFamily="2" charset="2"/>
              <a:buChar char="§"/>
            </a:pPr>
            <a:r>
              <a:rPr lang="uk-UA" sz="4000" b="1" dirty="0" smtClean="0"/>
              <a:t>заборона реклами не призведе до здешевлення ліків</a:t>
            </a:r>
            <a:r>
              <a:rPr lang="uk-UA" sz="4000" dirty="0" smtClean="0">
                <a:solidFill>
                  <a:schemeClr val="accent6"/>
                </a:solidFill>
              </a:rPr>
              <a:t>, адже фармацевтичні компанії не зменшать рекламних бюджетів, а спрямують їх на інші, дозволені канали просування. Таким чином, відбудеться перерозподіл маркетингових бюджетів фармацевтичних компаній і зросте рівень їх конкуренції поза ЗМІ. Реклама ліків повністю піде з-під контролю держави і буде витіснена в корупційне русло, а це жодним чином не сприятиме зниженню цін;</a:t>
            </a:r>
          </a:p>
          <a:p>
            <a:pPr lvl="0" algn="just">
              <a:spcBef>
                <a:spcPts val="3000"/>
              </a:spcBef>
              <a:spcAft>
                <a:spcPts val="3000"/>
              </a:spcAft>
              <a:buFont typeface="Wingdings" pitchFamily="2" charset="2"/>
              <a:buChar char="§"/>
            </a:pPr>
            <a:r>
              <a:rPr lang="uk-UA" sz="4000" b="1" dirty="0" smtClean="0"/>
              <a:t>натомість, є високий ризик підвищення цін на лікарські засоби у разі заборони їх рекламування</a:t>
            </a:r>
            <a:r>
              <a:rPr lang="uk-UA" sz="4000" dirty="0" smtClean="0">
                <a:solidFill>
                  <a:schemeClr val="accent6"/>
                </a:solidFill>
              </a:rPr>
              <a:t>: по-перше, внаслідок такої заборони зменшиться попит, а це стимулюватиме виробників підвищувати ціни, щоб компенсувати падіння. Крім того, за відсутності доступу до ЗМІ </a:t>
            </a:r>
            <a:r>
              <a:rPr lang="uk-UA" sz="4000" dirty="0" err="1" smtClean="0">
                <a:solidFill>
                  <a:schemeClr val="accent6"/>
                </a:solidFill>
              </a:rPr>
              <a:t>фармвиробникам</a:t>
            </a:r>
            <a:r>
              <a:rPr lang="uk-UA" sz="4000" dirty="0" smtClean="0">
                <a:solidFill>
                  <a:schemeClr val="accent6"/>
                </a:solidFill>
              </a:rPr>
              <a:t> доведеться переорієнтуватись на інші види просування (промоцію в місцях продажу і безпосередню комунікацію з лікарями), що значно більш витратні, ніж використання масових каналів комунікації;</a:t>
            </a:r>
          </a:p>
        </p:txBody>
      </p:sp>
    </p:spTree>
    <p:extLst>
      <p:ext uri="{BB962C8B-B14F-4D97-AF65-F5344CB8AC3E}">
        <p14:creationId xmlns:p14="http://schemas.microsoft.com/office/powerpoint/2010/main" val="453745993"/>
      </p:ext>
    </p:extLst>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3200400"/>
            <a:ext cx="20188987" cy="847023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lvl="0" algn="just">
              <a:spcBef>
                <a:spcPts val="3000"/>
              </a:spcBef>
              <a:spcAft>
                <a:spcPts val="3000"/>
              </a:spcAft>
              <a:buFont typeface="Wingdings" pitchFamily="2" charset="2"/>
              <a:buChar char="§"/>
            </a:pPr>
            <a:r>
              <a:rPr lang="uk-UA" sz="4000" b="1" dirty="0" smtClean="0"/>
              <a:t>проблему самолікування в Україні неможливо вирішити забороною реклами ліків</a:t>
            </a:r>
            <a:r>
              <a:rPr lang="uk-UA" sz="4000" dirty="0" smtClean="0">
                <a:solidFill>
                  <a:schemeClr val="accent6"/>
                </a:solidFill>
              </a:rPr>
              <a:t>. Перш за все, потрібно побудувати ефективну і сучасну систему охорони здоров’я, в рамках якої більшість ліків будуть відпускатися виключно за рецептом, а також діятиме механізм відшкодування вартості ліків для населення, відповідно до практики країн ЄС;</a:t>
            </a:r>
          </a:p>
          <a:p>
            <a:pPr lvl="0" algn="just">
              <a:spcBef>
                <a:spcPts val="3000"/>
              </a:spcBef>
              <a:spcAft>
                <a:spcPts val="3000"/>
              </a:spcAft>
              <a:buFont typeface="Wingdings" pitchFamily="2" charset="2"/>
              <a:buChar char="§"/>
            </a:pPr>
            <a:r>
              <a:rPr lang="uk-UA" sz="4000" b="1" dirty="0" smtClean="0"/>
              <a:t>вирішення питання зловживань у сфері реклами медикаментів </a:t>
            </a:r>
            <a:r>
              <a:rPr lang="uk-UA" sz="4000" dirty="0" smtClean="0">
                <a:solidFill>
                  <a:schemeClr val="accent6"/>
                </a:solidFill>
              </a:rPr>
              <a:t>лежить у площині посилення контролю за дотриманням чинних вимог законодавства;</a:t>
            </a:r>
          </a:p>
          <a:p>
            <a:pPr lvl="0" algn="just">
              <a:spcBef>
                <a:spcPts val="3000"/>
              </a:spcBef>
              <a:spcAft>
                <a:spcPts val="3000"/>
              </a:spcAft>
              <a:buFont typeface="Wingdings" pitchFamily="2" charset="2"/>
              <a:buChar char="§"/>
            </a:pPr>
            <a:r>
              <a:rPr lang="uk-UA" sz="4000" b="1" dirty="0" smtClean="0"/>
              <a:t>на недоцільності заборони реклами лікарських засобів наголосили</a:t>
            </a:r>
            <a:r>
              <a:rPr lang="uk-UA" sz="4000" dirty="0" smtClean="0">
                <a:solidFill>
                  <a:schemeClr val="accent6"/>
                </a:solidFill>
              </a:rPr>
              <a:t> провідні об’єднання у галузі медіа, фармацевтичні виробники, низка медичних асоціацій та учасники робочої групи з питань реклами при Міністерстві охорони здоров'я  України на чолі з Першим заступником Міністра.</a:t>
            </a:r>
          </a:p>
        </p:txBody>
      </p:sp>
    </p:spTree>
    <p:extLst>
      <p:ext uri="{BB962C8B-B14F-4D97-AF65-F5344CB8AC3E}">
        <p14:creationId xmlns:p14="http://schemas.microsoft.com/office/powerpoint/2010/main" val="1751712541"/>
      </p:ext>
    </p:extLst>
  </p:cSld>
  <p:clrMapOvr>
    <a:masterClrMapping/>
  </p:clrMapOvr>
  <p:transition spd="slow">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6136104"/>
            <a:ext cx="20188987" cy="2189749"/>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lvl="0" algn="just">
              <a:spcBef>
                <a:spcPts val="3000"/>
              </a:spcBef>
              <a:spcAft>
                <a:spcPts val="3000"/>
              </a:spcAft>
              <a:buFont typeface="Wingdings" pitchFamily="2" charset="2"/>
              <a:buChar char="ü"/>
            </a:pPr>
            <a:r>
              <a:rPr lang="uk-UA" sz="4200" dirty="0" smtClean="0">
                <a:solidFill>
                  <a:schemeClr val="accent6"/>
                </a:solidFill>
              </a:rPr>
              <a:t>Ми також проаналізували, як регулюється питання реклами лікарських засобів в інших європейських країнах, і </a:t>
            </a:r>
            <a:r>
              <a:rPr lang="uk-UA" sz="4200" b="1" dirty="0" smtClean="0">
                <a:solidFill>
                  <a:schemeClr val="accent6"/>
                </a:solidFill>
              </a:rPr>
              <a:t>підготували порівняльну таблицю</a:t>
            </a:r>
            <a:r>
              <a:rPr lang="uk-UA" sz="4200" dirty="0" smtClean="0">
                <a:solidFill>
                  <a:schemeClr val="accent6"/>
                </a:solidFill>
              </a:rPr>
              <a:t> регулювання реклами лікарських засобів в Україні та ЄС.</a:t>
            </a:r>
          </a:p>
        </p:txBody>
      </p:sp>
    </p:spTree>
    <p:extLst>
      <p:ext uri="{BB962C8B-B14F-4D97-AF65-F5344CB8AC3E}">
        <p14:creationId xmlns:p14="http://schemas.microsoft.com/office/powerpoint/2010/main" val="2481895394"/>
      </p:ext>
    </p:extLst>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6" y="2815389"/>
            <a:ext cx="20333367" cy="981778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1429"/>
              </a:spcBef>
              <a:spcAft>
                <a:spcPts val="2381"/>
              </a:spcAft>
              <a:buNone/>
            </a:pPr>
            <a:r>
              <a:rPr lang="uk-UA" sz="6000" dirty="0" smtClean="0">
                <a:solidFill>
                  <a:schemeClr val="tx2"/>
                </a:solidFill>
                <a:latin typeface="Franklin Gothic Medium"/>
                <a:ea typeface="ＭＳ Ｐゴシック"/>
                <a:cs typeface="Franklin Gothic Medium"/>
              </a:rPr>
              <a:t>СТРАТЕГІЯ:</a:t>
            </a:r>
            <a:endParaRPr lang="en-US" sz="6000" dirty="0" smtClean="0">
              <a:solidFill>
                <a:schemeClr val="accent6"/>
              </a:solidFill>
            </a:endParaRPr>
          </a:p>
          <a:p>
            <a:pPr marL="0" indent="0" algn="just">
              <a:spcBef>
                <a:spcPts val="3000"/>
              </a:spcBef>
              <a:spcAft>
                <a:spcPts val="3000"/>
              </a:spcAft>
              <a:buFont typeface="Wingdings" pitchFamily="2" charset="2"/>
              <a:buChar char="ü"/>
            </a:pPr>
            <a:r>
              <a:rPr lang="uk-UA" sz="3600" dirty="0" smtClean="0">
                <a:solidFill>
                  <a:schemeClr val="accent6"/>
                </a:solidFill>
              </a:rPr>
              <a:t> </a:t>
            </a:r>
            <a:r>
              <a:rPr lang="uk-UA" sz="3800" dirty="0" smtClean="0">
                <a:solidFill>
                  <a:schemeClr val="accent6"/>
                </a:solidFill>
              </a:rPr>
              <a:t>Ми передали свої письмові аргументи </a:t>
            </a:r>
            <a:r>
              <a:rPr lang="uk-UA" sz="3800" b="1" dirty="0" smtClean="0">
                <a:solidFill>
                  <a:schemeClr val="accent6"/>
                </a:solidFill>
              </a:rPr>
              <a:t>керівництву секретаріатів</a:t>
            </a:r>
            <a:r>
              <a:rPr lang="uk-UA" sz="3800" dirty="0" smtClean="0">
                <a:solidFill>
                  <a:schemeClr val="accent6"/>
                </a:solidFill>
              </a:rPr>
              <a:t> (експертний рівень) профільного комітету (Комітету свободи слова та </a:t>
            </a:r>
            <a:r>
              <a:rPr lang="uk-UA" sz="3800" dirty="0" err="1" smtClean="0">
                <a:solidFill>
                  <a:schemeClr val="accent6"/>
                </a:solidFill>
              </a:rPr>
              <a:t>інформполітики</a:t>
            </a:r>
            <a:r>
              <a:rPr lang="uk-UA" sz="3800" dirty="0" smtClean="0">
                <a:solidFill>
                  <a:schemeClr val="accent6"/>
                </a:solidFill>
              </a:rPr>
              <a:t>) та Комітету з питань охорони здоров</a:t>
            </a:r>
            <a:r>
              <a:rPr lang="en-US" sz="3800" dirty="0" smtClean="0">
                <a:solidFill>
                  <a:schemeClr val="accent6"/>
                </a:solidFill>
              </a:rPr>
              <a:t>’</a:t>
            </a:r>
            <a:r>
              <a:rPr lang="uk-UA" sz="3800" dirty="0" smtClean="0">
                <a:solidFill>
                  <a:schemeClr val="accent6"/>
                </a:solidFill>
              </a:rPr>
              <a:t>я; додатково прокоментували нашу позицію в телефонному режимі і почули думку обох секретаріатів.</a:t>
            </a:r>
          </a:p>
          <a:p>
            <a:pPr marL="0" indent="0" algn="just">
              <a:spcBef>
                <a:spcPts val="3000"/>
              </a:spcBef>
              <a:spcAft>
                <a:spcPts val="3000"/>
              </a:spcAft>
              <a:buFont typeface="Wingdings" pitchFamily="2" charset="2"/>
              <a:buChar char="ü"/>
            </a:pPr>
            <a:r>
              <a:rPr lang="uk-UA" sz="3800" dirty="0" smtClean="0">
                <a:solidFill>
                  <a:schemeClr val="accent6"/>
                </a:solidFill>
              </a:rPr>
              <a:t> Паралельно ми зателефонували до офісу народного депутата, який виступив єдиним автором законопроекту. Того ж дня нам </a:t>
            </a:r>
            <a:r>
              <a:rPr lang="uk-UA" sz="3800" b="1" dirty="0" smtClean="0">
                <a:solidFill>
                  <a:schemeClr val="accent6"/>
                </a:solidFill>
              </a:rPr>
              <a:t>призначили зустріч </a:t>
            </a:r>
            <a:r>
              <a:rPr lang="uk-UA" sz="3800" dirty="0" smtClean="0">
                <a:solidFill>
                  <a:schemeClr val="accent6"/>
                </a:solidFill>
              </a:rPr>
              <a:t>з його представником (одним із керівників депутатського об'єднання, до якого входить цей депутат).</a:t>
            </a:r>
          </a:p>
          <a:p>
            <a:pPr marL="0" indent="0" algn="just">
              <a:spcBef>
                <a:spcPts val="3000"/>
              </a:spcBef>
              <a:spcAft>
                <a:spcPts val="3000"/>
              </a:spcAft>
              <a:buFont typeface="Wingdings" pitchFamily="2" charset="2"/>
              <a:buChar char="ü"/>
            </a:pPr>
            <a:r>
              <a:rPr lang="uk-UA" sz="3800" b="1" dirty="0" smtClean="0">
                <a:solidFill>
                  <a:schemeClr val="accent6"/>
                </a:solidFill>
              </a:rPr>
              <a:t> </a:t>
            </a:r>
            <a:r>
              <a:rPr lang="uk-UA" sz="3800" dirty="0" smtClean="0">
                <a:solidFill>
                  <a:schemeClr val="accent6"/>
                </a:solidFill>
              </a:rPr>
              <a:t>Ми представили свої </a:t>
            </a:r>
            <a:r>
              <a:rPr lang="uk-UA" sz="3800" b="1" dirty="0" smtClean="0">
                <a:solidFill>
                  <a:schemeClr val="accent6"/>
                </a:solidFill>
              </a:rPr>
              <a:t>аргументи</a:t>
            </a:r>
            <a:r>
              <a:rPr lang="uk-UA" sz="3800" dirty="0" smtClean="0">
                <a:solidFill>
                  <a:schemeClr val="accent6"/>
                </a:solidFill>
              </a:rPr>
              <a:t>, проте жоден з них не був сприйнятий. Представник народного депутата не погоджувався вносити зміни до законопроекту або знімати його з розгляду. Крім того, він не вияв зацікавленості взяти участь у робочій групі Міністерства охорони здоров</a:t>
            </a:r>
            <a:r>
              <a:rPr lang="en-US" sz="3800" dirty="0" smtClean="0">
                <a:solidFill>
                  <a:schemeClr val="accent6"/>
                </a:solidFill>
              </a:rPr>
              <a:t>’</a:t>
            </a:r>
            <a:r>
              <a:rPr lang="uk-UA" sz="3800" dirty="0" smtClean="0">
                <a:solidFill>
                  <a:schemeClr val="accent6"/>
                </a:solidFill>
              </a:rPr>
              <a:t>я</a:t>
            </a:r>
            <a:r>
              <a:rPr lang="en-US" sz="3800" dirty="0" smtClean="0">
                <a:solidFill>
                  <a:schemeClr val="accent6"/>
                </a:solidFill>
              </a:rPr>
              <a:t> </a:t>
            </a:r>
            <a:r>
              <a:rPr lang="uk-UA" sz="3800" dirty="0" smtClean="0">
                <a:solidFill>
                  <a:schemeClr val="accent6"/>
                </a:solidFill>
              </a:rPr>
              <a:t>з цього ж питання.</a:t>
            </a:r>
          </a:p>
        </p:txBody>
      </p:sp>
    </p:spTree>
    <p:extLst>
      <p:ext uri="{BB962C8B-B14F-4D97-AF65-F5344CB8AC3E}">
        <p14:creationId xmlns:p14="http://schemas.microsoft.com/office/powerpoint/2010/main" val="3834562678"/>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636297" y="2815389"/>
            <a:ext cx="20309304" cy="9817782"/>
          </a:xfrm>
          <a:prstGeom prst="rect">
            <a:avLst/>
          </a:prstGeom>
        </p:spPr>
        <p:txBody>
          <a:bodyPr lIns="91325" tIns="45665" rIns="91325" bIns="45665">
            <a:noAutofit/>
          </a:bodyPr>
          <a:lstStyle>
            <a:lvl1pPr marL="812700" indent="-812700" algn="l" defTabSz="1084860" rtl="0" eaLnBrk="0" fontAlgn="base" hangingPunct="0">
              <a:spcBef>
                <a:spcPct val="20000"/>
              </a:spcBef>
              <a:spcAft>
                <a:spcPct val="0"/>
              </a:spcAft>
              <a:buSzPct val="75000"/>
              <a:buBlip>
                <a:blip r:embed="rId2"/>
              </a:buBlip>
              <a:defRPr sz="7600" kern="1200">
                <a:solidFill>
                  <a:schemeClr val="tx1"/>
                </a:solidFill>
                <a:latin typeface="+mn-lt"/>
                <a:ea typeface="ＭＳ Ｐゴシック" charset="-128"/>
                <a:cs typeface="ＭＳ Ｐゴシック" charset="-128"/>
              </a:defRPr>
            </a:lvl1pPr>
            <a:lvl2pPr marL="1765259" indent="-676621" algn="l" defTabSz="1084860" rtl="0" eaLnBrk="0" fontAlgn="base" hangingPunct="0">
              <a:spcBef>
                <a:spcPct val="20000"/>
              </a:spcBef>
              <a:spcAft>
                <a:spcPct val="0"/>
              </a:spcAft>
              <a:buFont typeface="Arial" charset="0"/>
              <a:buChar char="–"/>
              <a:defRPr sz="6700" kern="1200">
                <a:solidFill>
                  <a:schemeClr val="tx1"/>
                </a:solidFill>
                <a:latin typeface="+mn-lt"/>
                <a:ea typeface="ＭＳ Ｐゴシック" charset="-128"/>
                <a:cs typeface="ＭＳ Ｐゴシック"/>
              </a:defRPr>
            </a:lvl2pPr>
            <a:lvl3pPr marL="2717818" indent="-540541" algn="l" defTabSz="1084860" rtl="0" eaLnBrk="0" fontAlgn="base" hangingPunct="0">
              <a:spcBef>
                <a:spcPct val="20000"/>
              </a:spcBef>
              <a:spcAft>
                <a:spcPct val="0"/>
              </a:spcAft>
              <a:buFont typeface="Arial" charset="0"/>
              <a:buChar char="•"/>
              <a:defRPr sz="5700" kern="1200">
                <a:solidFill>
                  <a:schemeClr val="tx1"/>
                </a:solidFill>
                <a:latin typeface="+mn-lt"/>
                <a:ea typeface="ＭＳ Ｐゴシック" charset="-128"/>
                <a:cs typeface="ＭＳ Ｐゴシック"/>
              </a:defRPr>
            </a:lvl3pPr>
            <a:lvl4pPr marL="3806457"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4pPr>
            <a:lvl5pPr marL="4895096" indent="-540541" algn="l" defTabSz="1084860" rtl="0" eaLnBrk="0" fontAlgn="base" hangingPunct="0">
              <a:spcBef>
                <a:spcPct val="20000"/>
              </a:spcBef>
              <a:spcAft>
                <a:spcPct val="0"/>
              </a:spcAft>
              <a:buFont typeface="Arial" charset="0"/>
              <a:buChar char="»"/>
              <a:defRPr sz="4800" kern="1200">
                <a:solidFill>
                  <a:schemeClr val="tx1"/>
                </a:solidFill>
                <a:latin typeface="+mn-lt"/>
                <a:ea typeface="ＭＳ Ｐゴシック" charset="-128"/>
                <a:cs typeface="ＭＳ Ｐゴシック"/>
              </a:defRPr>
            </a:lvl5pPr>
            <a:lvl6pPr marL="5986914" indent="-544265" algn="l" defTabSz="1088532" rtl="0" eaLnBrk="1" latinLnBrk="0" hangingPunct="1">
              <a:spcBef>
                <a:spcPct val="20000"/>
              </a:spcBef>
              <a:buFont typeface="Arial"/>
              <a:buChar char="•"/>
              <a:defRPr sz="4800" kern="1200">
                <a:solidFill>
                  <a:schemeClr val="tx1"/>
                </a:solidFill>
                <a:latin typeface="+mn-lt"/>
                <a:ea typeface="+mn-ea"/>
                <a:cs typeface="+mn-cs"/>
              </a:defRPr>
            </a:lvl6pPr>
            <a:lvl7pPr marL="7075446" indent="-544265" algn="l" defTabSz="1088532" rtl="0" eaLnBrk="1" latinLnBrk="0" hangingPunct="1">
              <a:spcBef>
                <a:spcPct val="20000"/>
              </a:spcBef>
              <a:buFont typeface="Arial"/>
              <a:buChar char="•"/>
              <a:defRPr sz="4800" kern="1200">
                <a:solidFill>
                  <a:schemeClr val="tx1"/>
                </a:solidFill>
                <a:latin typeface="+mn-lt"/>
                <a:ea typeface="+mn-ea"/>
                <a:cs typeface="+mn-cs"/>
              </a:defRPr>
            </a:lvl7pPr>
            <a:lvl8pPr marL="8163975" indent="-544265" algn="l" defTabSz="1088532" rtl="0" eaLnBrk="1" latinLnBrk="0" hangingPunct="1">
              <a:spcBef>
                <a:spcPct val="20000"/>
              </a:spcBef>
              <a:buFont typeface="Arial"/>
              <a:buChar char="•"/>
              <a:defRPr sz="4800" kern="1200">
                <a:solidFill>
                  <a:schemeClr val="tx1"/>
                </a:solidFill>
                <a:latin typeface="+mn-lt"/>
                <a:ea typeface="+mn-ea"/>
                <a:cs typeface="+mn-cs"/>
              </a:defRPr>
            </a:lvl8pPr>
            <a:lvl9pPr marL="9252507" indent="-544265" algn="l" defTabSz="1088532" rtl="0" eaLnBrk="1" latinLnBrk="0" hangingPunct="1">
              <a:spcBef>
                <a:spcPct val="20000"/>
              </a:spcBef>
              <a:buFont typeface="Arial"/>
              <a:buChar char="•"/>
              <a:defRPr sz="4800" kern="1200">
                <a:solidFill>
                  <a:schemeClr val="tx1"/>
                </a:solidFill>
                <a:latin typeface="+mn-lt"/>
                <a:ea typeface="+mn-ea"/>
                <a:cs typeface="+mn-cs"/>
              </a:defRPr>
            </a:lvl9pPr>
          </a:lstStyle>
          <a:p>
            <a:pPr marL="0" indent="0" algn="just">
              <a:spcBef>
                <a:spcPts val="2400"/>
              </a:spcBef>
              <a:spcAft>
                <a:spcPts val="3000"/>
              </a:spcAft>
              <a:buFont typeface="Wingdings" pitchFamily="2" charset="2"/>
              <a:buChar char="ü"/>
            </a:pPr>
            <a:r>
              <a:rPr lang="uk-UA" sz="3800" dirty="0" smtClean="0">
                <a:solidFill>
                  <a:schemeClr val="accent6"/>
                </a:solidFill>
              </a:rPr>
              <a:t> Подальша робота з ініціатором законопроекту була б </a:t>
            </a:r>
            <a:r>
              <a:rPr lang="uk-UA" sz="3800" b="1" dirty="0" smtClean="0">
                <a:solidFill>
                  <a:schemeClr val="accent6"/>
                </a:solidFill>
              </a:rPr>
              <a:t>не результативною</a:t>
            </a:r>
            <a:r>
              <a:rPr lang="uk-UA" sz="3800" dirty="0" smtClean="0">
                <a:solidFill>
                  <a:schemeClr val="accent6"/>
                </a:solidFill>
              </a:rPr>
              <a:t>, тому ми продублювали свою позицію електронним листом, подякували за зустріч і </a:t>
            </a:r>
            <a:r>
              <a:rPr lang="uk-UA" sz="3800" b="1" dirty="0" smtClean="0">
                <a:solidFill>
                  <a:schemeClr val="accent6"/>
                </a:solidFill>
              </a:rPr>
              <a:t>переорієнтували свою роботу </a:t>
            </a:r>
            <a:r>
              <a:rPr lang="uk-UA" sz="3800" dirty="0" smtClean="0">
                <a:solidFill>
                  <a:schemeClr val="accent6"/>
                </a:solidFill>
              </a:rPr>
              <a:t>на парламентські комітети, відповідальні за розгляд цього законопроекту.</a:t>
            </a:r>
          </a:p>
          <a:p>
            <a:pPr marL="0" indent="0" algn="just">
              <a:spcBef>
                <a:spcPts val="2400"/>
              </a:spcBef>
              <a:spcAft>
                <a:spcPts val="3000"/>
              </a:spcAft>
              <a:buFont typeface="Wingdings" pitchFamily="2" charset="2"/>
              <a:buChar char="ü"/>
            </a:pPr>
            <a:r>
              <a:rPr lang="uk-UA" sz="3800" dirty="0" smtClean="0">
                <a:solidFill>
                  <a:schemeClr val="accent6"/>
                </a:solidFill>
              </a:rPr>
              <a:t> Перш за все, ми зателефонували до кожного з п</a:t>
            </a:r>
            <a:r>
              <a:rPr lang="en-US" sz="3800" dirty="0" smtClean="0">
                <a:solidFill>
                  <a:schemeClr val="accent6"/>
                </a:solidFill>
              </a:rPr>
              <a:t>’</a:t>
            </a:r>
            <a:r>
              <a:rPr lang="uk-UA" sz="3800" dirty="0" err="1" smtClean="0">
                <a:solidFill>
                  <a:schemeClr val="accent6"/>
                </a:solidFill>
              </a:rPr>
              <a:t>яти</a:t>
            </a:r>
            <a:r>
              <a:rPr lang="uk-UA" sz="3800" dirty="0" smtClean="0">
                <a:solidFill>
                  <a:schemeClr val="accent6"/>
                </a:solidFill>
              </a:rPr>
              <a:t> комітетів і з</a:t>
            </a:r>
            <a:r>
              <a:rPr lang="en-US" sz="3800" dirty="0" smtClean="0">
                <a:solidFill>
                  <a:schemeClr val="accent6"/>
                </a:solidFill>
              </a:rPr>
              <a:t>’</a:t>
            </a:r>
            <a:r>
              <a:rPr lang="uk-UA" sz="3800" dirty="0" smtClean="0">
                <a:solidFill>
                  <a:schemeClr val="accent6"/>
                </a:solidFill>
              </a:rPr>
              <a:t>ясували, чи вони уже підготували </a:t>
            </a:r>
            <a:r>
              <a:rPr lang="uk-UA" sz="3800" b="1" dirty="0" smtClean="0">
                <a:solidFill>
                  <a:schemeClr val="accent6"/>
                </a:solidFill>
              </a:rPr>
              <a:t>експертні висновки </a:t>
            </a:r>
            <a:r>
              <a:rPr lang="uk-UA" sz="3800" dirty="0" smtClean="0">
                <a:solidFill>
                  <a:schemeClr val="accent6"/>
                </a:solidFill>
              </a:rPr>
              <a:t>щодо зазначеного законопроекту і коли він буде на порядку денному цих комітетів.</a:t>
            </a:r>
          </a:p>
          <a:p>
            <a:pPr marL="0" indent="0" algn="just">
              <a:spcBef>
                <a:spcPts val="2400"/>
              </a:spcBef>
              <a:spcAft>
                <a:spcPts val="3000"/>
              </a:spcAft>
              <a:buFont typeface="Wingdings" pitchFamily="2" charset="2"/>
              <a:buChar char="ü"/>
            </a:pPr>
            <a:r>
              <a:rPr lang="uk-UA" sz="3800" dirty="0" smtClean="0">
                <a:solidFill>
                  <a:schemeClr val="accent6"/>
                </a:solidFill>
              </a:rPr>
              <a:t> У січні законопроект був </a:t>
            </a:r>
            <a:r>
              <a:rPr lang="uk-UA" sz="3800" b="1" dirty="0" smtClean="0">
                <a:solidFill>
                  <a:schemeClr val="accent6"/>
                </a:solidFill>
              </a:rPr>
              <a:t>включений до порядку денного</a:t>
            </a:r>
            <a:r>
              <a:rPr lang="uk-UA" sz="3800" dirty="0" smtClean="0">
                <a:solidFill>
                  <a:schemeClr val="accent6"/>
                </a:solidFill>
              </a:rPr>
              <a:t> Комітету з питань охорони здоров</a:t>
            </a:r>
            <a:r>
              <a:rPr lang="en-US" sz="3800" dirty="0" smtClean="0">
                <a:solidFill>
                  <a:schemeClr val="accent6"/>
                </a:solidFill>
              </a:rPr>
              <a:t>’</a:t>
            </a:r>
            <a:r>
              <a:rPr lang="uk-UA" sz="3800" dirty="0" smtClean="0">
                <a:solidFill>
                  <a:schemeClr val="accent6"/>
                </a:solidFill>
              </a:rPr>
              <a:t>я. Ми повторно провели переговори з керівництвом секретаріату комітету і з</a:t>
            </a:r>
            <a:r>
              <a:rPr lang="en-US" sz="3800" dirty="0" smtClean="0">
                <a:solidFill>
                  <a:schemeClr val="accent6"/>
                </a:solidFill>
              </a:rPr>
              <a:t>’</a:t>
            </a:r>
            <a:r>
              <a:rPr lang="uk-UA" sz="3800" dirty="0" smtClean="0">
                <a:solidFill>
                  <a:schemeClr val="accent6"/>
                </a:solidFill>
              </a:rPr>
              <a:t>ясували,</a:t>
            </a:r>
            <a:r>
              <a:rPr lang="en-US" sz="3800" dirty="0" smtClean="0">
                <a:solidFill>
                  <a:schemeClr val="accent6"/>
                </a:solidFill>
              </a:rPr>
              <a:t> </a:t>
            </a:r>
            <a:r>
              <a:rPr lang="uk-UA" sz="3800" dirty="0" smtClean="0">
                <a:solidFill>
                  <a:schemeClr val="accent6"/>
                </a:solidFill>
              </a:rPr>
              <a:t>що він надав </a:t>
            </a:r>
            <a:r>
              <a:rPr lang="uk-UA" sz="3800" b="1" dirty="0" smtClean="0">
                <a:solidFill>
                  <a:schemeClr val="accent6"/>
                </a:solidFill>
              </a:rPr>
              <a:t>негативний висновок</a:t>
            </a:r>
            <a:r>
              <a:rPr lang="uk-UA" sz="3800" dirty="0" smtClean="0">
                <a:solidFill>
                  <a:schemeClr val="accent6"/>
                </a:solidFill>
              </a:rPr>
              <a:t> щодо цього законопроекту. </a:t>
            </a:r>
          </a:p>
          <a:p>
            <a:pPr marL="0" indent="0" algn="just">
              <a:spcBef>
                <a:spcPts val="2400"/>
              </a:spcBef>
              <a:spcAft>
                <a:spcPts val="3000"/>
              </a:spcAft>
              <a:buFont typeface="Wingdings" pitchFamily="2" charset="2"/>
              <a:buChar char="ü"/>
            </a:pPr>
            <a:r>
              <a:rPr lang="uk-UA" sz="3800" dirty="0" smtClean="0">
                <a:solidFill>
                  <a:schemeClr val="accent6"/>
                </a:solidFill>
              </a:rPr>
              <a:t> Експерти секретаріату посилались на невідповідність законопроекту європейській практиці і пропонували народним депутатам – членами комітету </a:t>
            </a:r>
            <a:r>
              <a:rPr lang="uk-UA" sz="3800" b="1" dirty="0" smtClean="0">
                <a:solidFill>
                  <a:schemeClr val="accent6"/>
                </a:solidFill>
              </a:rPr>
              <a:t>не підтримувати</a:t>
            </a:r>
            <a:r>
              <a:rPr lang="uk-UA" sz="3800" dirty="0" smtClean="0">
                <a:solidFill>
                  <a:schemeClr val="accent6"/>
                </a:solidFill>
              </a:rPr>
              <a:t> його при розгляді на засіданні комітету.</a:t>
            </a:r>
          </a:p>
        </p:txBody>
      </p:sp>
    </p:spTree>
    <p:extLst>
      <p:ext uri="{BB962C8B-B14F-4D97-AF65-F5344CB8AC3E}">
        <p14:creationId xmlns:p14="http://schemas.microsoft.com/office/powerpoint/2010/main" val="2574507379"/>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dPNMIawUe0uzxAJ1ac3bg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PNMIawUe0uzxAJ1ac3bgQ"/>
</p:tagLst>
</file>

<file path=ppt/theme/theme1.xml><?xml version="1.0" encoding="utf-8"?>
<a:theme xmlns:a="http://schemas.openxmlformats.org/drawingml/2006/main" name="PBN_HKS_PPT_MASTER">
  <a:themeElements>
    <a:clrScheme name="Custom 31">
      <a:dk1>
        <a:srgbClr val="C41230"/>
      </a:dk1>
      <a:lt1>
        <a:srgbClr val="FFFFFF"/>
      </a:lt1>
      <a:dk2>
        <a:srgbClr val="7298B3"/>
      </a:dk2>
      <a:lt2>
        <a:srgbClr val="9AA2A4"/>
      </a:lt2>
      <a:accent1>
        <a:srgbClr val="FBB040"/>
      </a:accent1>
      <a:accent2>
        <a:srgbClr val="007B85"/>
      </a:accent2>
      <a:accent3>
        <a:srgbClr val="174A7C"/>
      </a:accent3>
      <a:accent4>
        <a:srgbClr val="E7D8AC"/>
      </a:accent4>
      <a:accent5>
        <a:srgbClr val="6D7577"/>
      </a:accent5>
      <a:accent6>
        <a:srgbClr val="494F50"/>
      </a:accent6>
      <a:hlink>
        <a:srgbClr val="7298B3"/>
      </a:hlink>
      <a:folHlink>
        <a:srgbClr val="7298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Tx/>
          <a:buNone/>
          <a:tabLst/>
          <a:defRPr kumimoji="0" sz="3000" b="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48135</TotalTime>
  <Words>17799</Words>
  <Application>Microsoft Office PowerPoint</Application>
  <PresentationFormat>Произвольный</PresentationFormat>
  <Paragraphs>1251</Paragraphs>
  <Slides>237</Slides>
  <Notes>77</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237</vt:i4>
      </vt:variant>
    </vt:vector>
  </HeadingPairs>
  <TitlesOfParts>
    <vt:vector size="250" baseType="lpstr">
      <vt:lpstr>ＭＳ Ｐゴシック</vt:lpstr>
      <vt:lpstr>Arial</vt:lpstr>
      <vt:lpstr>Arial Unicode MS</vt:lpstr>
      <vt:lpstr>Calibri</vt:lpstr>
      <vt:lpstr>Courier New</vt:lpstr>
      <vt:lpstr>Franklin Gothic Book</vt:lpstr>
      <vt:lpstr>Franklin Gothic Medium</vt:lpstr>
      <vt:lpstr>Helvetica</vt:lpstr>
      <vt:lpstr>Lucida Grande</vt:lpstr>
      <vt:lpstr>Tahoma</vt:lpstr>
      <vt:lpstr>Times New Roman</vt:lpstr>
      <vt:lpstr>Wingdings</vt:lpstr>
      <vt:lpstr>PBN_HKS_PPT_MASTER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СТЕРЕОТИПИ НАВКОЛО АДВОКАЦІї ТА ЛОБІЮВАННЯ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KEY STAKEHOLDERS: PRICЕ regulation OF MEDICINES (основні стейкхолдери: регулювання цін на медикаменти)</vt:lpstr>
      <vt:lpstr>KEY STAKEHOLDERS: PRICЕ regulation OF MEDICINES (основні стейкхолдери: регулювання цін на медикаменти)</vt:lpstr>
      <vt:lpstr>KEY STAKEHOLDERS: PRICЕ regulation OF MEDICINES (основні стейкхолдери: регулювання цін на медикаменти)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Expertise</dc:title>
  <dc:creator>S Park</dc:creator>
  <cp:lastModifiedBy>admin</cp:lastModifiedBy>
  <cp:revision>2645</cp:revision>
  <cp:lastPrinted>2016-08-04T13:09:16Z</cp:lastPrinted>
  <dcterms:created xsi:type="dcterms:W3CDTF">2012-01-24T08:37:57Z</dcterms:created>
  <dcterms:modified xsi:type="dcterms:W3CDTF">2017-03-16T07:08:59Z</dcterms:modified>
</cp:coreProperties>
</file>